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1"/>
  </p:notesMasterIdLst>
  <p:handoutMasterIdLst>
    <p:handoutMasterId r:id="rId22"/>
  </p:handoutMasterIdLst>
  <p:sldIdLst>
    <p:sldId id="286" r:id="rId2"/>
    <p:sldId id="277" r:id="rId3"/>
    <p:sldId id="258" r:id="rId4"/>
    <p:sldId id="283" r:id="rId5"/>
    <p:sldId id="284" r:id="rId6"/>
    <p:sldId id="278" r:id="rId7"/>
    <p:sldId id="285" r:id="rId8"/>
    <p:sldId id="279" r:id="rId9"/>
    <p:sldId id="260" r:id="rId10"/>
    <p:sldId id="262" r:id="rId11"/>
    <p:sldId id="265" r:id="rId12"/>
    <p:sldId id="267" r:id="rId13"/>
    <p:sldId id="264" r:id="rId14"/>
    <p:sldId id="261" r:id="rId15"/>
    <p:sldId id="266" r:id="rId16"/>
    <p:sldId id="263" r:id="rId17"/>
    <p:sldId id="268" r:id="rId18"/>
    <p:sldId id="269" r:id="rId19"/>
    <p:sldId id="259" r:id="rId20"/>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05B"/>
    <a:srgbClr val="D500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322" autoAdjust="0"/>
    <p:restoredTop sz="94660"/>
  </p:normalViewPr>
  <p:slideViewPr>
    <p:cSldViewPr snapToGrid="0">
      <p:cViewPr varScale="1">
        <p:scale>
          <a:sx n="124" d="100"/>
          <a:sy n="124" d="100"/>
        </p:scale>
        <p:origin x="304" y="168"/>
      </p:cViewPr>
      <p:guideLst>
        <p:guide orient="horz" pos="2160"/>
        <p:guide pos="3840"/>
      </p:guideLst>
    </p:cSldViewPr>
  </p:slideViewPr>
  <p:notesTextViewPr>
    <p:cViewPr>
      <p:scale>
        <a:sx n="100" d="100"/>
        <a:sy n="100" d="100"/>
      </p:scale>
      <p:origin x="0" y="0"/>
    </p:cViewPr>
  </p:notesTextViewPr>
  <p:notesViewPr>
    <p:cSldViewPr snapToGrid="0">
      <p:cViewPr varScale="1">
        <p:scale>
          <a:sx n="83" d="100"/>
          <a:sy n="83" d="100"/>
        </p:scale>
        <p:origin x="381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atin typeface="Arial" charset="0"/>
                <a:cs typeface="Arial" charset="0"/>
              </a:defRPr>
            </a:lvl1pPr>
          </a:lstStyle>
          <a:p>
            <a:pPr>
              <a:defRPr/>
            </a:pPr>
            <a:fld id="{0D38392C-5B1B-4091-92F5-0AF516E230C0}" type="datetimeFigureOut">
              <a:rPr lang="en-US"/>
              <a:pPr>
                <a:defRPr/>
              </a:pPr>
              <a:t>6/7/24</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a:defRPr sz="1200">
                <a:latin typeface="Arial" charset="0"/>
                <a:cs typeface="Arial" charset="0"/>
              </a:defRPr>
            </a:lvl1pPr>
          </a:lstStyle>
          <a:p>
            <a:pPr>
              <a:defRPr/>
            </a:pPr>
            <a:fld id="{26BD201C-12E2-4DBB-9A5B-6B389EAEBA6C}"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a:defRPr sz="1200">
                <a:latin typeface="Arial" charset="0"/>
                <a:cs typeface="Arial" charset="0"/>
              </a:defRPr>
            </a:lvl1pPr>
          </a:lstStyle>
          <a:p>
            <a:pPr>
              <a:defRPr/>
            </a:pPr>
            <a:fld id="{FAC896CC-00FF-4966-96CE-D3E3C41D982D}" type="datetimeFigureOut">
              <a:rPr lang="en-US"/>
              <a:pPr>
                <a:defRPr/>
              </a:pPr>
              <a:t>6/7/24</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a:defRPr sz="1200">
                <a:latin typeface="Arial" charset="0"/>
                <a:cs typeface="Arial" charset="0"/>
              </a:defRPr>
            </a:lvl1pPr>
          </a:lstStyle>
          <a:p>
            <a:pPr>
              <a:defRPr/>
            </a:pPr>
            <a:fld id="{8B4E09B2-6408-441F-BB3F-D03E0D1A73E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13</a:t>
            </a:fld>
            <a:endParaRPr lang="en-US"/>
          </a:p>
        </p:txBody>
      </p:sp>
    </p:spTree>
    <p:extLst>
      <p:ext uri="{BB962C8B-B14F-4D97-AF65-F5344CB8AC3E}">
        <p14:creationId xmlns:p14="http://schemas.microsoft.com/office/powerpoint/2010/main" val="4914875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6" descr="Students.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bwMode="auto">
          <a:xfrm>
            <a:off x="0" y="-1"/>
            <a:ext cx="12192000" cy="4416425"/>
          </a:xfrm>
          <a:prstGeom prst="rect">
            <a:avLst/>
          </a:prstGeom>
          <a:noFill/>
          <a:ln w="9525">
            <a:noFill/>
            <a:miter lim="800000"/>
            <a:headEnd/>
            <a:tailEnd/>
          </a:ln>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9" name="TextBox 8"/>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2" name="Picture 11" descr="A picture containing vector graphics&#10;&#10;Description automatically generated">
            <a:extLst>
              <a:ext uri="{FF2B5EF4-FFF2-40B4-BE49-F238E27FC236}">
                <a16:creationId xmlns:a16="http://schemas.microsoft.com/office/drawing/2014/main" id="{A923E497-8267-4CFA-A22A-57165CF459A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1798" y="5183979"/>
            <a:ext cx="1235909" cy="144275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757713DC-30C4-4EB6-933B-B35831C7F715}" type="datetimeFigureOut">
              <a:rPr lang="en-US"/>
              <a:pPr>
                <a:defRPr/>
              </a:pPr>
              <a:t>6/7/24</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431FA01-9D33-4534-80B3-5D3504E709E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Sporty Title Slide">
    <p:spTree>
      <p:nvGrpSpPr>
        <p:cNvPr id="1" name=""/>
        <p:cNvGrpSpPr/>
        <p:nvPr/>
      </p:nvGrpSpPr>
      <p:grpSpPr>
        <a:xfrm>
          <a:off x="0" y="0"/>
          <a:ext cx="0" cy="0"/>
          <a:chOff x="0" y="0"/>
          <a:chExt cx="0" cy="0"/>
        </a:xfrm>
      </p:grpSpPr>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extBox 9">
            <a:extLst>
              <a:ext uri="{FF2B5EF4-FFF2-40B4-BE49-F238E27FC236}">
                <a16:creationId xmlns:a16="http://schemas.microsoft.com/office/drawing/2014/main" id="{20E7DAFF-18A1-43A8-B015-E70E6D39270B}"/>
              </a:ext>
            </a:extLst>
          </p:cNvPr>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pic>
        <p:nvPicPr>
          <p:cNvPr id="13" name="Picture 12" descr="A picture containing vector graphics&#10;&#10;Description automatically generated">
            <a:extLst>
              <a:ext uri="{FF2B5EF4-FFF2-40B4-BE49-F238E27FC236}">
                <a16:creationId xmlns:a16="http://schemas.microsoft.com/office/drawing/2014/main" id="{FA5DAA2C-5AE1-49C9-9B6D-8287738C734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1798" y="5183979"/>
            <a:ext cx="1235909" cy="1442756"/>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D58DB-0473-49E7-8FCF-E3C60A592785}" type="datetimeFigureOut">
              <a:rPr lang="en-US"/>
              <a:pPr>
                <a:defRPr/>
              </a:pPr>
              <a:t>6/7/24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www.nfhs.org</a:t>
            </a:r>
          </a:p>
        </p:txBody>
      </p:sp>
      <p:sp>
        <p:nvSpPr>
          <p:cNvPr id="6" name="Slide Number Placeholder 5"/>
          <p:cNvSpPr>
            <a:spLocks noGrp="1"/>
          </p:cNvSpPr>
          <p:nvPr>
            <p:ph type="sldNum" sz="quarter" idx="12"/>
          </p:nvPr>
        </p:nvSpPr>
        <p:spPr/>
        <p:txBody>
          <a:bodyPr/>
          <a:lstStyle>
            <a:lvl1pPr>
              <a:defRPr/>
            </a:lvl1pPr>
          </a:lstStyle>
          <a:p>
            <a:pPr>
              <a:defRPr/>
            </a:pPr>
            <a:fld id="{7E1C6EB7-24C7-4ADB-A469-6D576C7B8402}"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CA574E5-FD7F-4BE5-A52F-7CC3448DC73D}" type="datetimeFigureOut">
              <a:rPr lang="en-US"/>
              <a:pPr>
                <a:defRPr/>
              </a:pPr>
              <a:t>6/7/24</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F215D8C-5BF0-4062-847A-4E374A8FC268}"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F217758-ACCC-4E26-AC66-857E65430FDE}" type="datetimeFigureOut">
              <a:rPr lang="en-US"/>
              <a:pPr>
                <a:defRPr/>
              </a:pPr>
              <a:t>6/7/24</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E0A71D9-E60A-4956-946F-F01E7608B95C}"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6/7/24</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FCCA03E-429E-4287-B460-5A3D2507CEB5}" type="datetimeFigureOut">
              <a:rPr lang="en-US"/>
              <a:pPr>
                <a:defRPr/>
              </a:pPr>
              <a:t>6/7/24</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4E5A0F9E-214F-4EC5-88BA-BF682F9F1626}"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1A596BE-6D36-4222-847D-ED1890045996}" type="datetimeFigureOut">
              <a:rPr lang="en-US"/>
              <a:pPr>
                <a:defRPr/>
              </a:pPr>
              <a:t>6/7/24</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B9FA9DB-E291-4943-BA24-3492DBA589AC}"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5" name="Rectangle 4"/>
          <p:cNvSpPr/>
          <p:nvPr userDrawn="1"/>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7" name="Picture 6" descr="A picture containing text&#10;&#10;Description automatically generated">
            <a:extLst>
              <a:ext uri="{FF2B5EF4-FFF2-40B4-BE49-F238E27FC236}">
                <a16:creationId xmlns:a16="http://schemas.microsoft.com/office/drawing/2014/main" id="{4EADF041-D3E6-4D5D-A3BD-AE5CD7B0619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80354" y="4851985"/>
            <a:ext cx="1260256" cy="1471178"/>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6/7/24</a:t>
            </a:fld>
            <a:endParaRPr lang="en-US" dirty="0"/>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dirty="0"/>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74185" y="0"/>
            <a:ext cx="4023783"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p:cNvGrpSpPr>
            <a:grpSpLocks/>
          </p:cNvGrpSpPr>
          <p:nvPr/>
        </p:nvGrpSpPr>
        <p:grpSpPr bwMode="auto">
          <a:xfrm>
            <a:off x="670984" y="855664"/>
            <a:ext cx="1132416" cy="650875"/>
            <a:chOff x="502921" y="856420"/>
            <a:chExt cx="850391" cy="649605"/>
          </a:xfrm>
          <a:solidFill>
            <a:srgbClr val="00205B"/>
          </a:solidFill>
        </p:grpSpPr>
        <p:sp>
          <p:nvSpPr>
            <p:cNvPr id="19" name="Freeform 18"/>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reeform 17"/>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13" name="Picture 12" descr="A picture containing vector graphics&#10;&#10;Description automatically generated">
            <a:extLst>
              <a:ext uri="{FF2B5EF4-FFF2-40B4-BE49-F238E27FC236}">
                <a16:creationId xmlns:a16="http://schemas.microsoft.com/office/drawing/2014/main" id="{32A48D90-DD2B-46BD-B85A-7510DDBBAC4E}"/>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446242" y="5749230"/>
            <a:ext cx="813855" cy="950065"/>
          </a:xfrm>
          <a:prstGeom prst="rect">
            <a:avLst/>
          </a:prstGeom>
        </p:spPr>
      </p:pic>
    </p:spTree>
  </p:cSld>
  <p:clrMap bg1="lt1" tx1="dk1" bg2="lt2" tx2="dk2" accent1="accent1" accent2="accent2" accent3="accent3" accent4="accent4" accent5="accent5" accent6="accent6" hlink="hlink" folHlink="folHlink"/>
  <p:sldLayoutIdLst>
    <p:sldLayoutId id="2147483790" r:id="rId1"/>
    <p:sldLayoutId id="2147483791" r:id="rId2"/>
    <p:sldLayoutId id="2147483789"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ustr.gov/sites/default/files/files/agreements/phase%20one%20agreement/Economic_And_Trade_Agreement_Between_The_United_States_And_China_Text.pdf" TargetMode="External"/><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hyperlink" Target="https://ipwatchdog.com/2024/05/06/new-data-show-problem-us-patent-system-not-patent-trolls/id=176149/"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s://www.forbes.com/sites/bernardmarr/2024/01/24/13-ways-writers-should-embrace-generative-ai/" TargetMode="External"/><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www.freeradioalliance.org/blog/theres-nothing-fair-about-the-american-music-fairness-act/" TargetMode="External"/><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s://itif.org/publications/2023/09/27/shop-safe-act-will-fail-to-provide-any-new-or-meaningful-protections-for-consumers-says-center-for-data-innovation/" TargetMode="External"/><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s://chandlertrademarklawyer.com/project/the-fine-line-between-trademark-enforcement-and-trademark-bullying/" TargetMode="Externa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cbc.ca/news/canada/british-columbia/cannabis-gummies-poisonings-kids-illegal-sites-1.5879232" TargetMode="Externa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hyperlink" Target="https://www.nfhs.org/nfhs-for-you/speechdebate-theatredirectors-judges/policy-debate-quarterly" TargetMode="External"/><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hyperlink" Target="https://time.com/6266923/ai-eliezer-yudkowsky-open-letter-not-enough/"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foreignpolicy.com/2020/09/11/crispr-pandemic-gene-editing-virus/"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soapboxie.com/social-issues/Are-Humans-Facing-Near-Term-Human-Extinction-Due-to-Global-Warming" TargetMode="Externa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theweek.com/articles/937094/why-global-hegemony-worst-thing-happen-america"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3413FD-DF9A-4337-BE3E-0615F0C9F453}"/>
              </a:ext>
            </a:extLst>
          </p:cNvPr>
          <p:cNvSpPr>
            <a:spLocks noGrp="1"/>
          </p:cNvSpPr>
          <p:nvPr>
            <p:ph type="ctrTitle"/>
          </p:nvPr>
        </p:nvSpPr>
        <p:spPr>
          <a:xfrm>
            <a:off x="102743" y="3051622"/>
            <a:ext cx="11969392" cy="1241425"/>
          </a:xfrm>
        </p:spPr>
        <p:txBody>
          <a:bodyPr/>
          <a:lstStyle/>
          <a:p>
            <a:r>
              <a:rPr lang="en-US" dirty="0"/>
              <a:t>INTELLECTUAL PROPERTY: negative responses</a:t>
            </a:r>
          </a:p>
        </p:txBody>
      </p:sp>
      <p:sp>
        <p:nvSpPr>
          <p:cNvPr id="5" name="Subtitle 4">
            <a:extLst>
              <a:ext uri="{FF2B5EF4-FFF2-40B4-BE49-F238E27FC236}">
                <a16:creationId xmlns:a16="http://schemas.microsoft.com/office/drawing/2014/main" id="{C8A2ABF7-6139-4776-8075-C34E0EA3679B}"/>
              </a:ext>
            </a:extLst>
          </p:cNvPr>
          <p:cNvSpPr>
            <a:spLocks noGrp="1"/>
          </p:cNvSpPr>
          <p:nvPr>
            <p:ph type="subTitle" idx="1"/>
          </p:nvPr>
        </p:nvSpPr>
        <p:spPr>
          <a:xfrm>
            <a:off x="2913321" y="4991568"/>
            <a:ext cx="9278679" cy="1727731"/>
          </a:xfrm>
        </p:spPr>
        <p:txBody>
          <a:bodyPr/>
          <a:lstStyle/>
          <a:p>
            <a:r>
              <a:rPr lang="en-US" sz="2000" dirty="0"/>
              <a:t>Resolved: The United States federal government should significantly strengthen its protection of domestic intellectual property rights in copyrights, patents, and/or trademarks. </a:t>
            </a:r>
          </a:p>
          <a:p>
            <a:endParaRPr lang="en-US" sz="2000" dirty="0"/>
          </a:p>
          <a:p>
            <a:pPr>
              <a:spcBef>
                <a:spcPts val="600"/>
              </a:spcBef>
            </a:pPr>
            <a:r>
              <a:rPr lang="en-US" sz="2000" dirty="0"/>
              <a:t>A look at negative responses, provided by Rich Edwards, Baylor University</a:t>
            </a:r>
          </a:p>
          <a:p>
            <a:endParaRPr lang="en-US" dirty="0"/>
          </a:p>
        </p:txBody>
      </p:sp>
      <p:pic>
        <p:nvPicPr>
          <p:cNvPr id="7" name="Picture 2" descr="A National Strategy for Critical and Emerging Technologies - Trajectory  Magazine">
            <a:extLst>
              <a:ext uri="{FF2B5EF4-FFF2-40B4-BE49-F238E27FC236}">
                <a16:creationId xmlns:a16="http://schemas.microsoft.com/office/drawing/2014/main" id="{1A2403F2-FE63-F65E-E263-77FD09C74785}"/>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b="-1956"/>
          <a:stretch/>
        </p:blipFill>
        <p:spPr bwMode="auto">
          <a:xfrm>
            <a:off x="-1" y="0"/>
            <a:ext cx="12192001" cy="288387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A99A7D9-2793-9713-AFE6-CBDDD991A46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2801566"/>
          </a:xfrm>
          <a:prstGeom prst="rect">
            <a:avLst/>
          </a:prstGeom>
        </p:spPr>
      </p:pic>
    </p:spTree>
    <p:extLst>
      <p:ext uri="{BB962C8B-B14F-4D97-AF65-F5344CB8AC3E}">
        <p14:creationId xmlns:p14="http://schemas.microsoft.com/office/powerpoint/2010/main" val="35012738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216FDE-70E2-4CB2-A940-94C308D2505D}"/>
              </a:ext>
            </a:extLst>
          </p:cNvPr>
          <p:cNvSpPr>
            <a:spLocks noGrp="1"/>
          </p:cNvSpPr>
          <p:nvPr>
            <p:ph type="title"/>
          </p:nvPr>
        </p:nvSpPr>
        <p:spPr/>
        <p:txBody>
          <a:bodyPr/>
          <a:lstStyle/>
          <a:p>
            <a:r>
              <a:rPr lang="en-US" sz="3600" dirty="0">
                <a:solidFill>
                  <a:srgbClr val="0070C0"/>
                </a:solidFill>
                <a:latin typeface="Copperplate" panose="02000504000000020004" pitchFamily="2" charset="77"/>
              </a:rPr>
              <a:t>CHINA TECHNOLOGY CONTROL ACT</a:t>
            </a:r>
            <a:endParaRPr lang="en-US" dirty="0"/>
          </a:p>
        </p:txBody>
      </p:sp>
      <p:sp>
        <p:nvSpPr>
          <p:cNvPr id="5" name="Content Placeholder 4">
            <a:extLst>
              <a:ext uri="{FF2B5EF4-FFF2-40B4-BE49-F238E27FC236}">
                <a16:creationId xmlns:a16="http://schemas.microsoft.com/office/drawing/2014/main" id="{E7AC8020-DB26-4902-B73A-46834BE811B6}"/>
              </a:ext>
            </a:extLst>
          </p:cNvPr>
          <p:cNvSpPr>
            <a:spLocks noGrp="1"/>
          </p:cNvSpPr>
          <p:nvPr>
            <p:ph idx="1"/>
          </p:nvPr>
        </p:nvSpPr>
        <p:spPr>
          <a:xfrm>
            <a:off x="1435109" y="1911706"/>
            <a:ext cx="7349296" cy="4522859"/>
          </a:xfrm>
        </p:spPr>
        <p:txBody>
          <a:bodyPr/>
          <a:lstStyle/>
          <a:p>
            <a:pPr marL="293688" indent="-282575">
              <a:spcBef>
                <a:spcPts val="1800"/>
              </a:spcBef>
            </a:pPr>
            <a:r>
              <a:rPr lang="en-US" sz="2400" b="1" dirty="0">
                <a:solidFill>
                  <a:srgbClr val="0070C0"/>
                </a:solidFill>
              </a:rPr>
              <a:t>U.S. China Economic and Trade Agreement: </a:t>
            </a:r>
            <a:r>
              <a:rPr lang="en-US" sz="2400" dirty="0"/>
              <a:t>This 2020 agreement provides an optimal solution to the U.S.-China trade dispute over intellectual property. It has a strong enforcement mechanism.</a:t>
            </a:r>
          </a:p>
          <a:p>
            <a:pPr marL="293688" indent="-282575">
              <a:spcBef>
                <a:spcPts val="1800"/>
              </a:spcBef>
            </a:pPr>
            <a:r>
              <a:rPr lang="en-US" sz="2400" b="1" dirty="0">
                <a:solidFill>
                  <a:srgbClr val="0070C0"/>
                </a:solidFill>
              </a:rPr>
              <a:t>China IP Protection Strong Now: </a:t>
            </a:r>
            <a:r>
              <a:rPr lang="en-US" sz="2400" dirty="0"/>
              <a:t>China pays significant royalties to U.S. companies doing business in China; Chinese law  now protects IP; China itself files patents and trademarks in the U.S.</a:t>
            </a:r>
          </a:p>
          <a:p>
            <a:pPr marL="293688" indent="-282575">
              <a:spcBef>
                <a:spcPts val="1800"/>
              </a:spcBef>
            </a:pPr>
            <a:r>
              <a:rPr lang="en-US" sz="2400" b="1" dirty="0">
                <a:solidFill>
                  <a:srgbClr val="0070C0"/>
                </a:solidFill>
              </a:rPr>
              <a:t>Trade Secrets are the major remaining problem: </a:t>
            </a:r>
            <a:r>
              <a:rPr lang="en-US" sz="2400" dirty="0"/>
              <a:t>This is the 4th division of IP: Not copyrights, patents, or trademarks.</a:t>
            </a:r>
          </a:p>
        </p:txBody>
      </p:sp>
      <p:pic>
        <p:nvPicPr>
          <p:cNvPr id="3" name="Picture 2" descr="A screen shot of a computer&#10;&#10;Description automatically generated">
            <a:extLst>
              <a:ext uri="{FF2B5EF4-FFF2-40B4-BE49-F238E27FC236}">
                <a16:creationId xmlns:a16="http://schemas.microsoft.com/office/drawing/2014/main" id="{5147FBB0-758C-03C2-6B7D-249C348FBDB2}"/>
              </a:ext>
            </a:extLst>
          </p:cNvPr>
          <p:cNvPicPr>
            <a:picLocks noChangeAspect="1"/>
          </p:cNvPicPr>
          <p:nvPr/>
        </p:nvPicPr>
        <p:blipFill rotWithShape="1">
          <a:blip r:embed="rId2">
            <a:extLst>
              <a:ext uri="{28A0092B-C50C-407E-A947-70E740481C1C}">
                <a14:useLocalDpi xmlns:a14="http://schemas.microsoft.com/office/drawing/2010/main" val="0"/>
              </a:ext>
            </a:extLst>
          </a:blip>
          <a:srcRect l="39728" t="20557" r="16253" b="17485"/>
          <a:stretch/>
        </p:blipFill>
        <p:spPr>
          <a:xfrm>
            <a:off x="8784405" y="1911707"/>
            <a:ext cx="3318552" cy="3595242"/>
          </a:xfrm>
          <a:prstGeom prst="rect">
            <a:avLst/>
          </a:prstGeom>
        </p:spPr>
      </p:pic>
      <p:sp>
        <p:nvSpPr>
          <p:cNvPr id="7" name="TextBox 6">
            <a:extLst>
              <a:ext uri="{FF2B5EF4-FFF2-40B4-BE49-F238E27FC236}">
                <a16:creationId xmlns:a16="http://schemas.microsoft.com/office/drawing/2014/main" id="{1B5544D7-B722-375B-5487-409C6D00158B}"/>
              </a:ext>
            </a:extLst>
          </p:cNvPr>
          <p:cNvSpPr txBox="1"/>
          <p:nvPr/>
        </p:nvSpPr>
        <p:spPr>
          <a:xfrm>
            <a:off x="8866598" y="5624651"/>
            <a:ext cx="3101036" cy="707886"/>
          </a:xfrm>
          <a:prstGeom prst="rect">
            <a:avLst/>
          </a:prstGeom>
          <a:noFill/>
        </p:spPr>
        <p:txBody>
          <a:bodyPr wrap="square" rtlCol="0">
            <a:spAutoFit/>
          </a:bodyPr>
          <a:lstStyle/>
          <a:p>
            <a:r>
              <a:rPr lang="en-US" sz="1000" dirty="0">
                <a:hlinkClick r:id="rId3"/>
              </a:rPr>
              <a:t>https://ustr.gov/sites/default/files/files/agreements/phase%20one%20agreement/Economic_And_Trade_Agreement_Between_The_United_States_And_China_Text.pdf</a:t>
            </a:r>
            <a:r>
              <a:rPr lang="en-US" sz="1000" dirty="0"/>
              <a:t> </a:t>
            </a:r>
          </a:p>
        </p:txBody>
      </p:sp>
      <p:sp>
        <p:nvSpPr>
          <p:cNvPr id="8" name="Rectangle 7">
            <a:extLst>
              <a:ext uri="{FF2B5EF4-FFF2-40B4-BE49-F238E27FC236}">
                <a16:creationId xmlns:a16="http://schemas.microsoft.com/office/drawing/2014/main" id="{8FCF6BCB-755D-51B7-0C09-1ED77B45E636}"/>
              </a:ext>
            </a:extLst>
          </p:cNvPr>
          <p:cNvSpPr/>
          <p:nvPr/>
        </p:nvSpPr>
        <p:spPr>
          <a:xfrm>
            <a:off x="8784405" y="1958180"/>
            <a:ext cx="3277456" cy="4463167"/>
          </a:xfrm>
          <a:prstGeom prst="rect">
            <a:avLst/>
          </a:prstGeom>
          <a:noFill/>
          <a:ln w="69850" cmpd="tri">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36544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216FDE-70E2-4CB2-A940-94C308D2505D}"/>
              </a:ext>
            </a:extLst>
          </p:cNvPr>
          <p:cNvSpPr>
            <a:spLocks noGrp="1"/>
          </p:cNvSpPr>
          <p:nvPr>
            <p:ph type="title"/>
          </p:nvPr>
        </p:nvSpPr>
        <p:spPr/>
        <p:txBody>
          <a:bodyPr/>
          <a:lstStyle/>
          <a:p>
            <a:r>
              <a:rPr lang="en-US" sz="3600" dirty="0">
                <a:solidFill>
                  <a:srgbClr val="0070C0"/>
                </a:solidFill>
                <a:latin typeface="Copperplate" panose="02000504000000020004" pitchFamily="2" charset="77"/>
              </a:rPr>
              <a:t>GREEN TECHNOLOGY PATENTS</a:t>
            </a:r>
            <a:endParaRPr lang="en-US" dirty="0"/>
          </a:p>
        </p:txBody>
      </p:sp>
      <p:sp>
        <p:nvSpPr>
          <p:cNvPr id="5" name="Content Placeholder 4">
            <a:extLst>
              <a:ext uri="{FF2B5EF4-FFF2-40B4-BE49-F238E27FC236}">
                <a16:creationId xmlns:a16="http://schemas.microsoft.com/office/drawing/2014/main" id="{E7AC8020-DB26-4902-B73A-46834BE811B6}"/>
              </a:ext>
            </a:extLst>
          </p:cNvPr>
          <p:cNvSpPr>
            <a:spLocks noGrp="1"/>
          </p:cNvSpPr>
          <p:nvPr>
            <p:ph idx="1"/>
          </p:nvPr>
        </p:nvSpPr>
        <p:spPr>
          <a:xfrm>
            <a:off x="1435109" y="1911706"/>
            <a:ext cx="7349296" cy="4522859"/>
          </a:xfrm>
        </p:spPr>
        <p:txBody>
          <a:bodyPr/>
          <a:lstStyle/>
          <a:p>
            <a:pPr marL="293688" indent="-282575">
              <a:spcBef>
                <a:spcPts val="1800"/>
              </a:spcBef>
            </a:pPr>
            <a:r>
              <a:rPr lang="en-US" sz="2400" b="1" dirty="0">
                <a:solidFill>
                  <a:srgbClr val="0070C0"/>
                </a:solidFill>
              </a:rPr>
              <a:t>No Tech Miracles Needed: </a:t>
            </a:r>
            <a:r>
              <a:rPr lang="en-US" sz="2400" dirty="0"/>
              <a:t>We already have the renewable technologies to deal with climate change; the problem is not the lack of tech, but the lack of action.</a:t>
            </a:r>
          </a:p>
          <a:p>
            <a:pPr marL="293688" indent="-282575">
              <a:spcBef>
                <a:spcPts val="1800"/>
              </a:spcBef>
            </a:pPr>
            <a:r>
              <a:rPr lang="en-US" sz="2400" b="1" dirty="0">
                <a:solidFill>
                  <a:srgbClr val="0070C0"/>
                </a:solidFill>
              </a:rPr>
              <a:t>Inflation Reduction Act: </a:t>
            </a:r>
            <a:r>
              <a:rPr lang="en-US" sz="2400" dirty="0"/>
              <a:t>The federal government is now directing funding the green transition – hundreds of billions worth.</a:t>
            </a:r>
          </a:p>
          <a:p>
            <a:pPr marL="293688" indent="-282575">
              <a:spcBef>
                <a:spcPts val="1800"/>
              </a:spcBef>
            </a:pPr>
            <a:r>
              <a:rPr lang="en-US" sz="2400" b="1" dirty="0">
                <a:solidFill>
                  <a:srgbClr val="0070C0"/>
                </a:solidFill>
              </a:rPr>
              <a:t>Geoengineering/CO2 Removal Risks: </a:t>
            </a:r>
            <a:r>
              <a:rPr lang="en-US" sz="2400" dirty="0"/>
              <a:t>Geoengineering risks catastrophe; CO2 removal technologies actually sustain the continued use of fossil fuels. </a:t>
            </a:r>
          </a:p>
        </p:txBody>
      </p:sp>
      <p:sp>
        <p:nvSpPr>
          <p:cNvPr id="2" name="TextBox 1">
            <a:extLst>
              <a:ext uri="{FF2B5EF4-FFF2-40B4-BE49-F238E27FC236}">
                <a16:creationId xmlns:a16="http://schemas.microsoft.com/office/drawing/2014/main" id="{E019ECA0-13C3-650A-2BFD-F1EA618C738C}"/>
              </a:ext>
            </a:extLst>
          </p:cNvPr>
          <p:cNvSpPr txBox="1"/>
          <p:nvPr/>
        </p:nvSpPr>
        <p:spPr>
          <a:xfrm>
            <a:off x="9924836" y="6296065"/>
            <a:ext cx="1463414" cy="276999"/>
          </a:xfrm>
          <a:prstGeom prst="rect">
            <a:avLst/>
          </a:prstGeom>
          <a:noFill/>
        </p:spPr>
        <p:txBody>
          <a:bodyPr wrap="none" rtlCol="0">
            <a:spAutoFit/>
          </a:bodyPr>
          <a:lstStyle/>
          <a:p>
            <a:r>
              <a:rPr lang="en-US" sz="1200" dirty="0"/>
              <a:t>$10.20 on Amazon</a:t>
            </a:r>
          </a:p>
        </p:txBody>
      </p:sp>
      <p:pic>
        <p:nvPicPr>
          <p:cNvPr id="2050" name="Picture 2">
            <a:extLst>
              <a:ext uri="{FF2B5EF4-FFF2-40B4-BE49-F238E27FC236}">
                <a16:creationId xmlns:a16="http://schemas.microsoft.com/office/drawing/2014/main" id="{0A41E0C2-AE1C-E376-DB43-6DA43F1AA7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9047" y="1993185"/>
            <a:ext cx="2868587" cy="4302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946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216FDE-70E2-4CB2-A940-94C308D2505D}"/>
              </a:ext>
            </a:extLst>
          </p:cNvPr>
          <p:cNvSpPr>
            <a:spLocks noGrp="1"/>
          </p:cNvSpPr>
          <p:nvPr>
            <p:ph type="title"/>
          </p:nvPr>
        </p:nvSpPr>
        <p:spPr/>
        <p:txBody>
          <a:bodyPr/>
          <a:lstStyle/>
          <a:p>
            <a:pPr algn="ctr"/>
            <a:r>
              <a:rPr lang="en-US" sz="3600" dirty="0">
                <a:solidFill>
                  <a:srgbClr val="0070C0"/>
                </a:solidFill>
                <a:latin typeface="Copperplate" panose="02000504000000020004" pitchFamily="2" charset="77"/>
              </a:rPr>
              <a:t>“March-In Rights” in the Bayh-Dole Act</a:t>
            </a:r>
            <a:endParaRPr lang="en-US" dirty="0"/>
          </a:p>
        </p:txBody>
      </p:sp>
      <p:sp>
        <p:nvSpPr>
          <p:cNvPr id="5" name="Content Placeholder 4">
            <a:extLst>
              <a:ext uri="{FF2B5EF4-FFF2-40B4-BE49-F238E27FC236}">
                <a16:creationId xmlns:a16="http://schemas.microsoft.com/office/drawing/2014/main" id="{E7AC8020-DB26-4902-B73A-46834BE811B6}"/>
              </a:ext>
            </a:extLst>
          </p:cNvPr>
          <p:cNvSpPr>
            <a:spLocks noGrp="1"/>
          </p:cNvSpPr>
          <p:nvPr>
            <p:ph idx="1"/>
          </p:nvPr>
        </p:nvSpPr>
        <p:spPr>
          <a:xfrm>
            <a:off x="1435109" y="1911706"/>
            <a:ext cx="7349296" cy="4522859"/>
          </a:xfrm>
        </p:spPr>
        <p:txBody>
          <a:bodyPr/>
          <a:lstStyle/>
          <a:p>
            <a:pPr marL="293688" indent="-282575">
              <a:spcBef>
                <a:spcPts val="1800"/>
              </a:spcBef>
            </a:pPr>
            <a:r>
              <a:rPr lang="en-US" sz="2400" b="1" dirty="0">
                <a:solidFill>
                  <a:srgbClr val="0070C0"/>
                </a:solidFill>
              </a:rPr>
              <a:t>Patents do not produce innovation: </a:t>
            </a:r>
            <a:r>
              <a:rPr lang="en-US" sz="2400" dirty="0"/>
              <a:t>Pharmaceutical companies mainly use their huge profits to reward their stockholders; most research funding comes from the government.</a:t>
            </a:r>
          </a:p>
          <a:p>
            <a:pPr marL="293688" indent="-282575">
              <a:spcBef>
                <a:spcPts val="1800"/>
              </a:spcBef>
            </a:pPr>
            <a:r>
              <a:rPr lang="en-US" sz="2400" b="1" dirty="0">
                <a:solidFill>
                  <a:srgbClr val="0070C0"/>
                </a:solidFill>
              </a:rPr>
              <a:t>Prices/profits are too high: </a:t>
            </a:r>
            <a:r>
              <a:rPr lang="en-US" sz="2400" dirty="0"/>
              <a:t>Profits are too high and far out of line with other segments of the economy; some new drugs cost over $100,000 per year.</a:t>
            </a:r>
          </a:p>
          <a:p>
            <a:pPr marL="293688" indent="-282575">
              <a:spcBef>
                <a:spcPts val="1800"/>
              </a:spcBef>
            </a:pPr>
            <a:r>
              <a:rPr lang="en-US" sz="2400" b="1" dirty="0">
                <a:solidFill>
                  <a:srgbClr val="0070C0"/>
                </a:solidFill>
              </a:rPr>
              <a:t>Patents block generics: </a:t>
            </a:r>
            <a:r>
              <a:rPr lang="en-US" sz="2400" dirty="0"/>
              <a:t>Generic medications are essential to treat diseases in developing countries.</a:t>
            </a:r>
          </a:p>
        </p:txBody>
      </p:sp>
      <p:sp>
        <p:nvSpPr>
          <p:cNvPr id="2" name="TextBox 1">
            <a:extLst>
              <a:ext uri="{FF2B5EF4-FFF2-40B4-BE49-F238E27FC236}">
                <a16:creationId xmlns:a16="http://schemas.microsoft.com/office/drawing/2014/main" id="{5BA41E43-A6BB-1736-D82A-012980F14DA2}"/>
              </a:ext>
            </a:extLst>
          </p:cNvPr>
          <p:cNvSpPr txBox="1"/>
          <p:nvPr/>
        </p:nvSpPr>
        <p:spPr>
          <a:xfrm>
            <a:off x="9714081" y="6307607"/>
            <a:ext cx="1335640" cy="253916"/>
          </a:xfrm>
          <a:prstGeom prst="rect">
            <a:avLst/>
          </a:prstGeom>
          <a:noFill/>
        </p:spPr>
        <p:txBody>
          <a:bodyPr wrap="square" rtlCol="0">
            <a:spAutoFit/>
          </a:bodyPr>
          <a:lstStyle/>
          <a:p>
            <a:r>
              <a:rPr lang="en-US" sz="1050" dirty="0"/>
              <a:t>$18.60 on Amazon</a:t>
            </a:r>
          </a:p>
        </p:txBody>
      </p:sp>
      <p:pic>
        <p:nvPicPr>
          <p:cNvPr id="4098" name="Picture 2">
            <a:extLst>
              <a:ext uri="{FF2B5EF4-FFF2-40B4-BE49-F238E27FC236}">
                <a16:creationId xmlns:a16="http://schemas.microsoft.com/office/drawing/2014/main" id="{4799CC92-7B14-E721-AFA0-436B071FC5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36016" y="1911706"/>
            <a:ext cx="2931618" cy="4395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287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216FDE-70E2-4CB2-A940-94C308D2505D}"/>
              </a:ext>
            </a:extLst>
          </p:cNvPr>
          <p:cNvSpPr>
            <a:spLocks noGrp="1"/>
          </p:cNvSpPr>
          <p:nvPr>
            <p:ph type="title"/>
          </p:nvPr>
        </p:nvSpPr>
        <p:spPr/>
        <p:txBody>
          <a:bodyPr/>
          <a:lstStyle/>
          <a:p>
            <a:r>
              <a:rPr lang="en-US" sz="3600" dirty="0">
                <a:solidFill>
                  <a:srgbClr val="0070C0"/>
                </a:solidFill>
                <a:latin typeface="Copperplate" panose="02000504000000020004" pitchFamily="2" charset="77"/>
              </a:rPr>
              <a:t>stopping patent trolls</a:t>
            </a:r>
            <a:endParaRPr lang="en-US" dirty="0"/>
          </a:p>
        </p:txBody>
      </p:sp>
      <p:sp>
        <p:nvSpPr>
          <p:cNvPr id="5" name="Content Placeholder 4">
            <a:extLst>
              <a:ext uri="{FF2B5EF4-FFF2-40B4-BE49-F238E27FC236}">
                <a16:creationId xmlns:a16="http://schemas.microsoft.com/office/drawing/2014/main" id="{E7AC8020-DB26-4902-B73A-46834BE811B6}"/>
              </a:ext>
            </a:extLst>
          </p:cNvPr>
          <p:cNvSpPr>
            <a:spLocks noGrp="1"/>
          </p:cNvSpPr>
          <p:nvPr>
            <p:ph idx="1"/>
          </p:nvPr>
        </p:nvSpPr>
        <p:spPr>
          <a:xfrm>
            <a:off x="1322094" y="1901432"/>
            <a:ext cx="6958878" cy="4522859"/>
          </a:xfrm>
        </p:spPr>
        <p:txBody>
          <a:bodyPr/>
          <a:lstStyle/>
          <a:p>
            <a:pPr marL="293688" indent="-282575">
              <a:spcBef>
                <a:spcPts val="1800"/>
              </a:spcBef>
            </a:pPr>
            <a:r>
              <a:rPr lang="en-US" sz="2400" b="1" dirty="0">
                <a:solidFill>
                  <a:srgbClr val="0070C0"/>
                </a:solidFill>
              </a:rPr>
              <a:t>The America Invents Act Properly Limits Patent Trolls: </a:t>
            </a:r>
            <a:r>
              <a:rPr lang="en-US" sz="2400" dirty="0"/>
              <a:t>The AIA created review mechanisms: Inter Partes Review and the Patent and Trademark Appeal Board. </a:t>
            </a:r>
          </a:p>
          <a:p>
            <a:pPr marL="293688" indent="-282575">
              <a:spcBef>
                <a:spcPts val="1800"/>
              </a:spcBef>
            </a:pPr>
            <a:r>
              <a:rPr lang="en-US" sz="2400" b="1" dirty="0">
                <a:solidFill>
                  <a:srgbClr val="0070C0"/>
                </a:solidFill>
              </a:rPr>
              <a:t>Exaggeration of the Problem: </a:t>
            </a:r>
            <a:r>
              <a:rPr lang="en-US" sz="2400" dirty="0"/>
              <a:t>There is little evidence that patent trolls represent a significant problem.</a:t>
            </a:r>
          </a:p>
          <a:p>
            <a:pPr marL="293688" indent="-282575">
              <a:spcBef>
                <a:spcPts val="1800"/>
              </a:spcBef>
            </a:pPr>
            <a:r>
              <a:rPr lang="en-US" sz="2400" b="1" dirty="0">
                <a:solidFill>
                  <a:srgbClr val="0070C0"/>
                </a:solidFill>
              </a:rPr>
              <a:t>Banning Cease and Desist Letters Wouldn’t Solve: </a:t>
            </a:r>
            <a:r>
              <a:rPr lang="en-US" sz="2400" dirty="0"/>
              <a:t>This solution would push everyone to use the far more expensive court and patent review mechanisms.</a:t>
            </a:r>
          </a:p>
        </p:txBody>
      </p:sp>
      <p:pic>
        <p:nvPicPr>
          <p:cNvPr id="3" name="Picture 2" descr="A screenshot of a computer&#10;&#10;Description automatically generated">
            <a:extLst>
              <a:ext uri="{FF2B5EF4-FFF2-40B4-BE49-F238E27FC236}">
                <a16:creationId xmlns:a16="http://schemas.microsoft.com/office/drawing/2014/main" id="{1B34D0D6-B395-5546-B810-415D48B49F2B}"/>
              </a:ext>
            </a:extLst>
          </p:cNvPr>
          <p:cNvPicPr>
            <a:picLocks noChangeAspect="1"/>
          </p:cNvPicPr>
          <p:nvPr/>
        </p:nvPicPr>
        <p:blipFill rotWithShape="1">
          <a:blip r:embed="rId3">
            <a:extLst>
              <a:ext uri="{28A0092B-C50C-407E-A947-70E740481C1C}">
                <a14:useLocalDpi xmlns:a14="http://schemas.microsoft.com/office/drawing/2010/main" val="0"/>
              </a:ext>
            </a:extLst>
          </a:blip>
          <a:srcRect l="30079" t="16282" r="18235" b="34666"/>
          <a:stretch/>
        </p:blipFill>
        <p:spPr>
          <a:xfrm>
            <a:off x="8490886" y="2034282"/>
            <a:ext cx="3581249" cy="3093343"/>
          </a:xfrm>
          <a:prstGeom prst="rect">
            <a:avLst/>
          </a:prstGeom>
        </p:spPr>
      </p:pic>
      <p:sp>
        <p:nvSpPr>
          <p:cNvPr id="6" name="TextBox 5">
            <a:extLst>
              <a:ext uri="{FF2B5EF4-FFF2-40B4-BE49-F238E27FC236}">
                <a16:creationId xmlns:a16="http://schemas.microsoft.com/office/drawing/2014/main" id="{E3ECCFAE-67A3-EA71-6FD9-7DBDA7222948}"/>
              </a:ext>
            </a:extLst>
          </p:cNvPr>
          <p:cNvSpPr txBox="1"/>
          <p:nvPr/>
        </p:nvSpPr>
        <p:spPr>
          <a:xfrm>
            <a:off x="8490886" y="5142172"/>
            <a:ext cx="3476748" cy="600164"/>
          </a:xfrm>
          <a:prstGeom prst="rect">
            <a:avLst/>
          </a:prstGeom>
          <a:noFill/>
        </p:spPr>
        <p:txBody>
          <a:bodyPr wrap="square" rtlCol="0">
            <a:spAutoFit/>
          </a:bodyPr>
          <a:lstStyle/>
          <a:p>
            <a:r>
              <a:rPr lang="en-US" sz="1100" b="0" i="0" dirty="0">
                <a:solidFill>
                  <a:srgbClr val="000000"/>
                </a:solidFill>
                <a:effectLst/>
                <a:highlight>
                  <a:srgbClr val="FFFFFF"/>
                </a:highlight>
                <a:latin typeface="PT Serif" panose="020A0603040505020204" pitchFamily="18" charset="77"/>
              </a:rPr>
              <a:t>“overall patent litigation is declining, injunction grants are low, and litigation by non-practicing entities (</a:t>
            </a:r>
            <a:r>
              <a:rPr lang="en-US" sz="1100" b="0" i="0" dirty="0" err="1">
                <a:solidFill>
                  <a:srgbClr val="000000"/>
                </a:solidFill>
                <a:effectLst/>
                <a:highlight>
                  <a:srgbClr val="FFFFFF"/>
                </a:highlight>
                <a:latin typeface="PT Serif" panose="020A0603040505020204" pitchFamily="18" charset="77"/>
              </a:rPr>
              <a:t>NPEs</a:t>
            </a:r>
            <a:r>
              <a:rPr lang="en-US" sz="1100" b="0" i="0" dirty="0">
                <a:solidFill>
                  <a:srgbClr val="000000"/>
                </a:solidFill>
                <a:effectLst/>
                <a:highlight>
                  <a:srgbClr val="FFFFFF"/>
                </a:highlight>
                <a:latin typeface="PT Serif" panose="020A0603040505020204" pitchFamily="18" charset="77"/>
              </a:rPr>
              <a:t>) is not pervasive.”</a:t>
            </a:r>
            <a:endParaRPr lang="en-US" sz="1100" dirty="0"/>
          </a:p>
        </p:txBody>
      </p:sp>
      <p:sp>
        <p:nvSpPr>
          <p:cNvPr id="7" name="TextBox 6">
            <a:extLst>
              <a:ext uri="{FF2B5EF4-FFF2-40B4-BE49-F238E27FC236}">
                <a16:creationId xmlns:a16="http://schemas.microsoft.com/office/drawing/2014/main" id="{6795F163-79E4-8F81-0732-F0E5F149EB74}"/>
              </a:ext>
            </a:extLst>
          </p:cNvPr>
          <p:cNvSpPr txBox="1"/>
          <p:nvPr/>
        </p:nvSpPr>
        <p:spPr>
          <a:xfrm>
            <a:off x="8503201" y="5762884"/>
            <a:ext cx="3476748" cy="600164"/>
          </a:xfrm>
          <a:prstGeom prst="rect">
            <a:avLst/>
          </a:prstGeom>
          <a:noFill/>
        </p:spPr>
        <p:txBody>
          <a:bodyPr wrap="square" rtlCol="0">
            <a:spAutoFit/>
          </a:bodyPr>
          <a:lstStyle/>
          <a:p>
            <a:r>
              <a:rPr lang="en-US" sz="1100" dirty="0">
                <a:hlinkClick r:id="rId4"/>
              </a:rPr>
              <a:t>https://ipwatchdog.com/2024/05/06/new-data-show-problem-us-patent-system-not-patent-trolls/id=176149/#</a:t>
            </a:r>
            <a:r>
              <a:rPr lang="en-US" sz="1100" dirty="0"/>
              <a:t> </a:t>
            </a:r>
          </a:p>
        </p:txBody>
      </p:sp>
      <p:sp>
        <p:nvSpPr>
          <p:cNvPr id="9" name="Rectangle 8">
            <a:extLst>
              <a:ext uri="{FF2B5EF4-FFF2-40B4-BE49-F238E27FC236}">
                <a16:creationId xmlns:a16="http://schemas.microsoft.com/office/drawing/2014/main" id="{8F73270D-04EF-F49D-CF15-A2DE1E778D03}"/>
              </a:ext>
            </a:extLst>
          </p:cNvPr>
          <p:cNvSpPr/>
          <p:nvPr/>
        </p:nvSpPr>
        <p:spPr>
          <a:xfrm>
            <a:off x="8373438" y="1958180"/>
            <a:ext cx="3698697" cy="4463167"/>
          </a:xfrm>
          <a:prstGeom prst="rect">
            <a:avLst/>
          </a:prstGeom>
          <a:noFill/>
          <a:ln w="69850" cmpd="tri">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1223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216FDE-70E2-4CB2-A940-94C308D2505D}"/>
              </a:ext>
            </a:extLst>
          </p:cNvPr>
          <p:cNvSpPr>
            <a:spLocks noGrp="1"/>
          </p:cNvSpPr>
          <p:nvPr>
            <p:ph type="title"/>
          </p:nvPr>
        </p:nvSpPr>
        <p:spPr>
          <a:xfrm>
            <a:off x="1582221" y="525463"/>
            <a:ext cx="10202238" cy="1204912"/>
          </a:xfrm>
        </p:spPr>
        <p:txBody>
          <a:bodyPr/>
          <a:lstStyle/>
          <a:p>
            <a:pPr algn="ctr"/>
            <a:r>
              <a:rPr lang="en-US" sz="3600" dirty="0">
                <a:solidFill>
                  <a:srgbClr val="0070C0"/>
                </a:solidFill>
                <a:latin typeface="Copperplate" panose="02000504000000020004" pitchFamily="2" charset="77"/>
              </a:rPr>
              <a:t>Generative AI Copyright Disclosure Act</a:t>
            </a:r>
            <a:endParaRPr lang="en-US" dirty="0"/>
          </a:p>
        </p:txBody>
      </p:sp>
      <p:sp>
        <p:nvSpPr>
          <p:cNvPr id="5" name="Content Placeholder 4">
            <a:extLst>
              <a:ext uri="{FF2B5EF4-FFF2-40B4-BE49-F238E27FC236}">
                <a16:creationId xmlns:a16="http://schemas.microsoft.com/office/drawing/2014/main" id="{E7AC8020-DB26-4902-B73A-46834BE811B6}"/>
              </a:ext>
            </a:extLst>
          </p:cNvPr>
          <p:cNvSpPr>
            <a:spLocks noGrp="1"/>
          </p:cNvSpPr>
          <p:nvPr>
            <p:ph idx="1"/>
          </p:nvPr>
        </p:nvSpPr>
        <p:spPr>
          <a:xfrm>
            <a:off x="1486480" y="1993900"/>
            <a:ext cx="7349296" cy="4530190"/>
          </a:xfrm>
        </p:spPr>
        <p:txBody>
          <a:bodyPr/>
          <a:lstStyle/>
          <a:p>
            <a:pPr marL="293688" indent="-282575">
              <a:spcBef>
                <a:spcPts val="1800"/>
              </a:spcBef>
            </a:pPr>
            <a:r>
              <a:rPr lang="en-US" sz="2400" b="1" dirty="0">
                <a:solidFill>
                  <a:srgbClr val="0070C0"/>
                </a:solidFill>
              </a:rPr>
              <a:t>No Copyright Violations: </a:t>
            </a:r>
            <a:r>
              <a:rPr lang="en-US" sz="2400" dirty="0"/>
              <a:t>As several courts have now ruled, generative AI programs learn in the same way that human artists, musicians, and writers learn when they go to college – they learn from others. AI does not copy, but actually generates new material.</a:t>
            </a:r>
          </a:p>
          <a:p>
            <a:pPr marL="293688" indent="-282575">
              <a:spcBef>
                <a:spcPts val="1800"/>
              </a:spcBef>
            </a:pPr>
            <a:r>
              <a:rPr lang="en-US" sz="2400" b="1" dirty="0">
                <a:solidFill>
                  <a:srgbClr val="0070C0"/>
                </a:solidFill>
              </a:rPr>
              <a:t>Useful Tool: </a:t>
            </a:r>
            <a:r>
              <a:rPr lang="en-US" sz="2400" dirty="0"/>
              <a:t>Creatives report that they are discovering ways to become more efficient with the work that they do; it does mock-ups, it aids with brainstorming, it serves as an unpaid assistant. </a:t>
            </a:r>
          </a:p>
          <a:p>
            <a:pPr marL="293688" indent="-282575">
              <a:spcBef>
                <a:spcPts val="1800"/>
              </a:spcBef>
            </a:pPr>
            <a:r>
              <a:rPr lang="en-US" sz="2400" b="1" dirty="0">
                <a:solidFill>
                  <a:srgbClr val="0070C0"/>
                </a:solidFill>
              </a:rPr>
              <a:t>Disclosure is unworkable: </a:t>
            </a:r>
            <a:r>
              <a:rPr lang="en-US" sz="2400" dirty="0"/>
              <a:t>Copyrights do not have to be filed; impossible to notify billions of users.</a:t>
            </a:r>
          </a:p>
        </p:txBody>
      </p:sp>
      <p:pic>
        <p:nvPicPr>
          <p:cNvPr id="7" name="Picture 6" descr="A screenshot of a computer&#10;&#10;Description automatically generated">
            <a:extLst>
              <a:ext uri="{FF2B5EF4-FFF2-40B4-BE49-F238E27FC236}">
                <a16:creationId xmlns:a16="http://schemas.microsoft.com/office/drawing/2014/main" id="{1DE99FA9-DDCE-3F1C-25FE-C2121FE2BFB4}"/>
              </a:ext>
            </a:extLst>
          </p:cNvPr>
          <p:cNvPicPr>
            <a:picLocks noChangeAspect="1"/>
          </p:cNvPicPr>
          <p:nvPr/>
        </p:nvPicPr>
        <p:blipFill rotWithShape="1">
          <a:blip r:embed="rId2">
            <a:extLst>
              <a:ext uri="{28A0092B-C50C-407E-A947-70E740481C1C}">
                <a14:useLocalDpi xmlns:a14="http://schemas.microsoft.com/office/drawing/2010/main" val="0"/>
              </a:ext>
            </a:extLst>
          </a:blip>
          <a:srcRect l="12744" t="36877" r="63625" b="7800"/>
          <a:stretch/>
        </p:blipFill>
        <p:spPr>
          <a:xfrm>
            <a:off x="9277980" y="2024816"/>
            <a:ext cx="2603931" cy="3945276"/>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5BC7A2FD-C07C-0FA6-FD07-14A4DE29271A}"/>
              </a:ext>
            </a:extLst>
          </p:cNvPr>
          <p:cNvPicPr>
            <a:picLocks noChangeAspect="1"/>
          </p:cNvPicPr>
          <p:nvPr/>
        </p:nvPicPr>
        <p:blipFill rotWithShape="1">
          <a:blip r:embed="rId2">
            <a:extLst>
              <a:ext uri="{28A0092B-C50C-407E-A947-70E740481C1C}">
                <a14:useLocalDpi xmlns:a14="http://schemas.microsoft.com/office/drawing/2010/main" val="0"/>
              </a:ext>
            </a:extLst>
          </a:blip>
          <a:srcRect l="9854" t="24017" r="67835" b="68820"/>
          <a:stretch/>
        </p:blipFill>
        <p:spPr>
          <a:xfrm>
            <a:off x="9277980" y="1902238"/>
            <a:ext cx="2506479" cy="463194"/>
          </a:xfrm>
          <a:prstGeom prst="rect">
            <a:avLst/>
          </a:prstGeom>
        </p:spPr>
      </p:pic>
      <p:sp>
        <p:nvSpPr>
          <p:cNvPr id="10" name="TextBox 9">
            <a:extLst>
              <a:ext uri="{FF2B5EF4-FFF2-40B4-BE49-F238E27FC236}">
                <a16:creationId xmlns:a16="http://schemas.microsoft.com/office/drawing/2014/main" id="{43B773D6-F471-0566-49B1-CACF31231074}"/>
              </a:ext>
            </a:extLst>
          </p:cNvPr>
          <p:cNvSpPr txBox="1"/>
          <p:nvPr/>
        </p:nvSpPr>
        <p:spPr>
          <a:xfrm>
            <a:off x="9277980" y="5898173"/>
            <a:ext cx="2742784" cy="553998"/>
          </a:xfrm>
          <a:prstGeom prst="rect">
            <a:avLst/>
          </a:prstGeom>
          <a:noFill/>
        </p:spPr>
        <p:txBody>
          <a:bodyPr wrap="square" rtlCol="0">
            <a:spAutoFit/>
          </a:bodyPr>
          <a:lstStyle/>
          <a:p>
            <a:r>
              <a:rPr lang="en-US" sz="1000" dirty="0">
                <a:hlinkClick r:id="rId3"/>
              </a:rPr>
              <a:t>https://www.forbes.com/sites/bernardmarr/2024/01/24/13-ways-writers-should-embrace-generative-ai/</a:t>
            </a:r>
            <a:r>
              <a:rPr lang="en-US" sz="1000" dirty="0"/>
              <a:t> </a:t>
            </a:r>
          </a:p>
        </p:txBody>
      </p:sp>
      <p:sp>
        <p:nvSpPr>
          <p:cNvPr id="11" name="Rectangle 10">
            <a:extLst>
              <a:ext uri="{FF2B5EF4-FFF2-40B4-BE49-F238E27FC236}">
                <a16:creationId xmlns:a16="http://schemas.microsoft.com/office/drawing/2014/main" id="{9C021E30-21A0-E52D-F1F4-6909AC6D7100}"/>
              </a:ext>
            </a:extLst>
          </p:cNvPr>
          <p:cNvSpPr/>
          <p:nvPr/>
        </p:nvSpPr>
        <p:spPr>
          <a:xfrm>
            <a:off x="9164549" y="1891158"/>
            <a:ext cx="2856216" cy="4632932"/>
          </a:xfrm>
          <a:prstGeom prst="rect">
            <a:avLst/>
          </a:prstGeom>
          <a:noFill/>
          <a:ln w="69850" cmpd="tri">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76458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216FDE-70E2-4CB2-A940-94C308D2505D}"/>
              </a:ext>
            </a:extLst>
          </p:cNvPr>
          <p:cNvSpPr>
            <a:spLocks noGrp="1"/>
          </p:cNvSpPr>
          <p:nvPr>
            <p:ph type="title"/>
          </p:nvPr>
        </p:nvSpPr>
        <p:spPr/>
        <p:txBody>
          <a:bodyPr/>
          <a:lstStyle/>
          <a:p>
            <a:r>
              <a:rPr lang="en-US" sz="3600" dirty="0">
                <a:solidFill>
                  <a:srgbClr val="0070C0"/>
                </a:solidFill>
                <a:latin typeface="Copperplate" panose="02000504000000020004" pitchFamily="2" charset="77"/>
              </a:rPr>
              <a:t>AMERICAN MUSIC FAIRNESS act</a:t>
            </a:r>
            <a:endParaRPr lang="en-US" dirty="0"/>
          </a:p>
        </p:txBody>
      </p:sp>
      <p:sp>
        <p:nvSpPr>
          <p:cNvPr id="5" name="Content Placeholder 4">
            <a:extLst>
              <a:ext uri="{FF2B5EF4-FFF2-40B4-BE49-F238E27FC236}">
                <a16:creationId xmlns:a16="http://schemas.microsoft.com/office/drawing/2014/main" id="{E7AC8020-DB26-4902-B73A-46834BE811B6}"/>
              </a:ext>
            </a:extLst>
          </p:cNvPr>
          <p:cNvSpPr>
            <a:spLocks noGrp="1"/>
          </p:cNvSpPr>
          <p:nvPr>
            <p:ph idx="1"/>
          </p:nvPr>
        </p:nvSpPr>
        <p:spPr>
          <a:xfrm>
            <a:off x="1219352" y="2065820"/>
            <a:ext cx="6208864" cy="4338637"/>
          </a:xfrm>
        </p:spPr>
        <p:txBody>
          <a:bodyPr/>
          <a:lstStyle/>
          <a:p>
            <a:pPr marL="293688" indent="-282575">
              <a:spcBef>
                <a:spcPts val="1800"/>
              </a:spcBef>
            </a:pPr>
            <a:r>
              <a:rPr lang="en-US" sz="2400" b="1" dirty="0">
                <a:solidFill>
                  <a:srgbClr val="0070C0"/>
                </a:solidFill>
              </a:rPr>
              <a:t>Terrestrial Radio Is Different From Streaming: </a:t>
            </a:r>
            <a:r>
              <a:rPr lang="en-US" sz="2400" dirty="0"/>
              <a:t>St Terrestrial radio is free; streaming services are not. Terrestrial radio is required to perform public services (emergency services, weather notifications, etc.), streaming services do not have these requirements.</a:t>
            </a:r>
          </a:p>
          <a:p>
            <a:pPr marL="293688" indent="-282575">
              <a:spcBef>
                <a:spcPts val="1800"/>
              </a:spcBef>
            </a:pPr>
            <a:r>
              <a:rPr lang="en-US" sz="2400" b="1" dirty="0">
                <a:solidFill>
                  <a:srgbClr val="0070C0"/>
                </a:solidFill>
              </a:rPr>
              <a:t>Fair Compensation: </a:t>
            </a:r>
            <a:r>
              <a:rPr lang="en-US" sz="2400" dirty="0"/>
              <a:t>The Playing music on AM/FM radio has historically served the financial needs of musical performers, offering exposure, concert announcements, etc.</a:t>
            </a:r>
          </a:p>
        </p:txBody>
      </p:sp>
      <p:pic>
        <p:nvPicPr>
          <p:cNvPr id="8" name="Picture 7" descr="A screenshot of a computer&#10;&#10;Description automatically generated">
            <a:extLst>
              <a:ext uri="{FF2B5EF4-FFF2-40B4-BE49-F238E27FC236}">
                <a16:creationId xmlns:a16="http://schemas.microsoft.com/office/drawing/2014/main" id="{445B7786-1D58-D630-DBB2-F2F50707901F}"/>
              </a:ext>
            </a:extLst>
          </p:cNvPr>
          <p:cNvPicPr>
            <a:picLocks noChangeAspect="1"/>
          </p:cNvPicPr>
          <p:nvPr/>
        </p:nvPicPr>
        <p:blipFill rotWithShape="1">
          <a:blip r:embed="rId2">
            <a:extLst>
              <a:ext uri="{28A0092B-C50C-407E-A947-70E740481C1C}">
                <a14:useLocalDpi xmlns:a14="http://schemas.microsoft.com/office/drawing/2010/main" val="0"/>
              </a:ext>
            </a:extLst>
          </a:blip>
          <a:srcRect l="7342" t="22388" r="34627" b="9836"/>
          <a:stretch/>
        </p:blipFill>
        <p:spPr>
          <a:xfrm>
            <a:off x="7457279" y="2065820"/>
            <a:ext cx="4510355" cy="3893191"/>
          </a:xfrm>
          <a:prstGeom prst="rect">
            <a:avLst/>
          </a:prstGeom>
        </p:spPr>
      </p:pic>
      <p:sp>
        <p:nvSpPr>
          <p:cNvPr id="9" name="TextBox 8">
            <a:extLst>
              <a:ext uri="{FF2B5EF4-FFF2-40B4-BE49-F238E27FC236}">
                <a16:creationId xmlns:a16="http://schemas.microsoft.com/office/drawing/2014/main" id="{C61F318E-42E5-E718-B5AA-5FE5C8190A20}"/>
              </a:ext>
            </a:extLst>
          </p:cNvPr>
          <p:cNvSpPr txBox="1"/>
          <p:nvPr/>
        </p:nvSpPr>
        <p:spPr>
          <a:xfrm>
            <a:off x="7457278" y="6061754"/>
            <a:ext cx="4510355" cy="462336"/>
          </a:xfrm>
          <a:prstGeom prst="rect">
            <a:avLst/>
          </a:prstGeom>
          <a:noFill/>
        </p:spPr>
        <p:txBody>
          <a:bodyPr wrap="square" rtlCol="0">
            <a:spAutoFit/>
          </a:bodyPr>
          <a:lstStyle/>
          <a:p>
            <a:r>
              <a:rPr lang="en-US" sz="1200" dirty="0">
                <a:hlinkClick r:id="rId3"/>
              </a:rPr>
              <a:t>https://www.freeradioalliance.org/blog/theres-nothing-fair-about-the-american-music-fairness-act/</a:t>
            </a:r>
            <a:r>
              <a:rPr lang="en-US" sz="1200" dirty="0"/>
              <a:t> </a:t>
            </a:r>
          </a:p>
        </p:txBody>
      </p:sp>
    </p:spTree>
    <p:extLst>
      <p:ext uri="{BB962C8B-B14F-4D97-AF65-F5344CB8AC3E}">
        <p14:creationId xmlns:p14="http://schemas.microsoft.com/office/powerpoint/2010/main" val="3400308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216FDE-70E2-4CB2-A940-94C308D2505D}"/>
              </a:ext>
            </a:extLst>
          </p:cNvPr>
          <p:cNvSpPr>
            <a:spLocks noGrp="1"/>
          </p:cNvSpPr>
          <p:nvPr>
            <p:ph type="title"/>
          </p:nvPr>
        </p:nvSpPr>
        <p:spPr/>
        <p:txBody>
          <a:bodyPr/>
          <a:lstStyle/>
          <a:p>
            <a:r>
              <a:rPr lang="en-US" dirty="0">
                <a:solidFill>
                  <a:srgbClr val="0070C0"/>
                </a:solidFill>
                <a:latin typeface="Copperplate" panose="02000504000000020004" pitchFamily="2" charset="77"/>
              </a:rPr>
              <a:t>SHOP SAFE Act</a:t>
            </a:r>
          </a:p>
        </p:txBody>
      </p:sp>
      <p:sp>
        <p:nvSpPr>
          <p:cNvPr id="5" name="Content Placeholder 4">
            <a:extLst>
              <a:ext uri="{FF2B5EF4-FFF2-40B4-BE49-F238E27FC236}">
                <a16:creationId xmlns:a16="http://schemas.microsoft.com/office/drawing/2014/main" id="{E7AC8020-DB26-4902-B73A-46834BE811B6}"/>
              </a:ext>
            </a:extLst>
          </p:cNvPr>
          <p:cNvSpPr>
            <a:spLocks noGrp="1"/>
          </p:cNvSpPr>
          <p:nvPr>
            <p:ph idx="1"/>
          </p:nvPr>
        </p:nvSpPr>
        <p:spPr>
          <a:xfrm>
            <a:off x="1352915" y="1890444"/>
            <a:ext cx="7349296" cy="4613097"/>
          </a:xfrm>
        </p:spPr>
        <p:txBody>
          <a:bodyPr/>
          <a:lstStyle/>
          <a:p>
            <a:pPr marL="293688" indent="-282575">
              <a:spcBef>
                <a:spcPts val="1800"/>
              </a:spcBef>
            </a:pPr>
            <a:r>
              <a:rPr lang="en-US" sz="2400" b="1" dirty="0">
                <a:solidFill>
                  <a:srgbClr val="0070C0"/>
                </a:solidFill>
              </a:rPr>
              <a:t>Losses Are Exaggerated: </a:t>
            </a:r>
            <a:r>
              <a:rPr lang="en-US" sz="2400" dirty="0"/>
              <a:t>No reason to presume consumers would spend the additional money to buy the real brand names, but the loss figures assume this.</a:t>
            </a:r>
          </a:p>
          <a:p>
            <a:pPr marL="293688" indent="-282575">
              <a:spcBef>
                <a:spcPts val="1800"/>
              </a:spcBef>
            </a:pPr>
            <a:r>
              <a:rPr lang="en-US" sz="2400" b="1" dirty="0">
                <a:solidFill>
                  <a:srgbClr val="0070C0"/>
                </a:solidFill>
              </a:rPr>
              <a:t>Large Penalties Under Existing Law: </a:t>
            </a:r>
            <a:r>
              <a:rPr lang="en-US" sz="2400" dirty="0"/>
              <a:t>The Trademark Enforcement Act, the Stop Counterfeiting in Manufactured Goods Act, and the Prioritizing Resources and Organization for Intellectual Property Act all criminalize counterfeit sales.</a:t>
            </a:r>
          </a:p>
          <a:p>
            <a:pPr marL="293688" indent="-282575">
              <a:spcBef>
                <a:spcPts val="1800"/>
              </a:spcBef>
            </a:pPr>
            <a:r>
              <a:rPr lang="en-US" sz="2400" b="1" dirty="0">
                <a:solidFill>
                  <a:srgbClr val="0070C0"/>
                </a:solidFill>
              </a:rPr>
              <a:t>Criminalizing Internet Providers Is a Bridge Too Far: </a:t>
            </a:r>
            <a:r>
              <a:rPr lang="en-US" sz="2400" dirty="0"/>
              <a:t>Section 230 of the Communication Decency Act creates the “Safe Harbor” provision; it should be maintained.</a:t>
            </a:r>
          </a:p>
          <a:p>
            <a:pPr marL="293688" indent="-282575">
              <a:spcBef>
                <a:spcPts val="1800"/>
              </a:spcBef>
            </a:pPr>
            <a:endParaRPr lang="en-US" sz="2400" dirty="0"/>
          </a:p>
        </p:txBody>
      </p:sp>
      <p:pic>
        <p:nvPicPr>
          <p:cNvPr id="10" name="Picture 9" descr="A screenshot of a computer&#10;&#10;Description automatically generated">
            <a:extLst>
              <a:ext uri="{FF2B5EF4-FFF2-40B4-BE49-F238E27FC236}">
                <a16:creationId xmlns:a16="http://schemas.microsoft.com/office/drawing/2014/main" id="{5F502A5F-EE21-E916-904B-9FA13921C66E}"/>
              </a:ext>
            </a:extLst>
          </p:cNvPr>
          <p:cNvPicPr>
            <a:picLocks noChangeAspect="1"/>
          </p:cNvPicPr>
          <p:nvPr/>
        </p:nvPicPr>
        <p:blipFill rotWithShape="1">
          <a:blip r:embed="rId2">
            <a:extLst>
              <a:ext uri="{28A0092B-C50C-407E-A947-70E740481C1C}">
                <a14:useLocalDpi xmlns:a14="http://schemas.microsoft.com/office/drawing/2010/main" val="0"/>
              </a:ext>
            </a:extLst>
          </a:blip>
          <a:srcRect l="11572" t="15062" r="49035" b="48186"/>
          <a:stretch/>
        </p:blipFill>
        <p:spPr>
          <a:xfrm>
            <a:off x="8715522" y="1949110"/>
            <a:ext cx="3366886" cy="2040241"/>
          </a:xfrm>
          <a:prstGeom prst="rect">
            <a:avLst/>
          </a:prstGeom>
        </p:spPr>
      </p:pic>
      <p:sp>
        <p:nvSpPr>
          <p:cNvPr id="11" name="TextBox 10">
            <a:extLst>
              <a:ext uri="{FF2B5EF4-FFF2-40B4-BE49-F238E27FC236}">
                <a16:creationId xmlns:a16="http://schemas.microsoft.com/office/drawing/2014/main" id="{06ABD90F-9CF6-B5FE-BA8C-2C42B4B264C0}"/>
              </a:ext>
            </a:extLst>
          </p:cNvPr>
          <p:cNvSpPr txBox="1"/>
          <p:nvPr/>
        </p:nvSpPr>
        <p:spPr>
          <a:xfrm>
            <a:off x="8715522" y="3951232"/>
            <a:ext cx="3366885" cy="1754326"/>
          </a:xfrm>
          <a:prstGeom prst="rect">
            <a:avLst/>
          </a:prstGeom>
          <a:noFill/>
        </p:spPr>
        <p:txBody>
          <a:bodyPr wrap="square" rtlCol="0">
            <a:spAutoFit/>
          </a:bodyPr>
          <a:lstStyle/>
          <a:p>
            <a:r>
              <a:rPr lang="en-US" sz="1200" b="0" i="1" dirty="0">
                <a:solidFill>
                  <a:srgbClr val="1C5A7C"/>
                </a:solidFill>
                <a:effectLst/>
                <a:latin typeface="TradeGothicLTPro"/>
              </a:rPr>
              <a:t>Provisions in the SHOP SAFE Act would make online shopping more of a hassle without even bolstering safety in e-commerce. American consumers opt to shop online due to the convenience, selection, savings, and safety. However, the SHOP SAFE Act would create additional barriers for sellers and platforms, ultimately reducing consumers’ options for online shopping, without providing any new or meaningful protections for consumers.</a:t>
            </a:r>
            <a:endParaRPr lang="en-US" sz="1200" dirty="0"/>
          </a:p>
        </p:txBody>
      </p:sp>
      <p:sp>
        <p:nvSpPr>
          <p:cNvPr id="12" name="TextBox 11">
            <a:extLst>
              <a:ext uri="{FF2B5EF4-FFF2-40B4-BE49-F238E27FC236}">
                <a16:creationId xmlns:a16="http://schemas.microsoft.com/office/drawing/2014/main" id="{DFB2623D-A5FC-D30B-5BF6-5F54DE7471CE}"/>
              </a:ext>
            </a:extLst>
          </p:cNvPr>
          <p:cNvSpPr txBox="1"/>
          <p:nvPr/>
        </p:nvSpPr>
        <p:spPr>
          <a:xfrm>
            <a:off x="8715521" y="5672544"/>
            <a:ext cx="3366886" cy="769441"/>
          </a:xfrm>
          <a:prstGeom prst="rect">
            <a:avLst/>
          </a:prstGeom>
          <a:noFill/>
        </p:spPr>
        <p:txBody>
          <a:bodyPr wrap="square" rtlCol="0">
            <a:spAutoFit/>
          </a:bodyPr>
          <a:lstStyle/>
          <a:p>
            <a:r>
              <a:rPr lang="en-US" sz="1100" dirty="0">
                <a:hlinkClick r:id="rId3"/>
              </a:rPr>
              <a:t>https://itif.org/publications/2023/09/27/shop-safe-act-will-fail-to-provide-any-new-or-meaningful-protections-for-consumers-says-center-for-data-innovation/</a:t>
            </a:r>
            <a:r>
              <a:rPr lang="en-US" sz="1100" dirty="0"/>
              <a:t> </a:t>
            </a:r>
          </a:p>
        </p:txBody>
      </p:sp>
      <p:sp>
        <p:nvSpPr>
          <p:cNvPr id="13" name="Rectangle 12">
            <a:extLst>
              <a:ext uri="{FF2B5EF4-FFF2-40B4-BE49-F238E27FC236}">
                <a16:creationId xmlns:a16="http://schemas.microsoft.com/office/drawing/2014/main" id="{853782BF-1EEB-2D74-D714-AD37953902C5}"/>
              </a:ext>
            </a:extLst>
          </p:cNvPr>
          <p:cNvSpPr/>
          <p:nvPr/>
        </p:nvSpPr>
        <p:spPr>
          <a:xfrm>
            <a:off x="8653879" y="1891158"/>
            <a:ext cx="3428528" cy="4632932"/>
          </a:xfrm>
          <a:prstGeom prst="rect">
            <a:avLst/>
          </a:prstGeom>
          <a:noFill/>
          <a:ln w="69850" cmpd="tri">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06941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216FDE-70E2-4CB2-A940-94C308D2505D}"/>
              </a:ext>
            </a:extLst>
          </p:cNvPr>
          <p:cNvSpPr>
            <a:spLocks noGrp="1"/>
          </p:cNvSpPr>
          <p:nvPr>
            <p:ph type="title"/>
          </p:nvPr>
        </p:nvSpPr>
        <p:spPr/>
        <p:txBody>
          <a:bodyPr/>
          <a:lstStyle/>
          <a:p>
            <a:r>
              <a:rPr lang="en-US" dirty="0">
                <a:solidFill>
                  <a:srgbClr val="0070C0"/>
                </a:solidFill>
                <a:latin typeface="Copperplate" panose="02000504000000020004" pitchFamily="2" charset="77"/>
              </a:rPr>
              <a:t>Trademark bullies</a:t>
            </a:r>
          </a:p>
        </p:txBody>
      </p:sp>
      <p:sp>
        <p:nvSpPr>
          <p:cNvPr id="5" name="Content Placeholder 4">
            <a:extLst>
              <a:ext uri="{FF2B5EF4-FFF2-40B4-BE49-F238E27FC236}">
                <a16:creationId xmlns:a16="http://schemas.microsoft.com/office/drawing/2014/main" id="{E7AC8020-DB26-4902-B73A-46834BE811B6}"/>
              </a:ext>
            </a:extLst>
          </p:cNvPr>
          <p:cNvSpPr>
            <a:spLocks noGrp="1"/>
          </p:cNvSpPr>
          <p:nvPr>
            <p:ph idx="1"/>
          </p:nvPr>
        </p:nvSpPr>
        <p:spPr>
          <a:xfrm>
            <a:off x="1322094" y="1965675"/>
            <a:ext cx="6948604" cy="4257156"/>
          </a:xfrm>
        </p:spPr>
        <p:txBody>
          <a:bodyPr/>
          <a:lstStyle/>
          <a:p>
            <a:pPr marL="293688" indent="-282575">
              <a:spcBef>
                <a:spcPts val="1800"/>
              </a:spcBef>
            </a:pPr>
            <a:r>
              <a:rPr lang="en-US" sz="2400" b="1" dirty="0">
                <a:solidFill>
                  <a:srgbClr val="0070C0"/>
                </a:solidFill>
              </a:rPr>
              <a:t>Shaming Provides Protection Against Bullying: </a:t>
            </a:r>
            <a:r>
              <a:rPr lang="en-US" sz="2400" dirty="0"/>
              <a:t>Social media mechanisms give small companies a defense mechanism that costs them almost nothing.</a:t>
            </a:r>
          </a:p>
          <a:p>
            <a:pPr marL="293688" indent="-282575">
              <a:spcBef>
                <a:spcPts val="1800"/>
              </a:spcBef>
            </a:pPr>
            <a:r>
              <a:rPr lang="en-US" sz="2400" b="1" dirty="0">
                <a:solidFill>
                  <a:srgbClr val="0070C0"/>
                </a:solidFill>
              </a:rPr>
              <a:t>Razor’s Edge: </a:t>
            </a:r>
            <a:r>
              <a:rPr lang="en-US" sz="2400" dirty="0"/>
              <a:t>Current trademark law contains a “laches” provision – meaning that any trademark infringement that is ignored over a period of time can now not be challenged. This forces trademark holders to aggressively defend their mark or risk losing it. The affirmative plan creates a razor’s edge because now trademark holders can lose their mark if they aggressively defend it.</a:t>
            </a:r>
          </a:p>
        </p:txBody>
      </p:sp>
      <p:sp>
        <p:nvSpPr>
          <p:cNvPr id="7" name="TextBox 6">
            <a:extLst>
              <a:ext uri="{FF2B5EF4-FFF2-40B4-BE49-F238E27FC236}">
                <a16:creationId xmlns:a16="http://schemas.microsoft.com/office/drawing/2014/main" id="{26AC3003-7087-DA35-4F8D-4AA8FE1D3603}"/>
              </a:ext>
            </a:extLst>
          </p:cNvPr>
          <p:cNvSpPr txBox="1"/>
          <p:nvPr/>
        </p:nvSpPr>
        <p:spPr>
          <a:xfrm>
            <a:off x="8531807" y="5932427"/>
            <a:ext cx="3419536" cy="400110"/>
          </a:xfrm>
          <a:prstGeom prst="rect">
            <a:avLst/>
          </a:prstGeom>
          <a:noFill/>
        </p:spPr>
        <p:txBody>
          <a:bodyPr wrap="square" rtlCol="0">
            <a:spAutoFit/>
          </a:bodyPr>
          <a:lstStyle/>
          <a:p>
            <a:r>
              <a:rPr lang="en-US" sz="1000" dirty="0">
                <a:hlinkClick r:id="rId2"/>
              </a:rPr>
              <a:t>https://chandlertrademarklawyer.com/project/the-fine-line-between-trademark-enforcement-and-trademark-bullying/</a:t>
            </a:r>
            <a:r>
              <a:rPr lang="en-US" sz="1000" dirty="0"/>
              <a:t> </a:t>
            </a:r>
          </a:p>
        </p:txBody>
      </p:sp>
      <p:pic>
        <p:nvPicPr>
          <p:cNvPr id="6" name="Picture 5" descr="A screenshot of a computer&#10;&#10;Description automatically generated">
            <a:extLst>
              <a:ext uri="{FF2B5EF4-FFF2-40B4-BE49-F238E27FC236}">
                <a16:creationId xmlns:a16="http://schemas.microsoft.com/office/drawing/2014/main" id="{9970D486-48EC-2CF7-FCD7-EAE3EBF356D6}"/>
              </a:ext>
            </a:extLst>
          </p:cNvPr>
          <p:cNvPicPr>
            <a:picLocks noChangeAspect="1"/>
          </p:cNvPicPr>
          <p:nvPr/>
        </p:nvPicPr>
        <p:blipFill rotWithShape="1">
          <a:blip r:embed="rId3">
            <a:extLst>
              <a:ext uri="{28A0092B-C50C-407E-A947-70E740481C1C}">
                <a14:useLocalDpi xmlns:a14="http://schemas.microsoft.com/office/drawing/2010/main" val="0"/>
              </a:ext>
            </a:extLst>
          </a:blip>
          <a:srcRect l="12894" t="15666" r="42691" b="8518"/>
          <a:stretch/>
        </p:blipFill>
        <p:spPr>
          <a:xfrm>
            <a:off x="8515517" y="2017826"/>
            <a:ext cx="3587440" cy="3827204"/>
          </a:xfrm>
          <a:prstGeom prst="rect">
            <a:avLst/>
          </a:prstGeom>
        </p:spPr>
      </p:pic>
      <p:sp>
        <p:nvSpPr>
          <p:cNvPr id="8" name="Rectangle 7">
            <a:extLst>
              <a:ext uri="{FF2B5EF4-FFF2-40B4-BE49-F238E27FC236}">
                <a16:creationId xmlns:a16="http://schemas.microsoft.com/office/drawing/2014/main" id="{0E32021D-4541-2689-DC6E-C054E6246EB0}"/>
              </a:ext>
            </a:extLst>
          </p:cNvPr>
          <p:cNvSpPr/>
          <p:nvPr/>
        </p:nvSpPr>
        <p:spPr>
          <a:xfrm>
            <a:off x="8494967" y="1965674"/>
            <a:ext cx="3472667" cy="4465947"/>
          </a:xfrm>
          <a:prstGeom prst="rect">
            <a:avLst/>
          </a:prstGeom>
          <a:noFill/>
          <a:ln w="69850" cmpd="tri">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2601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216FDE-70E2-4CB2-A940-94C308D2505D}"/>
              </a:ext>
            </a:extLst>
          </p:cNvPr>
          <p:cNvSpPr>
            <a:spLocks noGrp="1"/>
          </p:cNvSpPr>
          <p:nvPr>
            <p:ph type="title"/>
          </p:nvPr>
        </p:nvSpPr>
        <p:spPr/>
        <p:txBody>
          <a:bodyPr/>
          <a:lstStyle/>
          <a:p>
            <a:r>
              <a:rPr lang="en-US" dirty="0">
                <a:solidFill>
                  <a:srgbClr val="0070C0"/>
                </a:solidFill>
                <a:latin typeface="Copperplate" panose="02000504000000020004" pitchFamily="2" charset="77"/>
              </a:rPr>
              <a:t>cannabis trademarks</a:t>
            </a:r>
          </a:p>
        </p:txBody>
      </p:sp>
      <p:sp>
        <p:nvSpPr>
          <p:cNvPr id="5" name="Content Placeholder 4">
            <a:extLst>
              <a:ext uri="{FF2B5EF4-FFF2-40B4-BE49-F238E27FC236}">
                <a16:creationId xmlns:a16="http://schemas.microsoft.com/office/drawing/2014/main" id="{E7AC8020-DB26-4902-B73A-46834BE811B6}"/>
              </a:ext>
            </a:extLst>
          </p:cNvPr>
          <p:cNvSpPr>
            <a:spLocks noGrp="1"/>
          </p:cNvSpPr>
          <p:nvPr>
            <p:ph idx="1"/>
          </p:nvPr>
        </p:nvSpPr>
        <p:spPr>
          <a:xfrm>
            <a:off x="1274228" y="1859937"/>
            <a:ext cx="6523857" cy="4257156"/>
          </a:xfrm>
        </p:spPr>
        <p:txBody>
          <a:bodyPr/>
          <a:lstStyle/>
          <a:p>
            <a:pPr marL="293688" indent="-282575">
              <a:spcBef>
                <a:spcPts val="1800"/>
              </a:spcBef>
            </a:pPr>
            <a:r>
              <a:rPr lang="en-US" sz="2400" b="1" dirty="0">
                <a:solidFill>
                  <a:srgbClr val="0070C0"/>
                </a:solidFill>
              </a:rPr>
              <a:t>Cannabis Companies Are Themselves Notorious for Trademark Infringement: </a:t>
            </a:r>
            <a:r>
              <a:rPr lang="en-US" sz="2400" dirty="0"/>
              <a:t>Major brands are GSC (Girl Scout Cookies), Fruity Pebbles, Gorilla Glue, Stoney Patch Kids, Keef Kat, Froot Loops, Lucky Charms, Nerds, Oreo-O’s. </a:t>
            </a:r>
          </a:p>
          <a:p>
            <a:pPr marL="293688" indent="-282575">
              <a:spcBef>
                <a:spcPts val="1800"/>
              </a:spcBef>
            </a:pPr>
            <a:r>
              <a:rPr lang="en-US" sz="2400" b="1" dirty="0">
                <a:solidFill>
                  <a:srgbClr val="0070C0"/>
                </a:solidFill>
              </a:rPr>
              <a:t>Long-Standing Precedent: </a:t>
            </a:r>
            <a:r>
              <a:rPr lang="en-US" sz="2400" dirty="0"/>
              <a:t>In numerous other cases, the US has not allowed trademark filings for the sale of illegal products – this would set a bad precedent.</a:t>
            </a:r>
          </a:p>
          <a:p>
            <a:pPr marL="293688" indent="-282575">
              <a:spcBef>
                <a:spcPts val="1800"/>
              </a:spcBef>
            </a:pPr>
            <a:r>
              <a:rPr lang="en-US" sz="2400" b="1" dirty="0">
                <a:solidFill>
                  <a:srgbClr val="0070C0"/>
                </a:solidFill>
              </a:rPr>
              <a:t>Promotion of Sales: </a:t>
            </a:r>
            <a:r>
              <a:rPr lang="en-US" sz="2400" dirty="0"/>
              <a:t>Issuing a trademark would promote sales of products that are harmful.</a:t>
            </a:r>
          </a:p>
        </p:txBody>
      </p:sp>
      <p:sp>
        <p:nvSpPr>
          <p:cNvPr id="2" name="TextBox 1">
            <a:extLst>
              <a:ext uri="{FF2B5EF4-FFF2-40B4-BE49-F238E27FC236}">
                <a16:creationId xmlns:a16="http://schemas.microsoft.com/office/drawing/2014/main" id="{A41D62B3-6D7D-06B7-8F83-7C2755B0C79E}"/>
              </a:ext>
            </a:extLst>
          </p:cNvPr>
          <p:cNvSpPr txBox="1"/>
          <p:nvPr/>
        </p:nvSpPr>
        <p:spPr>
          <a:xfrm>
            <a:off x="8126858" y="5817011"/>
            <a:ext cx="3840776" cy="600164"/>
          </a:xfrm>
          <a:prstGeom prst="rect">
            <a:avLst/>
          </a:prstGeom>
          <a:noFill/>
        </p:spPr>
        <p:txBody>
          <a:bodyPr wrap="square" rtlCol="0">
            <a:spAutoFit/>
          </a:bodyPr>
          <a:lstStyle/>
          <a:p>
            <a:r>
              <a:rPr lang="en-US" sz="1100" dirty="0">
                <a:hlinkClick r:id="rId2"/>
              </a:rPr>
              <a:t>https://www.cbc.ca/news/canada/british-columbia/cannabis-gummies-poisonings-kids-illegal-sites-1.5879232</a:t>
            </a:r>
            <a:r>
              <a:rPr lang="en-US" sz="1100" dirty="0"/>
              <a:t> </a:t>
            </a:r>
          </a:p>
        </p:txBody>
      </p:sp>
      <p:pic>
        <p:nvPicPr>
          <p:cNvPr id="6" name="Picture 5" descr="A screenshot of a computer&#10;&#10;Description automatically generated">
            <a:extLst>
              <a:ext uri="{FF2B5EF4-FFF2-40B4-BE49-F238E27FC236}">
                <a16:creationId xmlns:a16="http://schemas.microsoft.com/office/drawing/2014/main" id="{D48D04C9-4BE6-6B45-D10D-C3F7A846374E}"/>
              </a:ext>
            </a:extLst>
          </p:cNvPr>
          <p:cNvPicPr>
            <a:picLocks noChangeAspect="1"/>
          </p:cNvPicPr>
          <p:nvPr/>
        </p:nvPicPr>
        <p:blipFill rotWithShape="1">
          <a:blip r:embed="rId3">
            <a:extLst>
              <a:ext uri="{28A0092B-C50C-407E-A947-70E740481C1C}">
                <a14:useLocalDpi xmlns:a14="http://schemas.microsoft.com/office/drawing/2010/main" val="0"/>
              </a:ext>
            </a:extLst>
          </a:blip>
          <a:srcRect l="8400" t="14678" r="33570" b="9429"/>
          <a:stretch/>
        </p:blipFill>
        <p:spPr>
          <a:xfrm>
            <a:off x="7968569" y="1975643"/>
            <a:ext cx="4072743" cy="3726514"/>
          </a:xfrm>
          <a:prstGeom prst="rect">
            <a:avLst/>
          </a:prstGeom>
        </p:spPr>
      </p:pic>
    </p:spTree>
    <p:extLst>
      <p:ext uri="{BB962C8B-B14F-4D97-AF65-F5344CB8AC3E}">
        <p14:creationId xmlns:p14="http://schemas.microsoft.com/office/powerpoint/2010/main" val="2882215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EF2496D-D6A0-4CC2-9A65-2756FE866C9F}"/>
              </a:ext>
            </a:extLst>
          </p:cNvPr>
          <p:cNvSpPr>
            <a:spLocks noGrp="1"/>
          </p:cNvSpPr>
          <p:nvPr>
            <p:ph type="title"/>
          </p:nvPr>
        </p:nvSpPr>
        <p:spPr>
          <a:xfrm>
            <a:off x="416033" y="3282469"/>
            <a:ext cx="11540804" cy="1362075"/>
          </a:xfrm>
        </p:spPr>
        <p:txBody>
          <a:bodyPr/>
          <a:lstStyle/>
          <a:p>
            <a:pPr>
              <a:lnSpc>
                <a:spcPct val="100000"/>
              </a:lnSpc>
            </a:pPr>
            <a:r>
              <a:rPr lang="en-US" sz="4800" dirty="0"/>
              <a:t>INTELLECTUAL PROPERTY: NEGATIVE</a:t>
            </a:r>
          </a:p>
        </p:txBody>
      </p:sp>
      <p:sp>
        <p:nvSpPr>
          <p:cNvPr id="4" name="Footer Placeholder 3">
            <a:extLst>
              <a:ext uri="{FF2B5EF4-FFF2-40B4-BE49-F238E27FC236}">
                <a16:creationId xmlns:a16="http://schemas.microsoft.com/office/drawing/2014/main" id="{C9122689-0C18-4DE0-BCC9-AC763AA0BF80}"/>
              </a:ext>
            </a:extLst>
          </p:cNvPr>
          <p:cNvSpPr>
            <a:spLocks noGrp="1"/>
          </p:cNvSpPr>
          <p:nvPr>
            <p:ph type="ftr" sz="quarter" idx="4294967295"/>
          </p:nvPr>
        </p:nvSpPr>
        <p:spPr>
          <a:xfrm>
            <a:off x="10199688" y="6524625"/>
            <a:ext cx="1992312" cy="295275"/>
          </a:xfrm>
        </p:spPr>
        <p:txBody>
          <a:bodyPr/>
          <a:lstStyle/>
          <a:p>
            <a:pPr>
              <a:defRPr/>
            </a:pPr>
            <a:r>
              <a:rPr lang="en-US"/>
              <a:t>www.nfhs.org</a:t>
            </a:r>
          </a:p>
        </p:txBody>
      </p:sp>
      <p:pic>
        <p:nvPicPr>
          <p:cNvPr id="2" name="Picture 1">
            <a:extLst>
              <a:ext uri="{FF2B5EF4-FFF2-40B4-BE49-F238E27FC236}">
                <a16:creationId xmlns:a16="http://schemas.microsoft.com/office/drawing/2014/main" id="{107417D6-6704-F8D7-5643-7ADF4EB8287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2801566"/>
          </a:xfrm>
          <a:prstGeom prst="rect">
            <a:avLst/>
          </a:prstGeom>
        </p:spPr>
      </p:pic>
    </p:spTree>
    <p:extLst>
      <p:ext uri="{BB962C8B-B14F-4D97-AF65-F5344CB8AC3E}">
        <p14:creationId xmlns:p14="http://schemas.microsoft.com/office/powerpoint/2010/main" val="18371343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216FDE-70E2-4CB2-A940-94C308D2505D}"/>
              </a:ext>
            </a:extLst>
          </p:cNvPr>
          <p:cNvSpPr>
            <a:spLocks noGrp="1"/>
          </p:cNvSpPr>
          <p:nvPr>
            <p:ph type="title"/>
          </p:nvPr>
        </p:nvSpPr>
        <p:spPr/>
        <p:txBody>
          <a:bodyPr/>
          <a:lstStyle/>
          <a:p>
            <a:r>
              <a:rPr lang="en-US" sz="3600" dirty="0">
                <a:solidFill>
                  <a:schemeClr val="tx1"/>
                </a:solidFill>
              </a:rPr>
              <a:t>Negative toolbox</a:t>
            </a:r>
            <a:endParaRPr lang="en-US" dirty="0"/>
          </a:p>
        </p:txBody>
      </p:sp>
      <p:sp>
        <p:nvSpPr>
          <p:cNvPr id="5" name="Content Placeholder 4">
            <a:extLst>
              <a:ext uri="{FF2B5EF4-FFF2-40B4-BE49-F238E27FC236}">
                <a16:creationId xmlns:a16="http://schemas.microsoft.com/office/drawing/2014/main" id="{E7AC8020-DB26-4902-B73A-46834BE811B6}"/>
              </a:ext>
            </a:extLst>
          </p:cNvPr>
          <p:cNvSpPr>
            <a:spLocks noGrp="1"/>
          </p:cNvSpPr>
          <p:nvPr>
            <p:ph idx="1"/>
          </p:nvPr>
        </p:nvSpPr>
        <p:spPr>
          <a:xfrm>
            <a:off x="1396455" y="2036317"/>
            <a:ext cx="10795545" cy="4763942"/>
          </a:xfrm>
        </p:spPr>
        <p:txBody>
          <a:bodyPr/>
          <a:lstStyle/>
          <a:p>
            <a:pPr marL="515938" indent="-457200">
              <a:lnSpc>
                <a:spcPct val="140000"/>
              </a:lnSpc>
              <a:spcBef>
                <a:spcPts val="200"/>
              </a:spcBef>
              <a:buFont typeface="Wingdings" pitchFamily="2" charset="2"/>
              <a:buChar char="v"/>
            </a:pPr>
            <a:r>
              <a:rPr lang="en-US" sz="2400" dirty="0">
                <a:latin typeface="Arial" panose="020B0604020202020204" pitchFamily="34" charset="0"/>
                <a:cs typeface="Arial" panose="020B0604020202020204" pitchFamily="34" charset="0"/>
              </a:rPr>
              <a:t>Topicality</a:t>
            </a:r>
          </a:p>
          <a:p>
            <a:pPr marL="515938" indent="-457200">
              <a:lnSpc>
                <a:spcPct val="140000"/>
              </a:lnSpc>
              <a:spcBef>
                <a:spcPts val="200"/>
              </a:spcBef>
              <a:buFont typeface="Wingdings" pitchFamily="2" charset="2"/>
              <a:buChar char="v"/>
            </a:pPr>
            <a:r>
              <a:rPr lang="en-US" sz="2400" dirty="0">
                <a:latin typeface="Arial" panose="020B0604020202020204" pitchFamily="34" charset="0"/>
                <a:cs typeface="Arial" panose="020B0604020202020204" pitchFamily="34" charset="0"/>
              </a:rPr>
              <a:t>Disadvantages</a:t>
            </a:r>
          </a:p>
          <a:p>
            <a:pPr marL="515938" indent="-457200">
              <a:lnSpc>
                <a:spcPct val="140000"/>
              </a:lnSpc>
              <a:spcBef>
                <a:spcPts val="200"/>
              </a:spcBef>
              <a:buFont typeface="Wingdings" pitchFamily="2" charset="2"/>
              <a:buChar char="v"/>
            </a:pPr>
            <a:r>
              <a:rPr lang="en-US" sz="2400" dirty="0">
                <a:latin typeface="Arial" panose="020B0604020202020204" pitchFamily="34" charset="0"/>
                <a:cs typeface="Arial" panose="020B0604020202020204" pitchFamily="34" charset="0"/>
              </a:rPr>
              <a:t>Case</a:t>
            </a:r>
          </a:p>
          <a:p>
            <a:pPr marL="515938" indent="-457200">
              <a:lnSpc>
                <a:spcPct val="140000"/>
              </a:lnSpc>
              <a:spcBef>
                <a:spcPts val="200"/>
              </a:spcBef>
              <a:buFont typeface="Wingdings" pitchFamily="2" charset="2"/>
              <a:buChar char="v"/>
            </a:pPr>
            <a:r>
              <a:rPr lang="en-US" sz="2400" dirty="0">
                <a:latin typeface="Arial" panose="020B0604020202020204" pitchFamily="34" charset="0"/>
                <a:cs typeface="Arial" panose="020B0604020202020204" pitchFamily="34" charset="0"/>
              </a:rPr>
              <a:t>Counterplans</a:t>
            </a:r>
          </a:p>
          <a:p>
            <a:pPr marL="515938" indent="-457200">
              <a:lnSpc>
                <a:spcPct val="140000"/>
              </a:lnSpc>
              <a:spcBef>
                <a:spcPts val="200"/>
              </a:spcBef>
              <a:buFont typeface="Wingdings" pitchFamily="2" charset="2"/>
              <a:buChar char="v"/>
            </a:pPr>
            <a:r>
              <a:rPr lang="en-US" sz="2400" dirty="0" err="1">
                <a:latin typeface="Arial" panose="020B0604020202020204" pitchFamily="34" charset="0"/>
                <a:cs typeface="Arial" panose="020B0604020202020204" pitchFamily="34" charset="0"/>
              </a:rPr>
              <a:t>Kritiks</a:t>
            </a:r>
            <a:endParaRPr lang="en-US" dirty="0"/>
          </a:p>
          <a:p>
            <a:pPr marL="0" indent="228600">
              <a:spcBef>
                <a:spcPts val="2400"/>
              </a:spcBef>
              <a:buNone/>
            </a:pPr>
            <a:r>
              <a:rPr lang="en-US" sz="2200" dirty="0"/>
              <a:t>A brief look at Disadvantages and Case Arguments will be provided here; see other NFHS slide series for Topicality and Counterplans. </a:t>
            </a:r>
            <a:r>
              <a:rPr lang="en-US" sz="2200" dirty="0" err="1"/>
              <a:t>Kritiks</a:t>
            </a:r>
            <a:r>
              <a:rPr lang="en-US" sz="2200" dirty="0"/>
              <a:t> are not acceptable in all parts of the country and will not be discussed here. Consult the NFHS publication, </a:t>
            </a:r>
            <a:r>
              <a:rPr lang="en-US" sz="2200" i="1" dirty="0"/>
              <a:t>Policy Debate Quarterly #4</a:t>
            </a:r>
            <a:r>
              <a:rPr lang="en-US" sz="2200" dirty="0"/>
              <a:t> for a full discussion of negative options on the intellectual property topic.</a:t>
            </a:r>
          </a:p>
          <a:p>
            <a:pPr marL="0" indent="0">
              <a:buNone/>
            </a:pPr>
            <a:endParaRPr lang="en-US" dirty="0"/>
          </a:p>
        </p:txBody>
      </p:sp>
      <p:pic>
        <p:nvPicPr>
          <p:cNvPr id="1026" name="Picture 2">
            <a:extLst>
              <a:ext uri="{FF2B5EF4-FFF2-40B4-BE49-F238E27FC236}">
                <a16:creationId xmlns:a16="http://schemas.microsoft.com/office/drawing/2014/main" id="{D59A77C5-782E-C146-DDCC-14770F04868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792752" y="831405"/>
            <a:ext cx="2476500" cy="342209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97418A4-1436-6759-318F-9E9FC4F7ECF1}"/>
              </a:ext>
            </a:extLst>
          </p:cNvPr>
          <p:cNvSpPr txBox="1"/>
          <p:nvPr/>
        </p:nvSpPr>
        <p:spPr>
          <a:xfrm>
            <a:off x="8551108" y="4253501"/>
            <a:ext cx="4168299" cy="461665"/>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hlinkClick r:id="rId3"/>
              </a:rPr>
              <a:t>https://www.nfhs.org/nfhs-for-you/speechdebate-theatredirectors-judges/policy-debate-quarterly</a:t>
            </a:r>
            <a:r>
              <a:rPr lang="en-US" sz="1200" dirty="0"/>
              <a:t>	</a:t>
            </a:r>
          </a:p>
        </p:txBody>
      </p:sp>
      <p:pic>
        <p:nvPicPr>
          <p:cNvPr id="3" name="Picture 2">
            <a:extLst>
              <a:ext uri="{FF2B5EF4-FFF2-40B4-BE49-F238E27FC236}">
                <a16:creationId xmlns:a16="http://schemas.microsoft.com/office/drawing/2014/main" id="{9E68F61E-EAEE-6AA6-A640-96DB8B50E59D}"/>
              </a:ext>
            </a:extLst>
          </p:cNvPr>
          <p:cNvPicPr>
            <a:picLocks noChangeAspect="1"/>
          </p:cNvPicPr>
          <p:nvPr/>
        </p:nvPicPr>
        <p:blipFill>
          <a:blip r:embed="rId4"/>
          <a:stretch>
            <a:fillRect/>
          </a:stretch>
        </p:blipFill>
        <p:spPr>
          <a:xfrm>
            <a:off x="6777162" y="2237911"/>
            <a:ext cx="2015590" cy="2015590"/>
          </a:xfrm>
          <a:prstGeom prst="rect">
            <a:avLst/>
          </a:prstGeom>
        </p:spPr>
      </p:pic>
    </p:spTree>
    <p:extLst>
      <p:ext uri="{BB962C8B-B14F-4D97-AF65-F5344CB8AC3E}">
        <p14:creationId xmlns:p14="http://schemas.microsoft.com/office/powerpoint/2010/main" val="2289083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70CDF-F77D-4174-AF49-9C3D3C4BE612}"/>
              </a:ext>
            </a:extLst>
          </p:cNvPr>
          <p:cNvSpPr>
            <a:spLocks noGrp="1"/>
          </p:cNvSpPr>
          <p:nvPr>
            <p:ph type="title"/>
          </p:nvPr>
        </p:nvSpPr>
        <p:spPr/>
        <p:txBody>
          <a:bodyPr/>
          <a:lstStyle/>
          <a:p>
            <a:r>
              <a:rPr lang="en-US" sz="3600" dirty="0">
                <a:solidFill>
                  <a:srgbClr val="0070C0"/>
                </a:solidFill>
                <a:latin typeface="Arial" panose="020B0604020202020204" pitchFamily="34" charset="0"/>
                <a:cs typeface="Arial" panose="020B0604020202020204" pitchFamily="34" charset="0"/>
              </a:rPr>
              <a:t>What are the elements of a disadvantage?</a:t>
            </a:r>
            <a:endParaRPr lang="en-US" dirty="0">
              <a:solidFill>
                <a:srgbClr val="0070C0"/>
              </a:solidFill>
            </a:endParaRPr>
          </a:p>
        </p:txBody>
      </p:sp>
      <p:sp>
        <p:nvSpPr>
          <p:cNvPr id="3" name="Content Placeholder 2">
            <a:extLst>
              <a:ext uri="{FF2B5EF4-FFF2-40B4-BE49-F238E27FC236}">
                <a16:creationId xmlns:a16="http://schemas.microsoft.com/office/drawing/2014/main" id="{ECFF7F7D-839B-4909-8248-DFBFD13FE0F8}"/>
              </a:ext>
            </a:extLst>
          </p:cNvPr>
          <p:cNvSpPr>
            <a:spLocks noGrp="1"/>
          </p:cNvSpPr>
          <p:nvPr>
            <p:ph idx="1"/>
          </p:nvPr>
        </p:nvSpPr>
        <p:spPr>
          <a:xfrm>
            <a:off x="1453653" y="2253457"/>
            <a:ext cx="10513981" cy="3739234"/>
          </a:xfrm>
        </p:spPr>
        <p:txBody>
          <a:bodyPr/>
          <a:lstStyle/>
          <a:p>
            <a:pPr marL="293688" indent="-282575">
              <a:spcBef>
                <a:spcPts val="1800"/>
              </a:spcBef>
            </a:pPr>
            <a:r>
              <a:rPr lang="en-US" sz="2800" b="1" dirty="0">
                <a:solidFill>
                  <a:srgbClr val="0070C0"/>
                </a:solidFill>
              </a:rPr>
              <a:t>Uniqueness: </a:t>
            </a:r>
            <a:r>
              <a:rPr lang="en-US" sz="2800" dirty="0"/>
              <a:t>Explain (with evidence) why the disadvantage is not happening in the present system.</a:t>
            </a:r>
          </a:p>
          <a:p>
            <a:pPr marL="293688" indent="-282575">
              <a:spcBef>
                <a:spcPts val="1800"/>
              </a:spcBef>
            </a:pPr>
            <a:r>
              <a:rPr lang="en-US" sz="2800" b="1" dirty="0">
                <a:solidFill>
                  <a:srgbClr val="0070C0"/>
                </a:solidFill>
              </a:rPr>
              <a:t>Link: </a:t>
            </a:r>
            <a:r>
              <a:rPr lang="en-US" sz="2800" dirty="0"/>
              <a:t>Explain (with evidence and/or by citing claims made in the Affirmative case) why the adoption of the plan will cause the disadvantage.</a:t>
            </a:r>
          </a:p>
          <a:p>
            <a:pPr marL="293688" indent="-282575">
              <a:spcBef>
                <a:spcPts val="1800"/>
              </a:spcBef>
            </a:pPr>
            <a:r>
              <a:rPr lang="en-US" sz="2800" b="1" dirty="0">
                <a:solidFill>
                  <a:srgbClr val="0070C0"/>
                </a:solidFill>
              </a:rPr>
              <a:t>Impact: </a:t>
            </a:r>
            <a:r>
              <a:rPr lang="en-US" sz="2800" dirty="0"/>
              <a:t>Establish (with evidence) why the disadvantage would cause great harm.</a:t>
            </a:r>
          </a:p>
          <a:p>
            <a:pPr marL="0" indent="0">
              <a:spcBef>
                <a:spcPts val="600"/>
              </a:spcBef>
              <a:buNone/>
            </a:pPr>
            <a:r>
              <a:rPr lang="en-US" sz="1800" dirty="0">
                <a:latin typeface="Arial" charset="0"/>
                <a:ea typeface="Arial" charset="0"/>
                <a:cs typeface="Arial" charset="0"/>
              </a:rPr>
              <a:t>    </a:t>
            </a:r>
          </a:p>
        </p:txBody>
      </p:sp>
      <p:sp>
        <p:nvSpPr>
          <p:cNvPr id="4" name="Footer Placeholder 3">
            <a:extLst>
              <a:ext uri="{FF2B5EF4-FFF2-40B4-BE49-F238E27FC236}">
                <a16:creationId xmlns:a16="http://schemas.microsoft.com/office/drawing/2014/main" id="{273569E6-4BF3-4DB0-8243-7C43B5BC666F}"/>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4178794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70CDF-F77D-4174-AF49-9C3D3C4BE612}"/>
              </a:ext>
            </a:extLst>
          </p:cNvPr>
          <p:cNvSpPr>
            <a:spLocks noGrp="1"/>
          </p:cNvSpPr>
          <p:nvPr>
            <p:ph type="title"/>
          </p:nvPr>
        </p:nvSpPr>
        <p:spPr/>
        <p:txBody>
          <a:bodyPr/>
          <a:lstStyle/>
          <a:p>
            <a:r>
              <a:rPr lang="en-US" sz="3600" dirty="0">
                <a:solidFill>
                  <a:srgbClr val="0070C0"/>
                </a:solidFill>
                <a:latin typeface="Arial" panose="020B0604020202020204" pitchFamily="34" charset="0"/>
                <a:cs typeface="Arial" panose="020B0604020202020204" pitchFamily="34" charset="0"/>
              </a:rPr>
              <a:t>Disadvantage: End of Days</a:t>
            </a:r>
            <a:endParaRPr lang="en-US" dirty="0">
              <a:solidFill>
                <a:srgbClr val="0070C0"/>
              </a:solidFill>
            </a:endParaRPr>
          </a:p>
        </p:txBody>
      </p:sp>
      <p:sp>
        <p:nvSpPr>
          <p:cNvPr id="3" name="Content Placeholder 2">
            <a:extLst>
              <a:ext uri="{FF2B5EF4-FFF2-40B4-BE49-F238E27FC236}">
                <a16:creationId xmlns:a16="http://schemas.microsoft.com/office/drawing/2014/main" id="{ECFF7F7D-839B-4909-8248-DFBFD13FE0F8}"/>
              </a:ext>
            </a:extLst>
          </p:cNvPr>
          <p:cNvSpPr>
            <a:spLocks noGrp="1"/>
          </p:cNvSpPr>
          <p:nvPr>
            <p:ph idx="1"/>
          </p:nvPr>
        </p:nvSpPr>
        <p:spPr>
          <a:xfrm>
            <a:off x="1453653" y="1958181"/>
            <a:ext cx="6036207" cy="3918637"/>
          </a:xfrm>
        </p:spPr>
        <p:txBody>
          <a:bodyPr/>
          <a:lstStyle/>
          <a:p>
            <a:pPr marL="293688" indent="-282575">
              <a:spcBef>
                <a:spcPts val="600"/>
              </a:spcBef>
            </a:pPr>
            <a:r>
              <a:rPr lang="en-US" sz="2400" b="1" dirty="0">
                <a:solidFill>
                  <a:srgbClr val="0070C0"/>
                </a:solidFill>
              </a:rPr>
              <a:t>Uniqueness: </a:t>
            </a:r>
            <a:r>
              <a:rPr lang="en-US" sz="2400" dirty="0"/>
              <a:t>The affirmative case indicates that AI development is being slowed now because of current patent limitations.</a:t>
            </a:r>
          </a:p>
          <a:p>
            <a:pPr marL="293688" indent="-282575">
              <a:spcBef>
                <a:spcPts val="600"/>
              </a:spcBef>
            </a:pPr>
            <a:r>
              <a:rPr lang="en-US" sz="2400" b="1" dirty="0">
                <a:solidFill>
                  <a:srgbClr val="0070C0"/>
                </a:solidFill>
              </a:rPr>
              <a:t>Link: </a:t>
            </a:r>
            <a:r>
              <a:rPr lang="en-US" sz="2400" dirty="0"/>
              <a:t>The plan promises to accelerate technological innovation in AI and related areas. </a:t>
            </a:r>
          </a:p>
          <a:p>
            <a:pPr marL="293688" indent="-282575">
              <a:spcBef>
                <a:spcPts val="600"/>
              </a:spcBef>
            </a:pPr>
            <a:r>
              <a:rPr lang="en-US" sz="2400" b="1" dirty="0">
                <a:solidFill>
                  <a:srgbClr val="0070C0"/>
                </a:solidFill>
              </a:rPr>
              <a:t>Impact: </a:t>
            </a:r>
            <a:r>
              <a:rPr lang="en-US" sz="2400" dirty="0"/>
              <a:t>Acceleration of AI development will bring us quickly to the Singularity – the point at which AI develops consciousness and will end human civilization.</a:t>
            </a:r>
            <a:endParaRPr lang="en-US" sz="2400" dirty="0">
              <a:latin typeface="Arial" charset="0"/>
              <a:ea typeface="Arial" charset="0"/>
              <a:cs typeface="Arial" charset="0"/>
            </a:endParaRPr>
          </a:p>
        </p:txBody>
      </p:sp>
      <p:sp>
        <p:nvSpPr>
          <p:cNvPr id="4" name="Footer Placeholder 3">
            <a:extLst>
              <a:ext uri="{FF2B5EF4-FFF2-40B4-BE49-F238E27FC236}">
                <a16:creationId xmlns:a16="http://schemas.microsoft.com/office/drawing/2014/main" id="{273569E6-4BF3-4DB0-8243-7C43B5BC666F}"/>
              </a:ext>
            </a:extLst>
          </p:cNvPr>
          <p:cNvSpPr>
            <a:spLocks noGrp="1"/>
          </p:cNvSpPr>
          <p:nvPr>
            <p:ph type="ftr" sz="quarter" idx="11"/>
          </p:nvPr>
        </p:nvSpPr>
        <p:spPr/>
        <p:txBody>
          <a:bodyPr/>
          <a:lstStyle/>
          <a:p>
            <a:pPr>
              <a:defRPr/>
            </a:pPr>
            <a:r>
              <a:rPr lang="en-US"/>
              <a:t>www.nfhs.org</a:t>
            </a:r>
          </a:p>
        </p:txBody>
      </p:sp>
      <p:sp>
        <p:nvSpPr>
          <p:cNvPr id="7" name="TextBox 6">
            <a:extLst>
              <a:ext uri="{FF2B5EF4-FFF2-40B4-BE49-F238E27FC236}">
                <a16:creationId xmlns:a16="http://schemas.microsoft.com/office/drawing/2014/main" id="{F14E6A96-6FDA-47A4-8783-6438A5780855}"/>
              </a:ext>
            </a:extLst>
          </p:cNvPr>
          <p:cNvSpPr txBox="1"/>
          <p:nvPr/>
        </p:nvSpPr>
        <p:spPr>
          <a:xfrm>
            <a:off x="7981830" y="5874282"/>
            <a:ext cx="4046257" cy="467422"/>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hlinkClick r:id="rId2"/>
              </a:rPr>
              <a:t>https://time.com/6266923/ai-eliezer-yudkowsky-open-letter-not-enough/</a:t>
            </a:r>
            <a:r>
              <a:rPr lang="en-US" sz="1200" dirty="0">
                <a:latin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id="{D85F2119-6D10-9043-A0D9-3410DF2E3E7D}"/>
              </a:ext>
            </a:extLst>
          </p:cNvPr>
          <p:cNvSpPr txBox="1"/>
          <p:nvPr/>
        </p:nvSpPr>
        <p:spPr>
          <a:xfrm>
            <a:off x="7921376" y="4273844"/>
            <a:ext cx="4046258" cy="1600438"/>
          </a:xfrm>
          <a:prstGeom prst="rect">
            <a:avLst/>
          </a:prstGeom>
          <a:noFill/>
        </p:spPr>
        <p:txBody>
          <a:bodyPr wrap="square" rtlCol="0">
            <a:spAutoFit/>
          </a:bodyPr>
          <a:lstStyle/>
          <a:p>
            <a:r>
              <a:rPr lang="en-US" sz="1400" dirty="0">
                <a:solidFill>
                  <a:srgbClr val="000000"/>
                </a:solidFill>
                <a:effectLst/>
                <a:latin typeface="Arial" panose="020B0604020202020204" pitchFamily="34" charset="0"/>
                <a:ea typeface="Aptos" panose="020B0004020202020204" pitchFamily="34" charset="0"/>
              </a:rPr>
              <a:t>Many researchers steeped in these issues, including myself, expect that the most likely result of building a superhumanly smart AI, under anything remotely like the current circumstances, is that literally everyone on Earth will die. Not as in “maybe possibly some remote chance,” but as in “that is the obvious thing that would happen.”</a:t>
            </a:r>
            <a:endParaRPr lang="en-US" sz="1400" dirty="0"/>
          </a:p>
        </p:txBody>
      </p:sp>
      <p:pic>
        <p:nvPicPr>
          <p:cNvPr id="10" name="Picture 9" descr="A screenshot of a computer&#10;&#10;Description automatically generated">
            <a:extLst>
              <a:ext uri="{FF2B5EF4-FFF2-40B4-BE49-F238E27FC236}">
                <a16:creationId xmlns:a16="http://schemas.microsoft.com/office/drawing/2014/main" id="{FB9217D1-9498-8469-008F-300F650C688E}"/>
              </a:ext>
            </a:extLst>
          </p:cNvPr>
          <p:cNvPicPr>
            <a:picLocks noChangeAspect="1"/>
          </p:cNvPicPr>
          <p:nvPr/>
        </p:nvPicPr>
        <p:blipFill rotWithShape="1">
          <a:blip r:embed="rId3">
            <a:extLst>
              <a:ext uri="{28A0092B-C50C-407E-A947-70E740481C1C}">
                <a14:useLocalDpi xmlns:a14="http://schemas.microsoft.com/office/drawing/2010/main" val="0"/>
              </a:ext>
            </a:extLst>
          </a:blip>
          <a:srcRect l="49423" t="28901" r="30534" b="64634"/>
          <a:stretch/>
        </p:blipFill>
        <p:spPr>
          <a:xfrm>
            <a:off x="7981830" y="1958180"/>
            <a:ext cx="4046257" cy="625975"/>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D5FA8747-48B5-33D2-A8D1-8AB340479858}"/>
              </a:ext>
            </a:extLst>
          </p:cNvPr>
          <p:cNvPicPr>
            <a:picLocks noChangeAspect="1"/>
          </p:cNvPicPr>
          <p:nvPr/>
        </p:nvPicPr>
        <p:blipFill rotWithShape="1">
          <a:blip r:embed="rId3">
            <a:extLst>
              <a:ext uri="{28A0092B-C50C-407E-A947-70E740481C1C}">
                <a14:useLocalDpi xmlns:a14="http://schemas.microsoft.com/office/drawing/2010/main" val="0"/>
              </a:ext>
            </a:extLst>
          </a:blip>
          <a:srcRect l="44457" t="37341" r="25360" b="27293"/>
          <a:stretch/>
        </p:blipFill>
        <p:spPr>
          <a:xfrm>
            <a:off x="7971866" y="2464790"/>
            <a:ext cx="3945277" cy="1809054"/>
          </a:xfrm>
          <a:prstGeom prst="rect">
            <a:avLst/>
          </a:prstGeom>
        </p:spPr>
      </p:pic>
      <p:sp>
        <p:nvSpPr>
          <p:cNvPr id="11" name="Rectangle 10">
            <a:extLst>
              <a:ext uri="{FF2B5EF4-FFF2-40B4-BE49-F238E27FC236}">
                <a16:creationId xmlns:a16="http://schemas.microsoft.com/office/drawing/2014/main" id="{6F37FCEB-F8BF-C967-0E58-7D9F3987410E}"/>
              </a:ext>
            </a:extLst>
          </p:cNvPr>
          <p:cNvSpPr/>
          <p:nvPr/>
        </p:nvSpPr>
        <p:spPr>
          <a:xfrm>
            <a:off x="7818634" y="1958180"/>
            <a:ext cx="4243227" cy="4463167"/>
          </a:xfrm>
          <a:prstGeom prst="rect">
            <a:avLst/>
          </a:prstGeom>
          <a:noFill/>
          <a:ln w="69850" cmpd="tri">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D2C675A-B77C-562E-B7DB-F5E706289ADA}"/>
              </a:ext>
            </a:extLst>
          </p:cNvPr>
          <p:cNvSpPr txBox="1"/>
          <p:nvPr/>
        </p:nvSpPr>
        <p:spPr>
          <a:xfrm>
            <a:off x="8008788" y="3726779"/>
            <a:ext cx="3862917" cy="400110"/>
          </a:xfrm>
          <a:prstGeom prst="rect">
            <a:avLst/>
          </a:prstGeom>
          <a:noFill/>
        </p:spPr>
        <p:txBody>
          <a:bodyPr wrap="square" rtlCol="0">
            <a:spAutoFit/>
          </a:bodyPr>
          <a:lstStyle/>
          <a:p>
            <a:r>
              <a:rPr lang="en-US" sz="1000" dirty="0">
                <a:solidFill>
                  <a:schemeClr val="bg1"/>
                </a:solidFill>
                <a:effectLst/>
                <a:latin typeface="Arial" panose="020B0604020202020204" pitchFamily="34" charset="0"/>
                <a:ea typeface="Aptos" panose="020B0004020202020204" pitchFamily="34" charset="0"/>
              </a:rPr>
              <a:t>Eliezer </a:t>
            </a:r>
            <a:r>
              <a:rPr lang="en-US" sz="1000" dirty="0" err="1">
                <a:solidFill>
                  <a:schemeClr val="bg1"/>
                </a:solidFill>
                <a:effectLst/>
                <a:latin typeface="Arial" panose="020B0604020202020204" pitchFamily="34" charset="0"/>
                <a:ea typeface="Aptos" panose="020B0004020202020204" pitchFamily="34" charset="0"/>
              </a:rPr>
              <a:t>Yudkowsky</a:t>
            </a:r>
            <a:r>
              <a:rPr lang="en-US" sz="1000" dirty="0">
                <a:solidFill>
                  <a:schemeClr val="bg1"/>
                </a:solidFill>
                <a:effectLst/>
                <a:latin typeface="Arial" panose="020B0604020202020204" pitchFamily="34" charset="0"/>
                <a:ea typeface="Aptos" panose="020B0004020202020204" pitchFamily="34" charset="0"/>
              </a:rPr>
              <a:t>, (Research Scientist, Machine Intelligence Research Institute)</a:t>
            </a:r>
            <a:r>
              <a:rPr lang="en-US" sz="1000" dirty="0">
                <a:solidFill>
                  <a:schemeClr val="bg1"/>
                </a:solidFill>
                <a:effectLst/>
              </a:rPr>
              <a:t> </a:t>
            </a:r>
            <a:endParaRPr lang="en-US" sz="1000" dirty="0">
              <a:solidFill>
                <a:schemeClr val="bg1"/>
              </a:solidFill>
            </a:endParaRPr>
          </a:p>
        </p:txBody>
      </p:sp>
    </p:spTree>
    <p:extLst>
      <p:ext uri="{BB962C8B-B14F-4D97-AF65-F5344CB8AC3E}">
        <p14:creationId xmlns:p14="http://schemas.microsoft.com/office/powerpoint/2010/main" val="1741168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70CDF-F77D-4174-AF49-9C3D3C4BE612}"/>
              </a:ext>
            </a:extLst>
          </p:cNvPr>
          <p:cNvSpPr>
            <a:spLocks noGrp="1"/>
          </p:cNvSpPr>
          <p:nvPr>
            <p:ph type="title"/>
          </p:nvPr>
        </p:nvSpPr>
        <p:spPr/>
        <p:txBody>
          <a:bodyPr/>
          <a:lstStyle/>
          <a:p>
            <a:r>
              <a:rPr lang="en-US" sz="3600" dirty="0">
                <a:solidFill>
                  <a:srgbClr val="0070C0"/>
                </a:solidFill>
                <a:latin typeface="Arial" panose="020B0604020202020204" pitchFamily="34" charset="0"/>
                <a:cs typeface="Arial" panose="020B0604020202020204" pitchFamily="34" charset="0"/>
              </a:rPr>
              <a:t>Disadvantage: GENETIC  MODIFICATION </a:t>
            </a:r>
            <a:r>
              <a:rPr lang="en-US" sz="3600" dirty="0" err="1">
                <a:solidFill>
                  <a:srgbClr val="0070C0"/>
                </a:solidFill>
                <a:latin typeface="Arial" panose="020B0604020202020204" pitchFamily="34" charset="0"/>
                <a:cs typeface="Arial" panose="020B0604020202020204" pitchFamily="34" charset="0"/>
              </a:rPr>
              <a:t>RUNAMUCK</a:t>
            </a:r>
            <a:endParaRPr lang="en-US" dirty="0">
              <a:solidFill>
                <a:srgbClr val="0070C0"/>
              </a:solidFill>
            </a:endParaRPr>
          </a:p>
        </p:txBody>
      </p:sp>
      <p:sp>
        <p:nvSpPr>
          <p:cNvPr id="3" name="Content Placeholder 2">
            <a:extLst>
              <a:ext uri="{FF2B5EF4-FFF2-40B4-BE49-F238E27FC236}">
                <a16:creationId xmlns:a16="http://schemas.microsoft.com/office/drawing/2014/main" id="{ECFF7F7D-839B-4909-8248-DFBFD13FE0F8}"/>
              </a:ext>
            </a:extLst>
          </p:cNvPr>
          <p:cNvSpPr>
            <a:spLocks noGrp="1"/>
          </p:cNvSpPr>
          <p:nvPr>
            <p:ph idx="1"/>
          </p:nvPr>
        </p:nvSpPr>
        <p:spPr>
          <a:xfrm>
            <a:off x="1494751" y="1958181"/>
            <a:ext cx="5265645" cy="4566443"/>
          </a:xfrm>
        </p:spPr>
        <p:txBody>
          <a:bodyPr/>
          <a:lstStyle/>
          <a:p>
            <a:pPr marL="293688" indent="-282575">
              <a:spcBef>
                <a:spcPts val="600"/>
              </a:spcBef>
            </a:pPr>
            <a:r>
              <a:rPr lang="en-US" sz="2400" b="1" dirty="0">
                <a:solidFill>
                  <a:srgbClr val="0070C0"/>
                </a:solidFill>
              </a:rPr>
              <a:t>Uniqueness: </a:t>
            </a:r>
            <a:r>
              <a:rPr lang="en-US" sz="2400" dirty="0"/>
              <a:t>The affirmative case claims that current patent law holds back genetic research.</a:t>
            </a:r>
          </a:p>
          <a:p>
            <a:pPr marL="293688" indent="-282575">
              <a:spcBef>
                <a:spcPts val="600"/>
              </a:spcBef>
            </a:pPr>
            <a:r>
              <a:rPr lang="en-US" sz="2400" b="1" dirty="0">
                <a:solidFill>
                  <a:srgbClr val="0070C0"/>
                </a:solidFill>
              </a:rPr>
              <a:t>Link: </a:t>
            </a:r>
            <a:r>
              <a:rPr lang="en-US" sz="2400" dirty="0"/>
              <a:t>The plan will unleash genetic research from current limitations, leading to advances, possibly including germline genetic modification.</a:t>
            </a:r>
          </a:p>
          <a:p>
            <a:pPr marL="293688" indent="-282575">
              <a:spcBef>
                <a:spcPts val="600"/>
              </a:spcBef>
            </a:pPr>
            <a:r>
              <a:rPr lang="en-US" sz="2400" b="1" dirty="0">
                <a:solidFill>
                  <a:srgbClr val="0070C0"/>
                </a:solidFill>
              </a:rPr>
              <a:t>Impact: </a:t>
            </a:r>
            <a:r>
              <a:rPr lang="en-US" sz="2400" dirty="0"/>
              <a:t>Genetic research and modification will lead to genetic selection, euthanasia, and perhaps to a pandemic that cannot be contained.</a:t>
            </a:r>
            <a:endParaRPr lang="en-US" sz="2400" dirty="0">
              <a:latin typeface="Arial" charset="0"/>
              <a:ea typeface="Arial" charset="0"/>
              <a:cs typeface="Arial" charset="0"/>
            </a:endParaRPr>
          </a:p>
        </p:txBody>
      </p:sp>
      <p:sp>
        <p:nvSpPr>
          <p:cNvPr id="4" name="Footer Placeholder 3">
            <a:extLst>
              <a:ext uri="{FF2B5EF4-FFF2-40B4-BE49-F238E27FC236}">
                <a16:creationId xmlns:a16="http://schemas.microsoft.com/office/drawing/2014/main" id="{273569E6-4BF3-4DB0-8243-7C43B5BC666F}"/>
              </a:ext>
            </a:extLst>
          </p:cNvPr>
          <p:cNvSpPr>
            <a:spLocks noGrp="1"/>
          </p:cNvSpPr>
          <p:nvPr>
            <p:ph type="ftr" sz="quarter" idx="11"/>
          </p:nvPr>
        </p:nvSpPr>
        <p:spPr/>
        <p:txBody>
          <a:bodyPr/>
          <a:lstStyle/>
          <a:p>
            <a:pPr>
              <a:defRPr/>
            </a:pPr>
            <a:r>
              <a:rPr lang="en-US"/>
              <a:t>www.nfhs.org</a:t>
            </a:r>
          </a:p>
        </p:txBody>
      </p:sp>
      <p:sp>
        <p:nvSpPr>
          <p:cNvPr id="9" name="TextBox 8">
            <a:extLst>
              <a:ext uri="{FF2B5EF4-FFF2-40B4-BE49-F238E27FC236}">
                <a16:creationId xmlns:a16="http://schemas.microsoft.com/office/drawing/2014/main" id="{DD778CC2-FB43-96FB-B325-F5F72A7079A0}"/>
              </a:ext>
            </a:extLst>
          </p:cNvPr>
          <p:cNvSpPr txBox="1"/>
          <p:nvPr/>
        </p:nvSpPr>
        <p:spPr>
          <a:xfrm>
            <a:off x="7104481" y="6055538"/>
            <a:ext cx="4899438" cy="276999"/>
          </a:xfrm>
          <a:prstGeom prst="rect">
            <a:avLst/>
          </a:prstGeom>
          <a:noFill/>
        </p:spPr>
        <p:txBody>
          <a:bodyPr wrap="square" rtlCol="0">
            <a:spAutoFit/>
          </a:bodyPr>
          <a:lstStyle/>
          <a:p>
            <a:r>
              <a:rPr lang="en-US" sz="1200" dirty="0">
                <a:latin typeface="Times New Roman" panose="02020603050405020304" pitchFamily="18" charset="0"/>
                <a:cs typeface="Times New Roman" panose="02020603050405020304" pitchFamily="18" charset="0"/>
                <a:hlinkClick r:id="rId2"/>
              </a:rPr>
              <a:t>https://foreignpolicy.com/2020/09/11/crispr-pandemic-gene-editing-virus/</a:t>
            </a:r>
            <a:r>
              <a:rPr lang="en-US" sz="1200" dirty="0">
                <a:latin typeface="Times New Roman" panose="02020603050405020304" pitchFamily="18" charset="0"/>
                <a:cs typeface="Times New Roman" panose="02020603050405020304" pitchFamily="18" charset="0"/>
              </a:rPr>
              <a:t> </a:t>
            </a:r>
          </a:p>
        </p:txBody>
      </p:sp>
      <p:pic>
        <p:nvPicPr>
          <p:cNvPr id="6" name="Picture 5" descr="A screenshot of a computer&#10;&#10;Description automatically generated">
            <a:extLst>
              <a:ext uri="{FF2B5EF4-FFF2-40B4-BE49-F238E27FC236}">
                <a16:creationId xmlns:a16="http://schemas.microsoft.com/office/drawing/2014/main" id="{FA210EDF-9075-7086-6945-EFC4D7044653}"/>
              </a:ext>
            </a:extLst>
          </p:cNvPr>
          <p:cNvPicPr>
            <a:picLocks noChangeAspect="1"/>
          </p:cNvPicPr>
          <p:nvPr/>
        </p:nvPicPr>
        <p:blipFill rotWithShape="1">
          <a:blip r:embed="rId3">
            <a:extLst>
              <a:ext uri="{28A0092B-C50C-407E-A947-70E740481C1C}">
                <a14:useLocalDpi xmlns:a14="http://schemas.microsoft.com/office/drawing/2010/main" val="0"/>
              </a:ext>
            </a:extLst>
          </a:blip>
          <a:srcRect l="36484" t="28956" r="33642" b="28242"/>
          <a:stretch/>
        </p:blipFill>
        <p:spPr>
          <a:xfrm>
            <a:off x="6954309" y="1951555"/>
            <a:ext cx="5049610" cy="4069503"/>
          </a:xfrm>
          <a:prstGeom prst="rect">
            <a:avLst/>
          </a:prstGeom>
        </p:spPr>
      </p:pic>
      <p:sp>
        <p:nvSpPr>
          <p:cNvPr id="7" name="Rectangle 6">
            <a:extLst>
              <a:ext uri="{FF2B5EF4-FFF2-40B4-BE49-F238E27FC236}">
                <a16:creationId xmlns:a16="http://schemas.microsoft.com/office/drawing/2014/main" id="{63282CE7-23F8-DA55-9A48-E5C81BDDEF1B}"/>
              </a:ext>
            </a:extLst>
          </p:cNvPr>
          <p:cNvSpPr/>
          <p:nvPr/>
        </p:nvSpPr>
        <p:spPr>
          <a:xfrm>
            <a:off x="7012252" y="1922462"/>
            <a:ext cx="4976549" cy="4498885"/>
          </a:xfrm>
          <a:prstGeom prst="rect">
            <a:avLst/>
          </a:prstGeom>
          <a:noFill/>
          <a:ln w="69850" cmpd="tri">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424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70CDF-F77D-4174-AF49-9C3D3C4BE612}"/>
              </a:ext>
            </a:extLst>
          </p:cNvPr>
          <p:cNvSpPr>
            <a:spLocks noGrp="1"/>
          </p:cNvSpPr>
          <p:nvPr>
            <p:ph type="title"/>
          </p:nvPr>
        </p:nvSpPr>
        <p:spPr/>
        <p:txBody>
          <a:bodyPr/>
          <a:lstStyle/>
          <a:p>
            <a:r>
              <a:rPr lang="en-US" sz="3600" dirty="0">
                <a:solidFill>
                  <a:srgbClr val="0070C0"/>
                </a:solidFill>
                <a:latin typeface="Arial" panose="020B0604020202020204" pitchFamily="34" charset="0"/>
                <a:cs typeface="Arial" panose="020B0604020202020204" pitchFamily="34" charset="0"/>
              </a:rPr>
              <a:t>Disadvantage: GROWTH BAD</a:t>
            </a:r>
            <a:endParaRPr lang="en-US" dirty="0">
              <a:solidFill>
                <a:srgbClr val="0070C0"/>
              </a:solidFill>
            </a:endParaRPr>
          </a:p>
        </p:txBody>
      </p:sp>
      <p:sp>
        <p:nvSpPr>
          <p:cNvPr id="3" name="Content Placeholder 2">
            <a:extLst>
              <a:ext uri="{FF2B5EF4-FFF2-40B4-BE49-F238E27FC236}">
                <a16:creationId xmlns:a16="http://schemas.microsoft.com/office/drawing/2014/main" id="{ECFF7F7D-839B-4909-8248-DFBFD13FE0F8}"/>
              </a:ext>
            </a:extLst>
          </p:cNvPr>
          <p:cNvSpPr>
            <a:spLocks noGrp="1"/>
          </p:cNvSpPr>
          <p:nvPr>
            <p:ph idx="1"/>
          </p:nvPr>
        </p:nvSpPr>
        <p:spPr>
          <a:xfrm>
            <a:off x="1282830" y="1844278"/>
            <a:ext cx="5580615" cy="4680346"/>
          </a:xfrm>
        </p:spPr>
        <p:txBody>
          <a:bodyPr/>
          <a:lstStyle/>
          <a:p>
            <a:pPr marL="401638" indent="-401638">
              <a:spcBef>
                <a:spcPts val="1800"/>
              </a:spcBef>
            </a:pPr>
            <a:r>
              <a:rPr lang="en-US" sz="2400" b="1" dirty="0">
                <a:solidFill>
                  <a:srgbClr val="0070C0"/>
                </a:solidFill>
                <a:ea typeface="Arial" charset="0"/>
                <a:cs typeface="Arial" charset="0"/>
              </a:rPr>
              <a:t>Uniqueness: </a:t>
            </a:r>
            <a:r>
              <a:rPr lang="en-US" sz="2400" dirty="0">
                <a:ea typeface="Arial" charset="0"/>
                <a:cs typeface="Arial" charset="0"/>
              </a:rPr>
              <a:t>The affirmative case establishes that technological innovation is currently lagging, hurting U.S. economic growth.</a:t>
            </a:r>
          </a:p>
          <a:p>
            <a:pPr marL="401638" indent="-401638">
              <a:spcBef>
                <a:spcPts val="1800"/>
              </a:spcBef>
            </a:pPr>
            <a:r>
              <a:rPr lang="en-US" sz="2400" b="1" dirty="0">
                <a:solidFill>
                  <a:srgbClr val="0070C0"/>
                </a:solidFill>
                <a:ea typeface="Arial" charset="0"/>
                <a:cs typeface="Arial" charset="0"/>
              </a:rPr>
              <a:t>Link: </a:t>
            </a:r>
            <a:r>
              <a:rPr lang="en-US" sz="2400" dirty="0">
                <a:ea typeface="Arial" charset="0"/>
                <a:cs typeface="Arial" charset="0"/>
              </a:rPr>
              <a:t>The affirmative solvency argument claims that the plan will jump-start U.S. economic growth.</a:t>
            </a:r>
          </a:p>
          <a:p>
            <a:pPr marL="401638" indent="-401638">
              <a:spcBef>
                <a:spcPts val="1800"/>
              </a:spcBef>
            </a:pPr>
            <a:r>
              <a:rPr lang="en-US" sz="2400" b="1" dirty="0">
                <a:solidFill>
                  <a:srgbClr val="0070C0"/>
                </a:solidFill>
                <a:ea typeface="Arial" charset="0"/>
                <a:cs typeface="Arial" charset="0"/>
              </a:rPr>
              <a:t>Impact: </a:t>
            </a:r>
            <a:r>
              <a:rPr lang="en-US" sz="2400" dirty="0">
                <a:ea typeface="Arial" charset="0"/>
                <a:cs typeface="Arial" charset="0"/>
              </a:rPr>
              <a:t>Increased economic growth will push the world past the brink for climate change, risking human extinction.</a:t>
            </a:r>
          </a:p>
        </p:txBody>
      </p:sp>
      <p:sp>
        <p:nvSpPr>
          <p:cNvPr id="4" name="Footer Placeholder 3">
            <a:extLst>
              <a:ext uri="{FF2B5EF4-FFF2-40B4-BE49-F238E27FC236}">
                <a16:creationId xmlns:a16="http://schemas.microsoft.com/office/drawing/2014/main" id="{273569E6-4BF3-4DB0-8243-7C43B5BC666F}"/>
              </a:ext>
            </a:extLst>
          </p:cNvPr>
          <p:cNvSpPr>
            <a:spLocks noGrp="1"/>
          </p:cNvSpPr>
          <p:nvPr>
            <p:ph type="ftr" sz="quarter" idx="11"/>
          </p:nvPr>
        </p:nvSpPr>
        <p:spPr/>
        <p:txBody>
          <a:bodyPr/>
          <a:lstStyle/>
          <a:p>
            <a:pPr>
              <a:defRPr/>
            </a:pPr>
            <a:r>
              <a:rPr lang="en-US"/>
              <a:t>www.nfhs.org</a:t>
            </a:r>
          </a:p>
        </p:txBody>
      </p:sp>
      <p:sp>
        <p:nvSpPr>
          <p:cNvPr id="5" name="TextBox 4">
            <a:extLst>
              <a:ext uri="{FF2B5EF4-FFF2-40B4-BE49-F238E27FC236}">
                <a16:creationId xmlns:a16="http://schemas.microsoft.com/office/drawing/2014/main" id="{95E04397-679F-3915-F378-E2E5F4ED0E15}"/>
              </a:ext>
            </a:extLst>
          </p:cNvPr>
          <p:cNvSpPr txBox="1"/>
          <p:nvPr/>
        </p:nvSpPr>
        <p:spPr>
          <a:xfrm>
            <a:off x="7311776" y="6004970"/>
            <a:ext cx="4880224" cy="461665"/>
          </a:xfrm>
          <a:prstGeom prst="rect">
            <a:avLst/>
          </a:prstGeom>
          <a:noFill/>
        </p:spPr>
        <p:txBody>
          <a:bodyPr wrap="square" rtlCol="0">
            <a:spAutoFit/>
          </a:bodyPr>
          <a:lstStyle/>
          <a:p>
            <a:r>
              <a:rPr lang="en-US" sz="1200" u="sng" dirty="0">
                <a:solidFill>
                  <a:srgbClr val="0000FF"/>
                </a:solidFill>
                <a:effectLst/>
                <a:latin typeface="Times New Roman" panose="02020603050405020304" pitchFamily="18" charset="0"/>
                <a:ea typeface="Times New Roman" panose="02020603050405020304" pitchFamily="18" charset="0"/>
                <a:hlinkClick r:id="rId2"/>
              </a:rPr>
              <a:t>https://soapboxie.com/social-issues/Are-Humans-Facing-Near-Term-Human-Extinction-Due-to-Global-Warming</a:t>
            </a:r>
            <a:endParaRPr lang="en-US" sz="1200" dirty="0"/>
          </a:p>
        </p:txBody>
      </p:sp>
      <p:pic>
        <p:nvPicPr>
          <p:cNvPr id="7" name="Picture 6" descr="A screenshot of a computer&#10;&#10;Description automatically generated with medium confidence">
            <a:extLst>
              <a:ext uri="{FF2B5EF4-FFF2-40B4-BE49-F238E27FC236}">
                <a16:creationId xmlns:a16="http://schemas.microsoft.com/office/drawing/2014/main" id="{B144EC23-C4CB-52CA-95A6-5FA841E4B1D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311776" y="1952894"/>
            <a:ext cx="4431894" cy="4052076"/>
          </a:xfrm>
          <a:prstGeom prst="rect">
            <a:avLst/>
          </a:prstGeom>
          <a:ln>
            <a:solidFill>
              <a:schemeClr val="accent1">
                <a:shade val="15000"/>
              </a:schemeClr>
            </a:solidFill>
          </a:ln>
        </p:spPr>
      </p:pic>
    </p:spTree>
    <p:extLst>
      <p:ext uri="{BB962C8B-B14F-4D97-AF65-F5344CB8AC3E}">
        <p14:creationId xmlns:p14="http://schemas.microsoft.com/office/powerpoint/2010/main" val="26172496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70CDF-F77D-4174-AF49-9C3D3C4BE612}"/>
              </a:ext>
            </a:extLst>
          </p:cNvPr>
          <p:cNvSpPr>
            <a:spLocks noGrp="1"/>
          </p:cNvSpPr>
          <p:nvPr>
            <p:ph type="title"/>
          </p:nvPr>
        </p:nvSpPr>
        <p:spPr/>
        <p:txBody>
          <a:bodyPr/>
          <a:lstStyle/>
          <a:p>
            <a:r>
              <a:rPr lang="en-US" sz="3600" dirty="0">
                <a:latin typeface="Arial" panose="020B0604020202020204" pitchFamily="34" charset="0"/>
                <a:cs typeface="Arial" panose="020B0604020202020204" pitchFamily="34" charset="0"/>
              </a:rPr>
              <a:t>Disadvantage: INFLATION</a:t>
            </a:r>
            <a:endParaRPr lang="en-US" dirty="0"/>
          </a:p>
        </p:txBody>
      </p:sp>
      <p:sp>
        <p:nvSpPr>
          <p:cNvPr id="3" name="Content Placeholder 2">
            <a:extLst>
              <a:ext uri="{FF2B5EF4-FFF2-40B4-BE49-F238E27FC236}">
                <a16:creationId xmlns:a16="http://schemas.microsoft.com/office/drawing/2014/main" id="{ECFF7F7D-839B-4909-8248-DFBFD13FE0F8}"/>
              </a:ext>
            </a:extLst>
          </p:cNvPr>
          <p:cNvSpPr>
            <a:spLocks noGrp="1"/>
          </p:cNvSpPr>
          <p:nvPr>
            <p:ph idx="1"/>
          </p:nvPr>
        </p:nvSpPr>
        <p:spPr>
          <a:xfrm>
            <a:off x="1171254" y="1936164"/>
            <a:ext cx="8285189" cy="4680346"/>
          </a:xfrm>
        </p:spPr>
        <p:txBody>
          <a:bodyPr/>
          <a:lstStyle/>
          <a:p>
            <a:pPr marL="401638" indent="-401638">
              <a:spcBef>
                <a:spcPts val="600"/>
              </a:spcBef>
            </a:pPr>
            <a:r>
              <a:rPr lang="en-US" sz="2400" b="1" dirty="0">
                <a:solidFill>
                  <a:srgbClr val="0070C0"/>
                </a:solidFill>
                <a:ea typeface="Arial" charset="0"/>
                <a:cs typeface="Arial" charset="0"/>
              </a:rPr>
              <a:t>Uniqueness: </a:t>
            </a:r>
            <a:r>
              <a:rPr lang="en-US" sz="2400" dirty="0">
                <a:ea typeface="Arial" charset="0"/>
                <a:cs typeface="Arial" charset="0"/>
              </a:rPr>
              <a:t>The Federal Reserve Board is now bringing inflation back under control, but reasons for concern remain.</a:t>
            </a:r>
          </a:p>
          <a:p>
            <a:pPr marL="401638" indent="-401638">
              <a:spcBef>
                <a:spcPts val="600"/>
              </a:spcBef>
            </a:pPr>
            <a:r>
              <a:rPr lang="en-US" sz="2400" b="1" dirty="0">
                <a:solidFill>
                  <a:srgbClr val="0070C0"/>
                </a:solidFill>
                <a:ea typeface="Arial" charset="0"/>
                <a:cs typeface="Arial" charset="0"/>
              </a:rPr>
              <a:t>Link: </a:t>
            </a:r>
            <a:r>
              <a:rPr lang="en-US" sz="2400" dirty="0">
                <a:ea typeface="Arial" charset="0"/>
                <a:cs typeface="Arial" charset="0"/>
              </a:rPr>
              <a:t>The economic stimulus provided by the affirmative plan will overwhelm efforts to control inflation, leading to a loss of U.S. economic leadership vis-a-vis China.</a:t>
            </a:r>
          </a:p>
          <a:p>
            <a:pPr marL="401638" indent="-401638">
              <a:spcBef>
                <a:spcPts val="600"/>
              </a:spcBef>
            </a:pPr>
            <a:r>
              <a:rPr lang="en-US" sz="2400" b="1" dirty="0">
                <a:solidFill>
                  <a:srgbClr val="0070C0"/>
                </a:solidFill>
                <a:ea typeface="Arial" charset="0"/>
                <a:cs typeface="Arial" charset="0"/>
              </a:rPr>
              <a:t>Impact: </a:t>
            </a:r>
            <a:r>
              <a:rPr lang="en-US" sz="2400" dirty="0">
                <a:ea typeface="Arial" charset="0"/>
                <a:cs typeface="Arial" charset="0"/>
              </a:rPr>
              <a:t>Loss of U.S. economic leadership leads to great power war: </a:t>
            </a:r>
            <a:r>
              <a:rPr lang="en-US" sz="2400" dirty="0" err="1">
                <a:ea typeface="Arial" charset="0"/>
                <a:cs typeface="Arial" charset="0"/>
              </a:rPr>
              <a:t>Kroenig</a:t>
            </a:r>
            <a:r>
              <a:rPr lang="en-US" sz="2400" dirty="0">
                <a:ea typeface="Arial" charset="0"/>
                <a:cs typeface="Arial" charset="0"/>
              </a:rPr>
              <a:t>, 2020, p. 6 – (see book at right): “</a:t>
            </a:r>
            <a:r>
              <a:rPr lang="en-US" sz="2400" dirty="0">
                <a:effectLst/>
                <a:ea typeface="Times New Roman" panose="02020603050405020304" pitchFamily="18" charset="0"/>
              </a:rPr>
              <a:t>Many fear that a power transition between Beijing and Washington would produce a similar catastrophic result. Continued American leadership, therefore, could forestall this transition and may be necessary for continued peace and stability among the major powers.</a:t>
            </a:r>
            <a:r>
              <a:rPr lang="en-US" sz="2400" dirty="0">
                <a:effectLst/>
              </a:rPr>
              <a:t> “</a:t>
            </a:r>
            <a:endParaRPr lang="en-US" sz="2400" dirty="0">
              <a:ea typeface="Arial" charset="0"/>
              <a:cs typeface="Arial" charset="0"/>
            </a:endParaRPr>
          </a:p>
        </p:txBody>
      </p:sp>
      <p:sp>
        <p:nvSpPr>
          <p:cNvPr id="4" name="Footer Placeholder 3">
            <a:extLst>
              <a:ext uri="{FF2B5EF4-FFF2-40B4-BE49-F238E27FC236}">
                <a16:creationId xmlns:a16="http://schemas.microsoft.com/office/drawing/2014/main" id="{273569E6-4BF3-4DB0-8243-7C43B5BC666F}"/>
              </a:ext>
            </a:extLst>
          </p:cNvPr>
          <p:cNvSpPr>
            <a:spLocks noGrp="1"/>
          </p:cNvSpPr>
          <p:nvPr>
            <p:ph type="ftr" sz="quarter" idx="11"/>
          </p:nvPr>
        </p:nvSpPr>
        <p:spPr/>
        <p:txBody>
          <a:bodyPr/>
          <a:lstStyle/>
          <a:p>
            <a:pPr>
              <a:defRPr/>
            </a:pPr>
            <a:r>
              <a:rPr lang="en-US"/>
              <a:t>www.nfhs.org</a:t>
            </a:r>
          </a:p>
        </p:txBody>
      </p:sp>
      <p:pic>
        <p:nvPicPr>
          <p:cNvPr id="2050" name="Picture 2" descr="June 24: A Book Talk on The Return of Great Power Rivalry with Dr. Matthew  Kroenig | Global Taiwan Institute">
            <a:extLst>
              <a:ext uri="{FF2B5EF4-FFF2-40B4-BE49-F238E27FC236}">
                <a16:creationId xmlns:a16="http://schemas.microsoft.com/office/drawing/2014/main" id="{DE8560A9-75F0-DAFF-D12E-2E6A6AE31FD6}"/>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30257" t="3136" r="29598" b="2790"/>
          <a:stretch/>
        </p:blipFill>
        <p:spPr bwMode="auto">
          <a:xfrm>
            <a:off x="9467681" y="1936164"/>
            <a:ext cx="2702104" cy="41815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049BCA3-183A-A7F3-89FD-5765B9B0FFD5}"/>
              </a:ext>
            </a:extLst>
          </p:cNvPr>
          <p:cNvSpPr txBox="1"/>
          <p:nvPr/>
        </p:nvSpPr>
        <p:spPr>
          <a:xfrm>
            <a:off x="10008254" y="6101531"/>
            <a:ext cx="1620957" cy="369332"/>
          </a:xfrm>
          <a:prstGeom prst="rect">
            <a:avLst/>
          </a:prstGeom>
          <a:noFill/>
        </p:spPr>
        <p:txBody>
          <a:bodyPr wrap="none" rtlCol="0">
            <a:spAutoFit/>
          </a:bodyPr>
          <a:lstStyle/>
          <a:p>
            <a:r>
              <a:rPr lang="en-US" dirty="0"/>
              <a:t>$17.31 Online</a:t>
            </a:r>
          </a:p>
        </p:txBody>
      </p:sp>
    </p:spTree>
    <p:extLst>
      <p:ext uri="{BB962C8B-B14F-4D97-AF65-F5344CB8AC3E}">
        <p14:creationId xmlns:p14="http://schemas.microsoft.com/office/powerpoint/2010/main" val="41125086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70CDF-F77D-4174-AF49-9C3D3C4BE612}"/>
              </a:ext>
            </a:extLst>
          </p:cNvPr>
          <p:cNvSpPr>
            <a:spLocks noGrp="1"/>
          </p:cNvSpPr>
          <p:nvPr>
            <p:ph type="title"/>
          </p:nvPr>
        </p:nvSpPr>
        <p:spPr/>
        <p:txBody>
          <a:bodyPr/>
          <a:lstStyle/>
          <a:p>
            <a:r>
              <a:rPr lang="en-US" sz="3600" dirty="0">
                <a:latin typeface="Arial" panose="020B0604020202020204" pitchFamily="34" charset="0"/>
                <a:cs typeface="Arial" panose="020B0604020202020204" pitchFamily="34" charset="0"/>
              </a:rPr>
              <a:t>Disadvantage: U.S. Hegemony Bad</a:t>
            </a:r>
            <a:endParaRPr lang="en-US" dirty="0"/>
          </a:p>
        </p:txBody>
      </p:sp>
      <p:sp>
        <p:nvSpPr>
          <p:cNvPr id="3" name="Content Placeholder 2">
            <a:extLst>
              <a:ext uri="{FF2B5EF4-FFF2-40B4-BE49-F238E27FC236}">
                <a16:creationId xmlns:a16="http://schemas.microsoft.com/office/drawing/2014/main" id="{ECFF7F7D-839B-4909-8248-DFBFD13FE0F8}"/>
              </a:ext>
            </a:extLst>
          </p:cNvPr>
          <p:cNvSpPr>
            <a:spLocks noGrp="1"/>
          </p:cNvSpPr>
          <p:nvPr>
            <p:ph idx="1"/>
          </p:nvPr>
        </p:nvSpPr>
        <p:spPr>
          <a:xfrm>
            <a:off x="1453653" y="1958181"/>
            <a:ext cx="5042853" cy="4566443"/>
          </a:xfrm>
        </p:spPr>
        <p:txBody>
          <a:bodyPr/>
          <a:lstStyle/>
          <a:p>
            <a:pPr marL="401638" indent="-401638">
              <a:spcBef>
                <a:spcPts val="600"/>
              </a:spcBef>
            </a:pPr>
            <a:r>
              <a:rPr lang="en-US" sz="2400" b="1" dirty="0">
                <a:solidFill>
                  <a:srgbClr val="0070C0"/>
                </a:solidFill>
                <a:ea typeface="Arial" charset="0"/>
                <a:cs typeface="Arial" charset="0"/>
              </a:rPr>
              <a:t>Uniqueness: </a:t>
            </a:r>
            <a:r>
              <a:rPr lang="en-US" sz="2400" dirty="0">
                <a:ea typeface="Arial" charset="0"/>
                <a:cs typeface="Arial" charset="0"/>
              </a:rPr>
              <a:t>The case claims that the U.S. is currently losing its leadership position on the world stage.</a:t>
            </a:r>
          </a:p>
          <a:p>
            <a:pPr marL="401638" indent="-401638">
              <a:spcBef>
                <a:spcPts val="600"/>
              </a:spcBef>
            </a:pPr>
            <a:r>
              <a:rPr lang="en-US" sz="2400" b="1" dirty="0">
                <a:solidFill>
                  <a:srgbClr val="0070C0"/>
                </a:solidFill>
                <a:ea typeface="Arial" charset="0"/>
                <a:cs typeface="Arial" charset="0"/>
              </a:rPr>
              <a:t>Link: </a:t>
            </a:r>
            <a:r>
              <a:rPr lang="en-US" sz="2400" dirty="0">
                <a:ea typeface="Arial" charset="0"/>
                <a:cs typeface="Arial" charset="0"/>
              </a:rPr>
              <a:t>The plan claims to restore and build U.S. soft power and leadership.</a:t>
            </a:r>
          </a:p>
          <a:p>
            <a:pPr marL="401638" indent="-401638">
              <a:spcBef>
                <a:spcPts val="600"/>
              </a:spcBef>
            </a:pPr>
            <a:r>
              <a:rPr lang="en-US" sz="2400" b="1" dirty="0">
                <a:solidFill>
                  <a:srgbClr val="0070C0"/>
                </a:solidFill>
                <a:ea typeface="Arial" charset="0"/>
                <a:cs typeface="Arial" charset="0"/>
              </a:rPr>
              <a:t>Impact: </a:t>
            </a:r>
            <a:r>
              <a:rPr lang="en-US" sz="2400" dirty="0">
                <a:ea typeface="Arial" charset="0"/>
                <a:cs typeface="Arial" charset="0"/>
              </a:rPr>
              <a:t>A U.S. return to world leadership and dominance results in unending wars.</a:t>
            </a:r>
            <a:endParaRPr lang="en-US" sz="1800" dirty="0">
              <a:latin typeface="Arial" charset="0"/>
              <a:ea typeface="Arial" charset="0"/>
              <a:cs typeface="Arial" charset="0"/>
            </a:endParaRPr>
          </a:p>
        </p:txBody>
      </p:sp>
      <p:sp>
        <p:nvSpPr>
          <p:cNvPr id="4" name="Footer Placeholder 3">
            <a:extLst>
              <a:ext uri="{FF2B5EF4-FFF2-40B4-BE49-F238E27FC236}">
                <a16:creationId xmlns:a16="http://schemas.microsoft.com/office/drawing/2014/main" id="{273569E6-4BF3-4DB0-8243-7C43B5BC666F}"/>
              </a:ext>
            </a:extLst>
          </p:cNvPr>
          <p:cNvSpPr>
            <a:spLocks noGrp="1"/>
          </p:cNvSpPr>
          <p:nvPr>
            <p:ph type="ftr" sz="quarter" idx="11"/>
          </p:nvPr>
        </p:nvSpPr>
        <p:spPr/>
        <p:txBody>
          <a:bodyPr/>
          <a:lstStyle/>
          <a:p>
            <a:pPr>
              <a:defRPr/>
            </a:pPr>
            <a:r>
              <a:rPr lang="en-US"/>
              <a:t>www.nfhs.org</a:t>
            </a:r>
          </a:p>
        </p:txBody>
      </p:sp>
      <p:sp>
        <p:nvSpPr>
          <p:cNvPr id="8" name="TextBox 7">
            <a:extLst>
              <a:ext uri="{FF2B5EF4-FFF2-40B4-BE49-F238E27FC236}">
                <a16:creationId xmlns:a16="http://schemas.microsoft.com/office/drawing/2014/main" id="{3D06C3D4-2186-F788-DAE3-C5CEE7E0E52A}"/>
              </a:ext>
            </a:extLst>
          </p:cNvPr>
          <p:cNvSpPr txBox="1"/>
          <p:nvPr/>
        </p:nvSpPr>
        <p:spPr>
          <a:xfrm>
            <a:off x="6496507" y="6040200"/>
            <a:ext cx="5492294" cy="461665"/>
          </a:xfrm>
          <a:prstGeom prst="rect">
            <a:avLst/>
          </a:prstGeom>
          <a:noFill/>
        </p:spPr>
        <p:txBody>
          <a:bodyPr wrap="square">
            <a:spAutoFit/>
          </a:bodyPr>
          <a:lstStyle/>
          <a:p>
            <a:r>
              <a:rPr lang="en-US" sz="1200" dirty="0">
                <a:latin typeface="Times New Roman" panose="02020603050405020304" pitchFamily="18" charset="0"/>
                <a:cs typeface="Times New Roman" panose="02020603050405020304" pitchFamily="18" charset="0"/>
                <a:hlinkClick r:id="rId2"/>
              </a:rPr>
              <a:t>https://theweek.com/articles/937094/why-global-hegemony-worst-thing-happen-america</a:t>
            </a:r>
            <a:endParaRPr lang="en-US" sz="1200" dirty="0">
              <a:latin typeface="Times New Roman" panose="02020603050405020304" pitchFamily="18" charset="0"/>
              <a:cs typeface="Times New Roman" panose="02020603050405020304" pitchFamily="18" charset="0"/>
            </a:endParaRPr>
          </a:p>
        </p:txBody>
      </p:sp>
      <p:pic>
        <p:nvPicPr>
          <p:cNvPr id="10" name="Picture 9" descr="A screenshot of a computer&#10;&#10;Description automatically generated with medium confidence">
            <a:extLst>
              <a:ext uri="{FF2B5EF4-FFF2-40B4-BE49-F238E27FC236}">
                <a16:creationId xmlns:a16="http://schemas.microsoft.com/office/drawing/2014/main" id="{95FB2EAE-358B-5CE1-ADBA-E97BA2B6BAB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496506" y="1958180"/>
            <a:ext cx="5471128" cy="3980283"/>
          </a:xfrm>
          <a:prstGeom prst="rect">
            <a:avLst/>
          </a:prstGeom>
          <a:ln>
            <a:solidFill>
              <a:schemeClr val="accent1">
                <a:shade val="15000"/>
              </a:schemeClr>
            </a:solidFill>
          </a:ln>
        </p:spPr>
      </p:pic>
    </p:spTree>
    <p:extLst>
      <p:ext uri="{BB962C8B-B14F-4D97-AF65-F5344CB8AC3E}">
        <p14:creationId xmlns:p14="http://schemas.microsoft.com/office/powerpoint/2010/main" val="383584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216FDE-70E2-4CB2-A940-94C308D2505D}"/>
              </a:ext>
            </a:extLst>
          </p:cNvPr>
          <p:cNvSpPr>
            <a:spLocks noGrp="1"/>
          </p:cNvSpPr>
          <p:nvPr>
            <p:ph type="title"/>
          </p:nvPr>
        </p:nvSpPr>
        <p:spPr/>
        <p:txBody>
          <a:bodyPr/>
          <a:lstStyle/>
          <a:p>
            <a:r>
              <a:rPr lang="en-US" sz="3600" dirty="0">
                <a:solidFill>
                  <a:srgbClr val="0070C0"/>
                </a:solidFill>
                <a:latin typeface="Copperplate" panose="02000504000000020004" pitchFamily="2" charset="77"/>
              </a:rPr>
              <a:t>patent eligibility restoration act</a:t>
            </a:r>
            <a:endParaRPr lang="en-US" dirty="0"/>
          </a:p>
        </p:txBody>
      </p:sp>
      <p:sp>
        <p:nvSpPr>
          <p:cNvPr id="5" name="Content Placeholder 4">
            <a:extLst>
              <a:ext uri="{FF2B5EF4-FFF2-40B4-BE49-F238E27FC236}">
                <a16:creationId xmlns:a16="http://schemas.microsoft.com/office/drawing/2014/main" id="{E7AC8020-DB26-4902-B73A-46834BE811B6}"/>
              </a:ext>
            </a:extLst>
          </p:cNvPr>
          <p:cNvSpPr>
            <a:spLocks noGrp="1"/>
          </p:cNvSpPr>
          <p:nvPr>
            <p:ph idx="1"/>
          </p:nvPr>
        </p:nvSpPr>
        <p:spPr>
          <a:xfrm>
            <a:off x="1517302" y="2109719"/>
            <a:ext cx="7226006" cy="4338637"/>
          </a:xfrm>
        </p:spPr>
        <p:txBody>
          <a:bodyPr/>
          <a:lstStyle/>
          <a:p>
            <a:pPr marL="293688" indent="-282575">
              <a:spcBef>
                <a:spcPts val="1800"/>
              </a:spcBef>
            </a:pPr>
            <a:r>
              <a:rPr lang="en-US" sz="2400" b="1" dirty="0">
                <a:solidFill>
                  <a:srgbClr val="0070C0"/>
                </a:solidFill>
              </a:rPr>
              <a:t>Collaboration Is Best: </a:t>
            </a:r>
            <a:r>
              <a:rPr lang="en-US" sz="2400" dirty="0"/>
              <a:t>Patents actually undermine research; openness and collaboration is the superior approach. The Myriad decision has created an international norm of collaborative research in genetics. </a:t>
            </a:r>
          </a:p>
          <a:p>
            <a:pPr marL="293688" indent="-282575">
              <a:spcBef>
                <a:spcPts val="1800"/>
              </a:spcBef>
            </a:pPr>
            <a:r>
              <a:rPr lang="en-US" sz="2400" b="1" dirty="0">
                <a:solidFill>
                  <a:srgbClr val="0070C0"/>
                </a:solidFill>
              </a:rPr>
              <a:t>U.S. Gene/AI Science leads the world: </a:t>
            </a:r>
            <a:r>
              <a:rPr lang="en-US" sz="2400" dirty="0"/>
              <a:t>We are now a full decade after the Mayo/Myriad/Alice decisions and the U.S. continues to lead the world in genetic/AI research.</a:t>
            </a:r>
          </a:p>
          <a:p>
            <a:pPr marL="293688" indent="-282575">
              <a:spcBef>
                <a:spcPts val="1800"/>
              </a:spcBef>
            </a:pPr>
            <a:r>
              <a:rPr lang="en-US" sz="2400" b="1" dirty="0">
                <a:solidFill>
                  <a:srgbClr val="0070C0"/>
                </a:solidFill>
              </a:rPr>
              <a:t>Trolls: </a:t>
            </a:r>
            <a:r>
              <a:rPr lang="en-US" sz="2400" dirty="0"/>
              <a:t>PERA will enable patent trolls.</a:t>
            </a:r>
          </a:p>
        </p:txBody>
      </p:sp>
      <p:pic>
        <p:nvPicPr>
          <p:cNvPr id="3074" name="Picture 2">
            <a:extLst>
              <a:ext uri="{FF2B5EF4-FFF2-40B4-BE49-F238E27FC236}">
                <a16:creationId xmlns:a16="http://schemas.microsoft.com/office/drawing/2014/main" id="{715B68A0-C596-12A2-0015-F14822810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71351" y="1975205"/>
            <a:ext cx="2796283" cy="41944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B3570D1-8F0E-71DB-B674-18C942FFE12A}"/>
              </a:ext>
            </a:extLst>
          </p:cNvPr>
          <p:cNvSpPr txBox="1"/>
          <p:nvPr/>
        </p:nvSpPr>
        <p:spPr>
          <a:xfrm>
            <a:off x="9837785" y="6194037"/>
            <a:ext cx="1463414" cy="276999"/>
          </a:xfrm>
          <a:prstGeom prst="rect">
            <a:avLst/>
          </a:prstGeom>
          <a:noFill/>
        </p:spPr>
        <p:txBody>
          <a:bodyPr wrap="none" rtlCol="0">
            <a:spAutoFit/>
          </a:bodyPr>
          <a:lstStyle/>
          <a:p>
            <a:r>
              <a:rPr lang="en-US" sz="1200" dirty="0"/>
              <a:t>$27.87 on Amazon</a:t>
            </a:r>
          </a:p>
        </p:txBody>
      </p:sp>
    </p:spTree>
    <p:extLst>
      <p:ext uri="{BB962C8B-B14F-4D97-AF65-F5344CB8AC3E}">
        <p14:creationId xmlns:p14="http://schemas.microsoft.com/office/powerpoint/2010/main" val="3420467282"/>
      </p:ext>
    </p:extLst>
  </p:cSld>
  <p:clrMapOvr>
    <a:masterClrMapping/>
  </p:clrMapOvr>
</p:sld>
</file>

<file path=ppt/theme/theme1.xml><?xml version="1.0" encoding="utf-8"?>
<a:theme xmlns:a="http://schemas.openxmlformats.org/drawingml/2006/main" name="Office Theme">
  <a:themeElements>
    <a:clrScheme name="Custom 44">
      <a:dk1>
        <a:srgbClr val="414B56"/>
      </a:dk1>
      <a:lt1>
        <a:srgbClr val="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1400FE"/>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FHS Company PowerPoint_2019_Wide Format  -  Read-Only" id="{B878B66C-7652-44B4-BD8F-1BD6F77F39A7}" vid="{2D55774A-290A-4B49-9771-625A09A4EFF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1380</TotalTime>
  <Words>1857</Words>
  <Application>Microsoft Macintosh PowerPoint</Application>
  <PresentationFormat>Widescreen</PresentationFormat>
  <Paragraphs>103</Paragraphs>
  <Slides>19</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Calibri</vt:lpstr>
      <vt:lpstr>Copperplate</vt:lpstr>
      <vt:lpstr>Courier New</vt:lpstr>
      <vt:lpstr>PT Serif</vt:lpstr>
      <vt:lpstr>Times New Roman</vt:lpstr>
      <vt:lpstr>TradeGothicLTPro</vt:lpstr>
      <vt:lpstr>Wingdings</vt:lpstr>
      <vt:lpstr>Office Theme</vt:lpstr>
      <vt:lpstr>INTELLECTUAL PROPERTY: negative responses</vt:lpstr>
      <vt:lpstr>Negative toolbox</vt:lpstr>
      <vt:lpstr>What are the elements of a disadvantage?</vt:lpstr>
      <vt:lpstr>Disadvantage: End of Days</vt:lpstr>
      <vt:lpstr>Disadvantage: GENETIC  MODIFICATION RUNAMUCK</vt:lpstr>
      <vt:lpstr>Disadvantage: GROWTH BAD</vt:lpstr>
      <vt:lpstr>Disadvantage: INFLATION</vt:lpstr>
      <vt:lpstr>Disadvantage: U.S. Hegemony Bad</vt:lpstr>
      <vt:lpstr>patent eligibility restoration act</vt:lpstr>
      <vt:lpstr>CHINA TECHNOLOGY CONTROL ACT</vt:lpstr>
      <vt:lpstr>GREEN TECHNOLOGY PATENTS</vt:lpstr>
      <vt:lpstr>“March-In Rights” in the Bayh-Dole Act</vt:lpstr>
      <vt:lpstr>stopping patent trolls</vt:lpstr>
      <vt:lpstr>Generative AI Copyright Disclosure Act</vt:lpstr>
      <vt:lpstr>AMERICAN MUSIC FAIRNESS act</vt:lpstr>
      <vt:lpstr>SHOP SAFE Act</vt:lpstr>
      <vt:lpstr>Trademark bullies</vt:lpstr>
      <vt:lpstr>cannabis trademarks</vt:lpstr>
      <vt:lpstr>INTELLECTUAL PROPERTY: NEGATIVE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Criminal justice reform topic: Affirmative</dc:title>
  <dc:creator>Edwards, Richard</dc:creator>
  <cp:lastModifiedBy>Edwards, Richard</cp:lastModifiedBy>
  <cp:revision>46</cp:revision>
  <dcterms:created xsi:type="dcterms:W3CDTF">2020-06-30T02:52:49Z</dcterms:created>
  <dcterms:modified xsi:type="dcterms:W3CDTF">2024-06-08T00:57:07Z</dcterms:modified>
</cp:coreProperties>
</file>