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60" r:id="rId4"/>
    <p:sldId id="262" r:id="rId5"/>
    <p:sldId id="261" r:id="rId6"/>
    <p:sldId id="263" r:id="rId7"/>
    <p:sldId id="259" r:id="rId8"/>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07" autoAdjust="0"/>
    <p:restoredTop sz="94660"/>
  </p:normalViewPr>
  <p:slideViewPr>
    <p:cSldViewPr snapToGrid="0">
      <p:cViewPr varScale="1">
        <p:scale>
          <a:sx n="124" d="100"/>
          <a:sy n="124" d="100"/>
        </p:scale>
        <p:origin x="368" y="168"/>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6/8/24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6/8/24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6/8/24</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6/8/24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6/8/24</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www.rimonlaw.com/artificial-intelligence-and-the-right-of-publicity-the-undiscovered-country/"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pPr>
              <a:lnSpc>
                <a:spcPts val="4400"/>
              </a:lnSpc>
            </a:pPr>
            <a:r>
              <a:rPr lang="en-US" dirty="0"/>
              <a:t>Intellectual property: Topicality Arguments</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2932430" y="4977130"/>
            <a:ext cx="8829040" cy="1709420"/>
          </a:xfrm>
        </p:spPr>
        <p:txBody>
          <a:bodyPr/>
          <a:lstStyle/>
          <a:p>
            <a:r>
              <a:rPr lang="en-US" sz="2000" dirty="0"/>
              <a:t>Resolved: The United States federal government should significantly strengthen its protection of domestic intellectual property rights in copyrights, patents, and/or trademarks.</a:t>
            </a:r>
          </a:p>
          <a:p>
            <a:pPr>
              <a:spcBef>
                <a:spcPts val="800"/>
              </a:spcBef>
            </a:pPr>
            <a:r>
              <a:rPr lang="en-US" sz="2000" dirty="0"/>
              <a:t>A look at negative topicality arguments provided by Rich Edwards, Baylor University</a:t>
            </a:r>
          </a:p>
          <a:p>
            <a:endParaRPr lang="en-US" dirty="0"/>
          </a:p>
        </p:txBody>
      </p:sp>
      <p:pic>
        <p:nvPicPr>
          <p:cNvPr id="3" name="Picture 2">
            <a:extLst>
              <a:ext uri="{FF2B5EF4-FFF2-40B4-BE49-F238E27FC236}">
                <a16:creationId xmlns:a16="http://schemas.microsoft.com/office/drawing/2014/main" id="{45D0684A-EB0A-E987-D638-2D77CC540C35}"/>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022543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“Domestic” means not involving other countries</a:t>
            </a:r>
          </a:p>
        </p:txBody>
      </p:sp>
      <p:sp>
        <p:nvSpPr>
          <p:cNvPr id="9" name="TextBox 8">
            <a:extLst>
              <a:ext uri="{FF2B5EF4-FFF2-40B4-BE49-F238E27FC236}">
                <a16:creationId xmlns:a16="http://schemas.microsoft.com/office/drawing/2014/main" id="{AB30EFF7-6002-3172-B496-2C488D1D61A0}"/>
              </a:ext>
            </a:extLst>
          </p:cNvPr>
          <p:cNvSpPr txBox="1"/>
          <p:nvPr/>
        </p:nvSpPr>
        <p:spPr>
          <a:xfrm>
            <a:off x="1720479" y="4920849"/>
            <a:ext cx="9252321" cy="923330"/>
          </a:xfrm>
          <a:prstGeom prst="rect">
            <a:avLst/>
          </a:prstGeom>
          <a:noFill/>
        </p:spPr>
        <p:txBody>
          <a:bodyPr wrap="square" rtlCol="0">
            <a:spAutoFit/>
          </a:bodyPr>
          <a:lstStyle/>
          <a:p>
            <a:pPr marL="274320" marR="0" algn="just">
              <a:spcBef>
                <a:spcPts val="600"/>
              </a:spcBef>
              <a:spcAft>
                <a:spcPts val="0"/>
              </a:spcAft>
            </a:pPr>
            <a:r>
              <a:rPr lang="en-US" sz="1800" i="1" kern="100" dirty="0">
                <a:effectLst/>
                <a:ea typeface="Aptos" panose="020B0004020202020204" pitchFamily="34" charset="0"/>
              </a:rPr>
              <a:t>Longman Dictionary Of Contemporary English</a:t>
            </a:r>
            <a:r>
              <a:rPr lang="en-US" sz="1800" kern="100" dirty="0">
                <a:effectLst/>
                <a:ea typeface="Aptos" panose="020B0004020202020204" pitchFamily="34" charset="0"/>
              </a:rPr>
              <a:t>, 2005, p. 463. </a:t>
            </a:r>
          </a:p>
          <a:p>
            <a:pPr marL="274320" marR="0" indent="228600" algn="just">
              <a:spcBef>
                <a:spcPts val="0"/>
              </a:spcBef>
              <a:spcAft>
                <a:spcPts val="0"/>
              </a:spcAft>
            </a:pPr>
            <a:r>
              <a:rPr lang="en-US" sz="1800" kern="100" dirty="0">
                <a:effectLst/>
                <a:ea typeface="Aptos" panose="020B0004020202020204" pitchFamily="34" charset="0"/>
              </a:rPr>
              <a:t>Domestic: Relating to or happening in one particular country and not involving any other countries.</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369332"/>
          </a:xfrm>
          <a:prstGeom prst="rect">
            <a:avLst/>
          </a:prstGeom>
          <a:noFill/>
        </p:spPr>
        <p:txBody>
          <a:bodyPr wrap="square" rtlCol="0">
            <a:spAutoFit/>
          </a:bodyPr>
          <a:lstStyle/>
          <a:p>
            <a:r>
              <a:rPr lang="en-US" sz="1800" dirty="0">
                <a:effectLst/>
                <a:ea typeface="MS Mincho" panose="02020609040205080304" pitchFamily="49" charset="-128"/>
              </a:rPr>
              <a:t>The intellectual property issues allowed in the resolution do not involve other countries.</a:t>
            </a:r>
            <a:endParaRPr lang="en-US" dirty="0"/>
          </a:p>
        </p:txBody>
      </p:sp>
      <p:pic>
        <p:nvPicPr>
          <p:cNvPr id="7" name="Picture 6" descr="A diagram of a law&#10;&#10;Description automatically generated with medium confidence">
            <a:extLst>
              <a:ext uri="{FF2B5EF4-FFF2-40B4-BE49-F238E27FC236}">
                <a16:creationId xmlns:a16="http://schemas.microsoft.com/office/drawing/2014/main" id="{0E71157B-C517-7F0E-5A5B-6F63CF1F4FD8}"/>
              </a:ext>
            </a:extLst>
          </p:cNvPr>
          <p:cNvPicPr>
            <a:picLocks noChangeAspect="1"/>
          </p:cNvPicPr>
          <p:nvPr/>
        </p:nvPicPr>
        <p:blipFill rotWithShape="1">
          <a:blip r:embed="rId2">
            <a:extLst>
              <a:ext uri="{28A0092B-C50C-407E-A947-70E740481C1C}">
                <a14:useLocalDpi xmlns:a14="http://schemas.microsoft.com/office/drawing/2010/main" val="0"/>
              </a:ext>
            </a:extLst>
          </a:blip>
          <a:srcRect t="20974" b="43952"/>
          <a:stretch/>
        </p:blipFill>
        <p:spPr>
          <a:xfrm>
            <a:off x="1292825" y="1970382"/>
            <a:ext cx="9762167" cy="173182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11E56AC6-911A-D1E9-E61D-6CE0F15E1D76}"/>
              </a:ext>
            </a:extLst>
          </p:cNvPr>
          <p:cNvSpPr/>
          <p:nvPr/>
        </p:nvSpPr>
        <p:spPr>
          <a:xfrm rot="2409216">
            <a:off x="7315158" y="3223593"/>
            <a:ext cx="998977" cy="444045"/>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78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“STRENGTHEN” REFERS TO THAT WHICH ALREADY EXISTS</a:t>
            </a:r>
          </a:p>
        </p:txBody>
      </p:sp>
      <p:sp>
        <p:nvSpPr>
          <p:cNvPr id="9" name="TextBox 8">
            <a:extLst>
              <a:ext uri="{FF2B5EF4-FFF2-40B4-BE49-F238E27FC236}">
                <a16:creationId xmlns:a16="http://schemas.microsoft.com/office/drawing/2014/main" id="{AB30EFF7-6002-3172-B496-2C488D1D61A0}"/>
              </a:ext>
            </a:extLst>
          </p:cNvPr>
          <p:cNvSpPr txBox="1"/>
          <p:nvPr/>
        </p:nvSpPr>
        <p:spPr>
          <a:xfrm>
            <a:off x="1720479" y="4920849"/>
            <a:ext cx="9252321" cy="923330"/>
          </a:xfrm>
          <a:prstGeom prst="rect">
            <a:avLst/>
          </a:prstGeom>
          <a:noFill/>
        </p:spPr>
        <p:txBody>
          <a:bodyPr wrap="square" rtlCol="0">
            <a:spAutoFit/>
          </a:bodyPr>
          <a:lstStyle/>
          <a:p>
            <a:pPr algn="just"/>
            <a:r>
              <a:rPr lang="en-US" dirty="0">
                <a:solidFill>
                  <a:srgbClr val="211D1E"/>
                </a:solidFill>
                <a:effectLst/>
                <a:latin typeface="Segoe UI" panose="020B0502040204020203" pitchFamily="34" charset="0"/>
              </a:rPr>
              <a:t>Allen Walker Reed, (Ed.), </a:t>
            </a:r>
            <a:r>
              <a:rPr lang="en-US" i="1" dirty="0">
                <a:solidFill>
                  <a:srgbClr val="211D1E"/>
                </a:solidFill>
                <a:effectLst/>
                <a:latin typeface="Segoe UI" panose="020B0502040204020203" pitchFamily="34" charset="0"/>
              </a:rPr>
              <a:t>New International Webster’s Comprehensive Dictionary of the English Language, </a:t>
            </a:r>
            <a:r>
              <a:rPr lang="en-US" dirty="0">
                <a:solidFill>
                  <a:srgbClr val="211D1E"/>
                </a:solidFill>
                <a:effectLst/>
                <a:latin typeface="Segoe UI" panose="020B0502040204020203" pitchFamily="34" charset="0"/>
              </a:rPr>
              <a:t>2004, p. 1013. </a:t>
            </a:r>
          </a:p>
          <a:p>
            <a:pPr algn="just"/>
            <a:r>
              <a:rPr lang="en-US" dirty="0">
                <a:solidFill>
                  <a:srgbClr val="211D1E"/>
                </a:solidFill>
                <a:effectLst/>
                <a:latin typeface="Segoe UI" panose="020B0502040204020203" pitchFamily="34" charset="0"/>
              </a:rPr>
              <a:t>Protection: To shield or defend from attack, harm, or injury; guard, defend.</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Strengthen means to “make stronger,” not to make new. Plans that promote the creation of new patents are not topical.</a:t>
            </a:r>
            <a:endParaRPr lang="en-US" dirty="0"/>
          </a:p>
        </p:txBody>
      </p:sp>
      <p:pic>
        <p:nvPicPr>
          <p:cNvPr id="7" name="Picture 6" descr="A diagram of a law&#10;&#10;Description automatically generated with medium confidence">
            <a:extLst>
              <a:ext uri="{FF2B5EF4-FFF2-40B4-BE49-F238E27FC236}">
                <a16:creationId xmlns:a16="http://schemas.microsoft.com/office/drawing/2014/main" id="{0E71157B-C517-7F0E-5A5B-6F63CF1F4FD8}"/>
              </a:ext>
            </a:extLst>
          </p:cNvPr>
          <p:cNvPicPr>
            <a:picLocks noChangeAspect="1"/>
          </p:cNvPicPr>
          <p:nvPr/>
        </p:nvPicPr>
        <p:blipFill rotWithShape="1">
          <a:blip r:embed="rId2">
            <a:extLst>
              <a:ext uri="{28A0092B-C50C-407E-A947-70E740481C1C}">
                <a14:useLocalDpi xmlns:a14="http://schemas.microsoft.com/office/drawing/2010/main" val="0"/>
              </a:ext>
            </a:extLst>
          </a:blip>
          <a:srcRect t="20974" b="43952"/>
          <a:stretch/>
        </p:blipFill>
        <p:spPr>
          <a:xfrm>
            <a:off x="1292825" y="1970382"/>
            <a:ext cx="9762167" cy="173182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11E56AC6-911A-D1E9-E61D-6CE0F15E1D76}"/>
              </a:ext>
            </a:extLst>
          </p:cNvPr>
          <p:cNvSpPr/>
          <p:nvPr/>
        </p:nvSpPr>
        <p:spPr>
          <a:xfrm>
            <a:off x="4376748" y="2018572"/>
            <a:ext cx="998977" cy="444045"/>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504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“PROTECTION” DOES NOT MEAN TO ABOLISH</a:t>
            </a:r>
          </a:p>
        </p:txBody>
      </p:sp>
      <p:sp>
        <p:nvSpPr>
          <p:cNvPr id="9" name="TextBox 8">
            <a:extLst>
              <a:ext uri="{FF2B5EF4-FFF2-40B4-BE49-F238E27FC236}">
                <a16:creationId xmlns:a16="http://schemas.microsoft.com/office/drawing/2014/main" id="{AB30EFF7-6002-3172-B496-2C488D1D61A0}"/>
              </a:ext>
            </a:extLst>
          </p:cNvPr>
          <p:cNvSpPr txBox="1"/>
          <p:nvPr/>
        </p:nvSpPr>
        <p:spPr>
          <a:xfrm>
            <a:off x="1720479" y="4920849"/>
            <a:ext cx="9252321" cy="646331"/>
          </a:xfrm>
          <a:prstGeom prst="rect">
            <a:avLst/>
          </a:prstGeom>
          <a:noFill/>
        </p:spPr>
        <p:txBody>
          <a:bodyPr wrap="square" rtlCol="0">
            <a:spAutoFit/>
          </a:bodyPr>
          <a:lstStyle/>
          <a:p>
            <a:pPr algn="just"/>
            <a:r>
              <a:rPr lang="en-US" i="1" dirty="0">
                <a:solidFill>
                  <a:srgbClr val="211D1E"/>
                </a:solidFill>
                <a:effectLst/>
                <a:latin typeface="Segoe UI" panose="020B0502040204020203" pitchFamily="34" charset="0"/>
              </a:rPr>
              <a:t>Collins English Dictionary</a:t>
            </a:r>
            <a:r>
              <a:rPr lang="en-US" dirty="0">
                <a:solidFill>
                  <a:srgbClr val="211D1E"/>
                </a:solidFill>
                <a:effectLst/>
                <a:latin typeface="Segoe UI" panose="020B0502040204020203" pitchFamily="34" charset="0"/>
              </a:rPr>
              <a:t>, 2006, p. 1302. </a:t>
            </a:r>
          </a:p>
          <a:p>
            <a:pPr algn="just"/>
            <a:r>
              <a:rPr lang="en-US" dirty="0">
                <a:solidFill>
                  <a:srgbClr val="211D1E"/>
                </a:solidFill>
                <a:effectLst/>
                <a:latin typeface="Segoe UI" panose="020B0502040204020203" pitchFamily="34" charset="0"/>
              </a:rPr>
              <a:t>Protect: To defend from trouble, harm, attack, etc. (Anderson et al., 2006, p. 1302)</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dirty="0">
                <a:ea typeface="MS Mincho" panose="02020609040205080304" pitchFamily="49" charset="-128"/>
              </a:rPr>
              <a:t>Affirmative cases dealing with patent trolls or trademark trolls are really about making it easier to cancel or abolish patents or trademarks, not the protection of those patents that have been filed.</a:t>
            </a:r>
            <a:endParaRPr lang="en-US" dirty="0"/>
          </a:p>
        </p:txBody>
      </p:sp>
      <p:pic>
        <p:nvPicPr>
          <p:cNvPr id="7" name="Picture 6" descr="A diagram of a law&#10;&#10;Description automatically generated with medium confidence">
            <a:extLst>
              <a:ext uri="{FF2B5EF4-FFF2-40B4-BE49-F238E27FC236}">
                <a16:creationId xmlns:a16="http://schemas.microsoft.com/office/drawing/2014/main" id="{0E71157B-C517-7F0E-5A5B-6F63CF1F4FD8}"/>
              </a:ext>
            </a:extLst>
          </p:cNvPr>
          <p:cNvPicPr>
            <a:picLocks noChangeAspect="1"/>
          </p:cNvPicPr>
          <p:nvPr/>
        </p:nvPicPr>
        <p:blipFill rotWithShape="1">
          <a:blip r:embed="rId2">
            <a:extLst>
              <a:ext uri="{28A0092B-C50C-407E-A947-70E740481C1C}">
                <a14:useLocalDpi xmlns:a14="http://schemas.microsoft.com/office/drawing/2010/main" val="0"/>
              </a:ext>
            </a:extLst>
          </a:blip>
          <a:srcRect t="20974" b="43952"/>
          <a:stretch/>
        </p:blipFill>
        <p:spPr>
          <a:xfrm>
            <a:off x="1025697" y="2018572"/>
            <a:ext cx="9762167" cy="173182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11E56AC6-911A-D1E9-E61D-6CE0F15E1D76}"/>
              </a:ext>
            </a:extLst>
          </p:cNvPr>
          <p:cNvSpPr/>
          <p:nvPr/>
        </p:nvSpPr>
        <p:spPr>
          <a:xfrm>
            <a:off x="5347662" y="2111040"/>
            <a:ext cx="1166154" cy="444045"/>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0726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“trademarks” Have nothing to do with deepfakes</a:t>
            </a:r>
          </a:p>
        </p:txBody>
      </p:sp>
      <p:sp>
        <p:nvSpPr>
          <p:cNvPr id="10" name="TextBox 9">
            <a:extLst>
              <a:ext uri="{FF2B5EF4-FFF2-40B4-BE49-F238E27FC236}">
                <a16:creationId xmlns:a16="http://schemas.microsoft.com/office/drawing/2014/main" id="{80C35962-EED1-3558-9403-F7C46DC2DE47}"/>
              </a:ext>
            </a:extLst>
          </p:cNvPr>
          <p:cNvSpPr txBox="1"/>
          <p:nvPr/>
        </p:nvSpPr>
        <p:spPr>
          <a:xfrm>
            <a:off x="1436665" y="3942217"/>
            <a:ext cx="10755335" cy="2585323"/>
          </a:xfrm>
          <a:prstGeom prst="rect">
            <a:avLst/>
          </a:prstGeom>
          <a:noFill/>
        </p:spPr>
        <p:txBody>
          <a:bodyPr wrap="square" rtlCol="0">
            <a:spAutoFit/>
          </a:bodyPr>
          <a:lstStyle/>
          <a:p>
            <a:r>
              <a:rPr lang="en-US" sz="1800" dirty="0">
                <a:effectLst/>
                <a:ea typeface="MS Mincho" panose="02020609040205080304" pitchFamily="49" charset="-128"/>
              </a:rPr>
              <a:t>The only element of intellectual property involved in deepfakes </a:t>
            </a:r>
            <a:r>
              <a:rPr lang="en-US" dirty="0">
                <a:ea typeface="MS Mincho" panose="02020609040205080304" pitchFamily="49" charset="-128"/>
              </a:rPr>
              <a:t>is the right of publicity – meaning the right to control one’s own likeness or image. The right of publicity is not one of the three elements of the resolution.</a:t>
            </a:r>
          </a:p>
          <a:p>
            <a:r>
              <a:rPr lang="en-US" sz="1800" dirty="0">
                <a:solidFill>
                  <a:srgbClr val="000000"/>
                </a:solidFill>
                <a:effectLst/>
                <a:latin typeface="Arial" panose="020B0604020202020204" pitchFamily="34" charset="0"/>
                <a:ea typeface="Arial" panose="020B0604020202020204" pitchFamily="34" charset="0"/>
              </a:rPr>
              <a:t>Mark Lee, (Attorney), ARTIFICIAL INTELLIGENCE AND THE RIGHT OF PUBLICITY, Sept. 19, 2023. Retrieved May 4, 2024 from </a:t>
            </a:r>
            <a:r>
              <a:rPr lang="en-US" sz="1800" u="sng" dirty="0">
                <a:solidFill>
                  <a:srgbClr val="467886"/>
                </a:solidFill>
                <a:effectLst/>
                <a:latin typeface="Arial" panose="020B0604020202020204" pitchFamily="34" charset="0"/>
                <a:ea typeface="Arial" panose="020B0604020202020204" pitchFamily="34" charset="0"/>
                <a:cs typeface="Times New Roman" panose="02020603050405020304" pitchFamily="18" charset="0"/>
                <a:hlinkClick r:id="rId2"/>
              </a:rPr>
              <a:t>https://www.rimonlaw.com/artificial-intelligence-and-the-right-of-publicity-the-undiscovered-country/</a:t>
            </a:r>
            <a:r>
              <a:rPr lang="en-US" sz="1800" dirty="0">
                <a:solidFill>
                  <a:srgbClr val="000000"/>
                </a:solidFill>
                <a:effectLst/>
                <a:latin typeface="Arial" panose="020B0604020202020204" pitchFamily="34" charset="0"/>
                <a:ea typeface="Arial" panose="020B0604020202020204" pitchFamily="34" charset="0"/>
              </a:rPr>
              <a:t>  What is the right of publicity? Arguably, the most intuitive of intellectual property rights. If copyright and patent law protect what you create, and trademark law protects what you symbolize, the right of publicity protects who you are. It prohibits the unauthorized commercial exploitation of one’s name and likeness, and sometimes, voice or other indicia of one’s identity.</a:t>
            </a:r>
            <a:r>
              <a:rPr lang="en-US" dirty="0">
                <a:effectLst/>
              </a:rPr>
              <a:t> </a:t>
            </a:r>
            <a:r>
              <a:rPr lang="en-US" dirty="0">
                <a:ea typeface="MS Mincho" panose="02020609040205080304" pitchFamily="49" charset="-128"/>
              </a:rPr>
              <a:t> </a:t>
            </a:r>
            <a:r>
              <a:rPr lang="en-US" sz="1800" dirty="0">
                <a:effectLst/>
                <a:ea typeface="MS Mincho" panose="02020609040205080304" pitchFamily="49" charset="-128"/>
              </a:rPr>
              <a:t> </a:t>
            </a:r>
            <a:endParaRPr lang="en-US" dirty="0"/>
          </a:p>
        </p:txBody>
      </p:sp>
      <p:pic>
        <p:nvPicPr>
          <p:cNvPr id="7" name="Picture 6" descr="A diagram of a law&#10;&#10;Description automatically generated with medium confidence">
            <a:extLst>
              <a:ext uri="{FF2B5EF4-FFF2-40B4-BE49-F238E27FC236}">
                <a16:creationId xmlns:a16="http://schemas.microsoft.com/office/drawing/2014/main" id="{0E71157B-C517-7F0E-5A5B-6F63CF1F4FD8}"/>
              </a:ext>
            </a:extLst>
          </p:cNvPr>
          <p:cNvPicPr>
            <a:picLocks noChangeAspect="1"/>
          </p:cNvPicPr>
          <p:nvPr/>
        </p:nvPicPr>
        <p:blipFill rotWithShape="1">
          <a:blip r:embed="rId3">
            <a:extLst>
              <a:ext uri="{28A0092B-C50C-407E-A947-70E740481C1C}">
                <a14:useLocalDpi xmlns:a14="http://schemas.microsoft.com/office/drawing/2010/main" val="0"/>
              </a:ext>
            </a:extLst>
          </a:blip>
          <a:srcRect t="20974" b="43952"/>
          <a:stretch/>
        </p:blipFill>
        <p:spPr>
          <a:xfrm>
            <a:off x="1292825" y="1970382"/>
            <a:ext cx="9762167" cy="173182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11E56AC6-911A-D1E9-E61D-6CE0F15E1D76}"/>
              </a:ext>
            </a:extLst>
          </p:cNvPr>
          <p:cNvSpPr/>
          <p:nvPr/>
        </p:nvSpPr>
        <p:spPr>
          <a:xfrm>
            <a:off x="7037755" y="2614274"/>
            <a:ext cx="1428151" cy="354958"/>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330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THE “intellectual property” category of “trade secrets” is not in the resolution</a:t>
            </a:r>
          </a:p>
        </p:txBody>
      </p:sp>
      <p:sp>
        <p:nvSpPr>
          <p:cNvPr id="10" name="TextBox 9">
            <a:extLst>
              <a:ext uri="{FF2B5EF4-FFF2-40B4-BE49-F238E27FC236}">
                <a16:creationId xmlns:a16="http://schemas.microsoft.com/office/drawing/2014/main" id="{80C35962-EED1-3558-9403-F7C46DC2DE47}"/>
              </a:ext>
            </a:extLst>
          </p:cNvPr>
          <p:cNvSpPr txBox="1"/>
          <p:nvPr/>
        </p:nvSpPr>
        <p:spPr>
          <a:xfrm>
            <a:off x="1436665" y="3942217"/>
            <a:ext cx="10755335" cy="2662267"/>
          </a:xfrm>
          <a:prstGeom prst="rect">
            <a:avLst/>
          </a:prstGeom>
          <a:noFill/>
        </p:spPr>
        <p:txBody>
          <a:bodyPr wrap="square" rtlCol="0">
            <a:spAutoFit/>
          </a:bodyPr>
          <a:lstStyle/>
          <a:p>
            <a:r>
              <a:rPr lang="en-US" dirty="0">
                <a:ea typeface="MS Mincho" panose="02020609040205080304" pitchFamily="49" charset="-128"/>
              </a:rPr>
              <a:t>The current IP issue with China involves “trade secrets” which is distinct from copyrights, patents, and trademarks. </a:t>
            </a:r>
          </a:p>
          <a:p>
            <a:endParaRPr lang="en-US" dirty="0">
              <a:ea typeface="MS Mincho" panose="02020609040205080304" pitchFamily="49" charset="-128"/>
            </a:endParaRPr>
          </a:p>
          <a:p>
            <a:r>
              <a:rPr lang="en-US" sz="1800" dirty="0">
                <a:effectLst/>
                <a:latin typeface="Arial" panose="020B0604020202020204" pitchFamily="34" charset="0"/>
                <a:ea typeface="Aptos" panose="020B0004020202020204" pitchFamily="34" charset="0"/>
              </a:rPr>
              <a:t>Jessica Brum, (Attorney), </a:t>
            </a:r>
            <a:r>
              <a:rPr lang="en-US" sz="1800" i="1" dirty="0">
                <a:effectLst/>
                <a:latin typeface="Arial" panose="020B0604020202020204" pitchFamily="34" charset="0"/>
                <a:ea typeface="Aptos" panose="020B0004020202020204" pitchFamily="34" charset="0"/>
              </a:rPr>
              <a:t>Georgetown Journal Of International Law, </a:t>
            </a:r>
            <a:r>
              <a:rPr lang="en-US" sz="1800" dirty="0">
                <a:effectLst/>
                <a:latin typeface="Arial" panose="020B0604020202020204" pitchFamily="34" charset="0"/>
                <a:ea typeface="Aptos" panose="020B0004020202020204" pitchFamily="34" charset="0"/>
              </a:rPr>
              <a:t>Spr. 2019, p. 711. </a:t>
            </a:r>
            <a:r>
              <a:rPr lang="en-US" sz="1800" dirty="0">
                <a:solidFill>
                  <a:srgbClr val="000000"/>
                </a:solidFill>
                <a:effectLst/>
                <a:latin typeface="Arial" panose="020B0604020202020204" pitchFamily="34" charset="0"/>
                <a:ea typeface="Arial" panose="020B0604020202020204" pitchFamily="34" charset="0"/>
              </a:rPr>
              <a:t>Intellectual property generally refers to a set of rights that protects commercially valuable human ideas. It includes copyright, patent rights, trademark, and trade secrets.</a:t>
            </a:r>
            <a:r>
              <a:rPr lang="en-US" dirty="0">
                <a:effectLst/>
              </a:rPr>
              <a:t> </a:t>
            </a:r>
          </a:p>
          <a:p>
            <a:pPr>
              <a:spcBef>
                <a:spcPts val="600"/>
              </a:spcBef>
            </a:pPr>
            <a:r>
              <a:rPr lang="en-US" sz="1800" dirty="0">
                <a:solidFill>
                  <a:srgbClr val="000000"/>
                </a:solidFill>
                <a:effectLst/>
                <a:latin typeface="Arial" panose="020B0604020202020204" pitchFamily="34" charset="0"/>
                <a:ea typeface="Arial" panose="020B0604020202020204" pitchFamily="34" charset="0"/>
              </a:rPr>
              <a:t>Charles Duan, (Prof. Law,  American University Washington College of Law), BELMONT LAW REVIEW, Fall 2023, p. 99. Among other things, the territorial nature of patents explains why current concerns about IP theft in China are largely unrelated to U.S. patent law. </a:t>
            </a:r>
            <a:endParaRPr lang="en-US" dirty="0"/>
          </a:p>
        </p:txBody>
      </p:sp>
      <p:pic>
        <p:nvPicPr>
          <p:cNvPr id="7" name="Picture 6" descr="A diagram of a law&#10;&#10;Description automatically generated with medium confidence">
            <a:extLst>
              <a:ext uri="{FF2B5EF4-FFF2-40B4-BE49-F238E27FC236}">
                <a16:creationId xmlns:a16="http://schemas.microsoft.com/office/drawing/2014/main" id="{0E71157B-C517-7F0E-5A5B-6F63CF1F4FD8}"/>
              </a:ext>
            </a:extLst>
          </p:cNvPr>
          <p:cNvPicPr>
            <a:picLocks noChangeAspect="1"/>
          </p:cNvPicPr>
          <p:nvPr/>
        </p:nvPicPr>
        <p:blipFill rotWithShape="1">
          <a:blip r:embed="rId2">
            <a:extLst>
              <a:ext uri="{28A0092B-C50C-407E-A947-70E740481C1C}">
                <a14:useLocalDpi xmlns:a14="http://schemas.microsoft.com/office/drawing/2010/main" val="0"/>
              </a:ext>
            </a:extLst>
          </a:blip>
          <a:srcRect t="20974" b="43952"/>
          <a:stretch/>
        </p:blipFill>
        <p:spPr>
          <a:xfrm>
            <a:off x="1292825" y="1970382"/>
            <a:ext cx="9762167" cy="173182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11E56AC6-911A-D1E9-E61D-6CE0F15E1D76}"/>
              </a:ext>
            </a:extLst>
          </p:cNvPr>
          <p:cNvSpPr/>
          <p:nvPr/>
        </p:nvSpPr>
        <p:spPr>
          <a:xfrm rot="168982">
            <a:off x="6863258" y="2834058"/>
            <a:ext cx="3162979" cy="50085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4850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F2496D-D6A0-4CC2-9A65-2756FE866C9F}"/>
              </a:ext>
            </a:extLst>
          </p:cNvPr>
          <p:cNvSpPr>
            <a:spLocks noGrp="1"/>
          </p:cNvSpPr>
          <p:nvPr>
            <p:ph type="title"/>
          </p:nvPr>
        </p:nvSpPr>
        <p:spPr>
          <a:xfrm>
            <a:off x="532563" y="3359152"/>
            <a:ext cx="11659438" cy="660399"/>
          </a:xfrm>
        </p:spPr>
        <p:txBody>
          <a:bodyPr/>
          <a:lstStyle/>
          <a:p>
            <a:r>
              <a:rPr lang="en-US" dirty="0"/>
              <a:t>Intellectual Property: Topicality Arguments</a:t>
            </a:r>
          </a:p>
        </p:txBody>
      </p:sp>
      <p:sp>
        <p:nvSpPr>
          <p:cNvPr id="4" name="Footer Placeholder 3">
            <a:extLst>
              <a:ext uri="{FF2B5EF4-FFF2-40B4-BE49-F238E27FC236}">
                <a16:creationId xmlns:a16="http://schemas.microsoft.com/office/drawing/2014/main" id="{C9122689-0C18-4DE0-BCC9-AC763AA0BF80}"/>
              </a:ext>
            </a:extLst>
          </p:cNvPr>
          <p:cNvSpPr>
            <a:spLocks noGrp="1"/>
          </p:cNvSpPr>
          <p:nvPr>
            <p:ph type="ftr" sz="quarter" idx="4294967295"/>
          </p:nvPr>
        </p:nvSpPr>
        <p:spPr>
          <a:xfrm>
            <a:off x="10199688" y="6524625"/>
            <a:ext cx="1992312" cy="295275"/>
          </a:xfrm>
        </p:spPr>
        <p:txBody>
          <a:bodyPr/>
          <a:lstStyle/>
          <a:p>
            <a:pPr>
              <a:defRPr/>
            </a:pPr>
            <a:r>
              <a:rPr lang="en-US"/>
              <a:t>www.nfhs.org</a:t>
            </a:r>
          </a:p>
        </p:txBody>
      </p:sp>
      <p:pic>
        <p:nvPicPr>
          <p:cNvPr id="2" name="Picture 1">
            <a:extLst>
              <a:ext uri="{FF2B5EF4-FFF2-40B4-BE49-F238E27FC236}">
                <a16:creationId xmlns:a16="http://schemas.microsoft.com/office/drawing/2014/main" id="{0FEFD13B-2A08-ACE0-F669-3FAC59F4A5AE}"/>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837134352"/>
      </p:ext>
    </p:extLst>
  </p:cSld>
  <p:clrMapOvr>
    <a:masterClrMapping/>
  </p:clrMapOvr>
</p:sld>
</file>

<file path=ppt/theme/theme1.xml><?xml version="1.0" encoding="utf-8"?>
<a:theme xmlns:a="http://schemas.openxmlformats.org/drawingml/2006/main" name="Office Theme">
  <a:themeElements>
    <a:clrScheme name="Custom 41">
      <a:dk1>
        <a:srgbClr val="414B56"/>
      </a:dk1>
      <a:lt1>
        <a:srgbClr val="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1312D1"/>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226</TotalTime>
  <Words>551</Words>
  <Application>Microsoft Macintosh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MS Mincho</vt:lpstr>
      <vt:lpstr>Aptos</vt:lpstr>
      <vt:lpstr>Arial</vt:lpstr>
      <vt:lpstr>Calibri</vt:lpstr>
      <vt:lpstr>Courier New</vt:lpstr>
      <vt:lpstr>Segoe UI</vt:lpstr>
      <vt:lpstr>Wingdings</vt:lpstr>
      <vt:lpstr>Office Theme</vt:lpstr>
      <vt:lpstr>Intellectual property: Topicality Arguments</vt:lpstr>
      <vt:lpstr>“Domestic” means not involving other countries</vt:lpstr>
      <vt:lpstr>“STRENGTHEN” REFERS TO THAT WHICH ALREADY EXISTS</vt:lpstr>
      <vt:lpstr>“PROTECTION” DOES NOT MEAN TO ABOLISH</vt:lpstr>
      <vt:lpstr>“trademarks” Have nothing to do with deepfakes</vt:lpstr>
      <vt:lpstr>THE “intellectual property” category of “trade secrets” is not in the resolution</vt:lpstr>
      <vt:lpstr>Intellectual Property: Topicality Arguments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JUSTICE Topic: Topicality ARguments</dc:title>
  <dc:creator>Edwards, Richard</dc:creator>
  <cp:lastModifiedBy>Edwards, Richard</cp:lastModifiedBy>
  <cp:revision>17</cp:revision>
  <dcterms:created xsi:type="dcterms:W3CDTF">2020-06-30T04:07:23Z</dcterms:created>
  <dcterms:modified xsi:type="dcterms:W3CDTF">2024-06-09T02:44:20Z</dcterms:modified>
</cp:coreProperties>
</file>