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60" r:id="rId3"/>
    <p:sldId id="264" r:id="rId4"/>
    <p:sldId id="275" r:id="rId5"/>
    <p:sldId id="257" r:id="rId6"/>
    <p:sldId id="263" r:id="rId7"/>
    <p:sldId id="261" r:id="rId8"/>
    <p:sldId id="262" r:id="rId9"/>
    <p:sldId id="265" r:id="rId10"/>
    <p:sldId id="274" r:id="rId11"/>
    <p:sldId id="276" r:id="rId12"/>
    <p:sldId id="267" r:id="rId13"/>
    <p:sldId id="272" r:id="rId14"/>
    <p:sldId id="270" r:id="rId15"/>
    <p:sldId id="273" r:id="rId16"/>
    <p:sldId id="266" r:id="rId17"/>
    <p:sldId id="268" r:id="rId18"/>
    <p:sldId id="269" r:id="rId19"/>
    <p:sldId id="271" r:id="rId20"/>
    <p:sldId id="277" r:id="rId21"/>
    <p:sldId id="259" r:id="rId22"/>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D5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10" autoAdjust="0"/>
    <p:restoredTop sz="94660"/>
  </p:normalViewPr>
  <p:slideViewPr>
    <p:cSldViewPr snapToGrid="0">
      <p:cViewPr varScale="1">
        <p:scale>
          <a:sx n="127" d="100"/>
          <a:sy n="127" d="100"/>
        </p:scale>
        <p:origin x="200" y="176"/>
      </p:cViewPr>
      <p:guideLst>
        <p:guide orient="horz" pos="2160"/>
        <p:guide pos="3840"/>
      </p:guideLst>
    </p:cSldViewPr>
  </p:slideViewPr>
  <p:notesTextViewPr>
    <p:cViewPr>
      <p:scale>
        <a:sx n="100" d="100"/>
        <a:sy n="100" d="100"/>
      </p:scale>
      <p:origin x="0" y="0"/>
    </p:cViewPr>
  </p:notesText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6/15/22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6/15/22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descr="A picture containing vector graphics&#10;&#10;Description automatically generated">
            <a:extLst>
              <a:ext uri="{FF2B5EF4-FFF2-40B4-BE49-F238E27FC236}">
                <a16:creationId xmlns:a16="http://schemas.microsoft.com/office/drawing/2014/main" id="{A923E497-8267-4CFA-A22A-57165CF459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798" y="5183979"/>
            <a:ext cx="1235909" cy="144275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6/15/22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13" name="Picture 12" descr="A picture containing vector graphics&#10;&#10;Description automatically generated">
            <a:extLst>
              <a:ext uri="{FF2B5EF4-FFF2-40B4-BE49-F238E27FC236}">
                <a16:creationId xmlns:a16="http://schemas.microsoft.com/office/drawing/2014/main" id="{FA5DAA2C-5AE1-49C9-9B6D-8287738C73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798" y="5183979"/>
            <a:ext cx="1235909" cy="144275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6/15/22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6/15/22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6/15/22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6/15/22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6/15/22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6/15/22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A picture containing text&#10;&#10;Description automatically generated">
            <a:extLst>
              <a:ext uri="{FF2B5EF4-FFF2-40B4-BE49-F238E27FC236}">
                <a16:creationId xmlns:a16="http://schemas.microsoft.com/office/drawing/2014/main" id="{4EADF041-D3E6-4D5D-A3BD-AE5CD7B061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0354" y="4851985"/>
            <a:ext cx="1260256" cy="14711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6/15/22</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3" name="Picture 12" descr="A picture containing vector graphics&#10;&#10;Description automatically generated">
            <a:extLst>
              <a:ext uri="{FF2B5EF4-FFF2-40B4-BE49-F238E27FC236}">
                <a16:creationId xmlns:a16="http://schemas.microsoft.com/office/drawing/2014/main" id="{32A48D90-DD2B-46BD-B85A-7510DDBBAC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6242" y="5749230"/>
            <a:ext cx="813855" cy="950065"/>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time.com/5550654/crispr-gene-editing-human-embryos-ban/"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biodefensecommission.org/reports/the-apollo-program-for-biodefense-winning-the-race-against-biological-threat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ciss.org.pk/offensive-cyber-operations-and-nuclear-weapon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insidesources.com/the-case-for-stem-education-in-cybersecurity/"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hrw.org/news/2021/12/19/killer-robots-military-powers-stymie-ban"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hyperlink" Target="https://cepa.org/nato-leadership-on-ethical-ai-is-key-to-future-interoperability/"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unidir.org/sites/default/files/2021-12/UNIDIR_Does_Military_AI_Have_Gender.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3413FD-DF9A-4337-BE3E-0615F0C9F453}"/>
              </a:ext>
            </a:extLst>
          </p:cNvPr>
          <p:cNvSpPr>
            <a:spLocks noGrp="1"/>
          </p:cNvSpPr>
          <p:nvPr>
            <p:ph type="ctrTitle"/>
          </p:nvPr>
        </p:nvSpPr>
        <p:spPr>
          <a:xfrm>
            <a:off x="328246" y="3051622"/>
            <a:ext cx="11297920" cy="1241425"/>
          </a:xfrm>
        </p:spPr>
        <p:txBody>
          <a:bodyPr/>
          <a:lstStyle/>
          <a:p>
            <a:r>
              <a:rPr lang="en-US" dirty="0"/>
              <a:t>NATO/Emerging Tech topic: Affirmative</a:t>
            </a:r>
          </a:p>
        </p:txBody>
      </p:sp>
      <p:sp>
        <p:nvSpPr>
          <p:cNvPr id="5" name="Subtitle 4">
            <a:extLst>
              <a:ext uri="{FF2B5EF4-FFF2-40B4-BE49-F238E27FC236}">
                <a16:creationId xmlns:a16="http://schemas.microsoft.com/office/drawing/2014/main" id="{C8A2ABF7-6139-4776-8075-C34E0EA3679B}"/>
              </a:ext>
            </a:extLst>
          </p:cNvPr>
          <p:cNvSpPr>
            <a:spLocks noGrp="1"/>
          </p:cNvSpPr>
          <p:nvPr>
            <p:ph type="subTitle" idx="1"/>
          </p:nvPr>
        </p:nvSpPr>
        <p:spPr>
          <a:xfrm>
            <a:off x="2913321" y="4827181"/>
            <a:ext cx="9278679" cy="2030819"/>
          </a:xfrm>
        </p:spPr>
        <p:txBody>
          <a:bodyPr/>
          <a:lstStyle/>
          <a:p>
            <a:r>
              <a:rPr lang="en-US" sz="2000" dirty="0"/>
              <a:t>Resolved: The United States federal government should substantially increase its security cooperation with the North Atlantic Treaty Organization in one or more of the following areas: artificial intelligence, biotechnology, cybersecurity.</a:t>
            </a:r>
          </a:p>
          <a:p>
            <a:endParaRPr lang="en-US" sz="2000" dirty="0"/>
          </a:p>
          <a:p>
            <a:pPr>
              <a:spcBef>
                <a:spcPts val="600"/>
              </a:spcBef>
            </a:pPr>
            <a:r>
              <a:rPr lang="en-US" sz="2000" dirty="0"/>
              <a:t>A look at possible affirmative cases, provided by Rich Edwards, Baylor University</a:t>
            </a:r>
          </a:p>
          <a:p>
            <a:endParaRPr lang="en-US" dirty="0"/>
          </a:p>
        </p:txBody>
      </p:sp>
      <p:pic>
        <p:nvPicPr>
          <p:cNvPr id="7" name="Picture 2" descr="A National Strategy for Critical and Emerging Technologies - Trajectory  Magazine">
            <a:extLst>
              <a:ext uri="{FF2B5EF4-FFF2-40B4-BE49-F238E27FC236}">
                <a16:creationId xmlns:a16="http://schemas.microsoft.com/office/drawing/2014/main" id="{1A2403F2-FE63-F65E-E263-77FD09C747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17" t="50000" r="5384" b="-978"/>
          <a:stretch/>
        </p:blipFill>
        <p:spPr bwMode="auto">
          <a:xfrm>
            <a:off x="-1" y="0"/>
            <a:ext cx="12192001" cy="288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43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Artificial General Intelligence &amp; The Singularity</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888655"/>
            <a:ext cx="10691727" cy="4642774"/>
          </a:xfrm>
        </p:spPr>
        <p:txBody>
          <a:bodyPr/>
          <a:lstStyle/>
          <a:p>
            <a:pPr marL="293688" indent="-282575">
              <a:spcBef>
                <a:spcPts val="1800"/>
              </a:spcBef>
            </a:pPr>
            <a:r>
              <a:rPr lang="en-US" sz="2400" b="1" dirty="0">
                <a:solidFill>
                  <a:srgbClr val="0070C0"/>
                </a:solidFill>
              </a:rPr>
              <a:t>Harm: </a:t>
            </a:r>
            <a:r>
              <a:rPr lang="en-US" sz="2400" dirty="0"/>
              <a:t>AI systems will continue an exponential growth rate, reaching the singularity and ending human life on Earth.</a:t>
            </a:r>
          </a:p>
          <a:p>
            <a:pPr marL="293688" indent="-282575">
              <a:spcBef>
                <a:spcPts val="1800"/>
              </a:spcBef>
            </a:pPr>
            <a:r>
              <a:rPr lang="en-US" sz="2400" b="1" dirty="0">
                <a:solidFill>
                  <a:srgbClr val="0070C0"/>
                </a:solidFill>
              </a:rPr>
              <a:t>Inherency: </a:t>
            </a:r>
            <a:r>
              <a:rPr lang="en-US" sz="2400" dirty="0"/>
              <a:t>Current failure to regulate AI</a:t>
            </a:r>
          </a:p>
          <a:p>
            <a:pPr marL="293688" indent="-282575">
              <a:spcBef>
                <a:spcPts val="1800"/>
              </a:spcBef>
            </a:pPr>
            <a:r>
              <a:rPr lang="en-US" sz="2400" b="1" dirty="0">
                <a:solidFill>
                  <a:srgbClr val="0070C0"/>
                </a:solidFill>
              </a:rPr>
              <a:t>Solvency: </a:t>
            </a:r>
            <a:r>
              <a:rPr lang="en-US" sz="2400" dirty="0"/>
              <a:t>All necessary steps (kill switches, etc.) must be taken to maintain human control of AI.</a:t>
            </a:r>
          </a:p>
          <a:p>
            <a:pPr marL="0" indent="0">
              <a:spcBef>
                <a:spcPts val="600"/>
              </a:spcBef>
              <a:buNone/>
            </a:pPr>
            <a:endParaRPr lang="en-US" sz="1400" dirty="0">
              <a:latin typeface="Arial" charset="0"/>
              <a:ea typeface="Arial" charset="0"/>
              <a:cs typeface="Arial" charset="0"/>
            </a:endParaRPr>
          </a:p>
          <a:p>
            <a:pPr marL="288925" indent="0">
              <a:buNone/>
            </a:pPr>
            <a:r>
              <a:rPr lang="en-US" b="1" dirty="0">
                <a:solidFill>
                  <a:srgbClr val="0070C0"/>
                </a:solidFill>
              </a:rPr>
              <a:t>Key Source: </a:t>
            </a:r>
            <a:r>
              <a:rPr lang="en-US" dirty="0"/>
              <a:t>https://</a:t>
            </a:r>
            <a:r>
              <a:rPr lang="en-US" dirty="0" err="1"/>
              <a:t>interestingengineering.com</a:t>
            </a:r>
            <a:r>
              <a:rPr lang="en-US" dirty="0"/>
              <a:t>/technological-singularity-an-impending-intelligence-explosion </a:t>
            </a:r>
          </a:p>
          <a:p>
            <a:pPr marL="288925" indent="0">
              <a:buNone/>
            </a:pPr>
            <a:endParaRPr lang="en-US" dirty="0"/>
          </a:p>
        </p:txBody>
      </p:sp>
    </p:spTree>
    <p:extLst>
      <p:ext uri="{BB962C8B-B14F-4D97-AF65-F5344CB8AC3E}">
        <p14:creationId xmlns:p14="http://schemas.microsoft.com/office/powerpoint/2010/main" val="266079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Ban Germline Genetic Engineering</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08752"/>
            <a:ext cx="10691727" cy="4542290"/>
          </a:xfrm>
        </p:spPr>
        <p:txBody>
          <a:bodyPr/>
          <a:lstStyle/>
          <a:p>
            <a:pPr marL="293688" indent="-282575">
              <a:spcBef>
                <a:spcPts val="1800"/>
              </a:spcBef>
            </a:pPr>
            <a:r>
              <a:rPr lang="en-US" sz="2400" b="1" dirty="0">
                <a:solidFill>
                  <a:srgbClr val="0070C0"/>
                </a:solidFill>
              </a:rPr>
              <a:t>Harm: </a:t>
            </a:r>
            <a:r>
              <a:rPr lang="en-US" sz="2400" dirty="0"/>
              <a:t>Eugenics, dehumanization, playing God with the gene pool</a:t>
            </a:r>
          </a:p>
          <a:p>
            <a:pPr marL="293688" indent="-282575">
              <a:spcBef>
                <a:spcPts val="1800"/>
              </a:spcBef>
            </a:pPr>
            <a:r>
              <a:rPr lang="en-US" sz="2400" b="1" dirty="0">
                <a:solidFill>
                  <a:srgbClr val="0070C0"/>
                </a:solidFill>
              </a:rPr>
              <a:t>Inherency: </a:t>
            </a:r>
            <a:r>
              <a:rPr lang="en-US" sz="2400" dirty="0"/>
              <a:t>No current ban exists; while public funding is banned, private funding is allowed.</a:t>
            </a:r>
          </a:p>
          <a:p>
            <a:pPr marL="293688" indent="-282575">
              <a:spcBef>
                <a:spcPts val="1800"/>
              </a:spcBef>
            </a:pPr>
            <a:r>
              <a:rPr lang="en-US" sz="2400" b="1" dirty="0">
                <a:solidFill>
                  <a:srgbClr val="0070C0"/>
                </a:solidFill>
              </a:rPr>
              <a:t>Solvency: </a:t>
            </a:r>
            <a:r>
              <a:rPr lang="en-US" sz="2400" dirty="0"/>
              <a:t>Ban germline genetic engineering in the U.S.</a:t>
            </a:r>
          </a:p>
          <a:p>
            <a:pPr marL="0" indent="0">
              <a:spcBef>
                <a:spcPts val="600"/>
              </a:spcBef>
              <a:buNone/>
            </a:pPr>
            <a:endParaRPr lang="en-US" sz="1400" dirty="0">
              <a:latin typeface="Arial" charset="0"/>
              <a:ea typeface="Arial" charset="0"/>
              <a:cs typeface="Arial" charset="0"/>
            </a:endParaRPr>
          </a:p>
          <a:p>
            <a:pPr marL="288925" indent="0">
              <a:spcBef>
                <a:spcPts val="600"/>
              </a:spcBef>
              <a:buNone/>
            </a:pPr>
            <a:r>
              <a:rPr lang="en-US" sz="2400" b="1" dirty="0">
                <a:solidFill>
                  <a:srgbClr val="0070C0"/>
                </a:solidFill>
                <a:ea typeface="Arial" charset="0"/>
                <a:cs typeface="Arial" charset="0"/>
              </a:rPr>
              <a:t>Key Sources:</a:t>
            </a:r>
            <a:r>
              <a:rPr lang="en-US" sz="2400" dirty="0">
                <a:ea typeface="Arial" charset="0"/>
                <a:cs typeface="Arial" charset="0"/>
              </a:rPr>
              <a:t> </a:t>
            </a:r>
            <a:r>
              <a:rPr lang="en-US" sz="2400" dirty="0">
                <a:ea typeface="Arial" charset="0"/>
                <a:cs typeface="Arial" charset="0"/>
                <a:hlinkClick r:id="rId2"/>
              </a:rPr>
              <a:t>https://time.com/5550654/crispr-gene-editing-human-embryos-ban/</a:t>
            </a:r>
            <a:r>
              <a:rPr lang="en-US" sz="2400" dirty="0">
                <a:ea typeface="Arial" charset="0"/>
                <a:cs typeface="Arial" charset="0"/>
              </a:rPr>
              <a:t>  </a:t>
            </a:r>
          </a:p>
          <a:p>
            <a:r>
              <a:rPr lang="en-US" sz="2000" dirty="0"/>
              <a:t>Paschal Corby, (Prof., Bioethics, John Paul II Institute in Rome), </a:t>
            </a:r>
            <a:r>
              <a:rPr lang="en-US" sz="2000" i="1" dirty="0"/>
              <a:t>Hope and Despair of </a:t>
            </a:r>
            <a:r>
              <a:rPr lang="en-US" sz="2000" i="1" dirty="0" err="1"/>
              <a:t>Bioenhancement</a:t>
            </a:r>
            <a:r>
              <a:rPr lang="en-US" sz="2000" i="1" dirty="0"/>
              <a:t>,</a:t>
            </a:r>
            <a:r>
              <a:rPr lang="en-US" sz="2000" dirty="0"/>
              <a:t> 2019, 72. This denial of human distinction, and the elimination of boundaries, ultimately amounts to "the negation of man," or of what C. S. Lewis prophetically refers to as his abolition: of the human person treated as an artifact, as a mere "natural object," or "as raw material for scientific manipulation to alter at will."</a:t>
            </a:r>
            <a:endParaRPr lang="en-US" sz="1600" dirty="0">
              <a:latin typeface="Arial" panose="020B0604020202020204" pitchFamily="34" charset="0"/>
              <a:cs typeface="Arial" panose="020B0604020202020204" pitchFamily="34" charset="0"/>
            </a:endParaRPr>
          </a:p>
          <a:p>
            <a:pPr marL="288925" indent="0">
              <a:spcBef>
                <a:spcPts val="600"/>
              </a:spcBef>
              <a:buNone/>
            </a:pPr>
            <a:endParaRPr lang="en-US" sz="1400" dirty="0">
              <a:latin typeface="Arial" charset="0"/>
              <a:ea typeface="Arial" charset="0"/>
              <a:cs typeface="Arial" charset="0"/>
            </a:endParaRPr>
          </a:p>
        </p:txBody>
      </p:sp>
    </p:spTree>
    <p:extLst>
      <p:ext uri="{BB962C8B-B14F-4D97-AF65-F5344CB8AC3E}">
        <p14:creationId xmlns:p14="http://schemas.microsoft.com/office/powerpoint/2010/main" val="1012904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Biological Enhancement of Soldiers</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10691727" cy="4338637"/>
          </a:xfrm>
        </p:spPr>
        <p:txBody>
          <a:bodyPr/>
          <a:lstStyle/>
          <a:p>
            <a:pPr marL="293688" indent="-282575">
              <a:spcBef>
                <a:spcPts val="1800"/>
              </a:spcBef>
            </a:pPr>
            <a:r>
              <a:rPr lang="en-US" sz="2400" b="1" dirty="0">
                <a:solidFill>
                  <a:srgbClr val="0070C0"/>
                </a:solidFill>
              </a:rPr>
              <a:t>Harm: </a:t>
            </a:r>
            <a:r>
              <a:rPr lang="en-US" sz="2400" dirty="0"/>
              <a:t>Military personnel are subjected to loss of limbs, chemical contamination, etc.</a:t>
            </a:r>
          </a:p>
          <a:p>
            <a:pPr marL="293688" indent="-282575">
              <a:spcBef>
                <a:spcPts val="1800"/>
              </a:spcBef>
            </a:pPr>
            <a:r>
              <a:rPr lang="en-US" sz="2400" b="1" dirty="0">
                <a:solidFill>
                  <a:srgbClr val="0070C0"/>
                </a:solidFill>
              </a:rPr>
              <a:t>Inherency: </a:t>
            </a:r>
            <a:r>
              <a:rPr lang="en-US" sz="2400" dirty="0"/>
              <a:t>Current federal restrictions on genetic engineering hamper research on protecting military personnel.</a:t>
            </a:r>
          </a:p>
          <a:p>
            <a:pPr marL="293688" indent="-282575">
              <a:spcBef>
                <a:spcPts val="1800"/>
              </a:spcBef>
            </a:pPr>
            <a:r>
              <a:rPr lang="en-US" sz="2400" b="1" dirty="0">
                <a:solidFill>
                  <a:srgbClr val="0070C0"/>
                </a:solidFill>
              </a:rPr>
              <a:t>Solvency: </a:t>
            </a:r>
            <a:r>
              <a:rPr lang="en-US" sz="2400" dirty="0"/>
              <a:t>The federal government should increase funding for genetic engineering research.</a:t>
            </a:r>
          </a:p>
          <a:p>
            <a:pPr marL="0" indent="0">
              <a:spcBef>
                <a:spcPts val="600"/>
              </a:spcBef>
              <a:buNone/>
            </a:pPr>
            <a:endParaRPr lang="en-US" sz="1400" dirty="0">
              <a:latin typeface="Arial" charset="0"/>
              <a:ea typeface="Arial" charset="0"/>
              <a:cs typeface="Arial" charset="0"/>
            </a:endParaRPr>
          </a:p>
          <a:p>
            <a:pPr marL="288925" indent="0" algn="just">
              <a:buNone/>
            </a:pPr>
            <a:r>
              <a:rPr lang="en-US" sz="2400" b="1" dirty="0">
                <a:solidFill>
                  <a:srgbClr val="0070C0"/>
                </a:solidFill>
                <a:cs typeface="Arial" panose="020B0604020202020204" pitchFamily="34" charset="0"/>
              </a:rPr>
              <a:t>Key Source: </a:t>
            </a:r>
          </a:p>
          <a:p>
            <a:pPr marL="401638" indent="0" algn="just">
              <a:buNone/>
            </a:pPr>
            <a:r>
              <a:rPr lang="en-US" sz="2400" dirty="0">
                <a:cs typeface="Arial" panose="020B0604020202020204" pitchFamily="34" charset="0"/>
              </a:rPr>
              <a:t>https://</a:t>
            </a:r>
            <a:r>
              <a:rPr lang="en-US" sz="2400" dirty="0" err="1">
                <a:cs typeface="Arial" panose="020B0604020202020204" pitchFamily="34" charset="0"/>
              </a:rPr>
              <a:t>www.army.mil</a:t>
            </a:r>
            <a:r>
              <a:rPr lang="en-US" sz="2400" dirty="0">
                <a:cs typeface="Arial" panose="020B0604020202020204" pitchFamily="34" charset="0"/>
              </a:rPr>
              <a:t>/article/198685/</a:t>
            </a:r>
            <a:r>
              <a:rPr lang="en-US" sz="2400" dirty="0" err="1">
                <a:cs typeface="Arial" panose="020B0604020202020204" pitchFamily="34" charset="0"/>
              </a:rPr>
              <a:t>army_scientists</a:t>
            </a:r>
            <a:r>
              <a:rPr lang="en-US" sz="2400" dirty="0">
                <a:cs typeface="Arial" panose="020B0604020202020204" pitchFamily="34" charset="0"/>
              </a:rPr>
              <a:t>_ </a:t>
            </a:r>
            <a:r>
              <a:rPr lang="en-US" sz="2400" dirty="0" err="1">
                <a:cs typeface="Arial" panose="020B0604020202020204" pitchFamily="34" charset="0"/>
              </a:rPr>
              <a:t>regrowing_limbs_could_be_the_future_for_military_medicine</a:t>
            </a:r>
            <a:r>
              <a:rPr lang="en-US" sz="2400" dirty="0">
                <a:cs typeface="Arial" panose="020B0604020202020204" pitchFamily="34" charset="0"/>
              </a:rPr>
              <a:t> </a:t>
            </a:r>
          </a:p>
          <a:p>
            <a:endParaRPr lang="en-US" dirty="0"/>
          </a:p>
        </p:txBody>
      </p:sp>
    </p:spTree>
    <p:extLst>
      <p:ext uri="{BB962C8B-B14F-4D97-AF65-F5344CB8AC3E}">
        <p14:creationId xmlns:p14="http://schemas.microsoft.com/office/powerpoint/2010/main" val="179665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Development of Vaccines</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10691727" cy="4338637"/>
          </a:xfrm>
        </p:spPr>
        <p:txBody>
          <a:bodyPr/>
          <a:lstStyle/>
          <a:p>
            <a:pPr marL="293688" indent="-282575">
              <a:spcBef>
                <a:spcPts val="1800"/>
              </a:spcBef>
            </a:pPr>
            <a:r>
              <a:rPr lang="en-US" sz="2400" b="1" dirty="0">
                <a:solidFill>
                  <a:srgbClr val="0070C0"/>
                </a:solidFill>
              </a:rPr>
              <a:t>Harm: </a:t>
            </a:r>
            <a:r>
              <a:rPr lang="en-US" sz="2400" dirty="0"/>
              <a:t>Covid-19 pandemic killed millions and devastated economies; future pandemics will be worse.</a:t>
            </a:r>
          </a:p>
          <a:p>
            <a:pPr marL="293688" indent="-282575">
              <a:spcBef>
                <a:spcPts val="1800"/>
              </a:spcBef>
            </a:pPr>
            <a:r>
              <a:rPr lang="en-US" sz="2400" b="1" dirty="0">
                <a:solidFill>
                  <a:srgbClr val="0070C0"/>
                </a:solidFill>
              </a:rPr>
              <a:t>Inherency: </a:t>
            </a:r>
            <a:r>
              <a:rPr lang="en-US" sz="2400" dirty="0"/>
              <a:t>The U.S. government is not prepared for the next pandemic.</a:t>
            </a:r>
          </a:p>
          <a:p>
            <a:pPr marL="293688" indent="-282575">
              <a:spcBef>
                <a:spcPts val="1800"/>
              </a:spcBef>
            </a:pPr>
            <a:r>
              <a:rPr lang="en-US" sz="2400" b="1" dirty="0">
                <a:solidFill>
                  <a:srgbClr val="0070C0"/>
                </a:solidFill>
              </a:rPr>
              <a:t>Solvency: </a:t>
            </a:r>
            <a:r>
              <a:rPr lang="en-US" sz="2400" dirty="0"/>
              <a:t>Adopt and fully fund the Apollo Program for Biodefense</a:t>
            </a:r>
          </a:p>
          <a:p>
            <a:pPr marL="0" indent="0">
              <a:spcBef>
                <a:spcPts val="600"/>
              </a:spcBef>
              <a:buNone/>
            </a:pPr>
            <a:endParaRPr lang="en-US" sz="1400" dirty="0">
              <a:latin typeface="Arial" charset="0"/>
              <a:ea typeface="Arial" charset="0"/>
              <a:cs typeface="Arial" charset="0"/>
            </a:endParaRPr>
          </a:p>
          <a:p>
            <a:pPr marL="288925" indent="0">
              <a:buNone/>
            </a:pPr>
            <a:r>
              <a:rPr lang="en-US" sz="2400" b="1" dirty="0">
                <a:solidFill>
                  <a:srgbClr val="0070C0"/>
                </a:solidFill>
              </a:rPr>
              <a:t>Key Source: </a:t>
            </a:r>
            <a:r>
              <a:rPr lang="en-US" sz="2400" dirty="0">
                <a:hlinkClick r:id="rId2"/>
              </a:rPr>
              <a:t>https://biodefensecommission.org/reports/ the-apollo-program-for-biodefense-winning-the-race-against-biological-threats/</a:t>
            </a:r>
            <a:r>
              <a:rPr lang="en-US" sz="2400" dirty="0"/>
              <a:t> </a:t>
            </a:r>
            <a:r>
              <a:rPr lang="en-US" sz="2400" b="1" dirty="0">
                <a:solidFill>
                  <a:srgbClr val="0070C0"/>
                </a:solidFill>
              </a:rPr>
              <a:t>  </a:t>
            </a:r>
          </a:p>
          <a:p>
            <a:pPr marL="288925" indent="0">
              <a:buNone/>
            </a:pPr>
            <a:endParaRPr lang="en-US" dirty="0"/>
          </a:p>
        </p:txBody>
      </p:sp>
    </p:spTree>
    <p:extLst>
      <p:ext uri="{BB962C8B-B14F-4D97-AF65-F5344CB8AC3E}">
        <p14:creationId xmlns:p14="http://schemas.microsoft.com/office/powerpoint/2010/main" val="553384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Ban Offensive Cyber</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095271" y="1878607"/>
            <a:ext cx="10872364" cy="4652822"/>
          </a:xfrm>
        </p:spPr>
        <p:txBody>
          <a:bodyPr/>
          <a:lstStyle/>
          <a:p>
            <a:pPr marL="293688" indent="-282575">
              <a:spcBef>
                <a:spcPts val="1800"/>
              </a:spcBef>
            </a:pPr>
            <a:r>
              <a:rPr lang="en-US" sz="2400" b="1" dirty="0">
                <a:solidFill>
                  <a:srgbClr val="0070C0"/>
                </a:solidFill>
              </a:rPr>
              <a:t>Harm: </a:t>
            </a:r>
            <a:r>
              <a:rPr lang="en-US" sz="2400" dirty="0"/>
              <a:t>Offensive cyber attacks risk escalation – they are seen as a prelude to attack. Attacks on missile systems are especially risky.</a:t>
            </a:r>
          </a:p>
          <a:p>
            <a:pPr marL="293688" indent="-282575">
              <a:spcBef>
                <a:spcPts val="1800"/>
              </a:spcBef>
            </a:pPr>
            <a:r>
              <a:rPr lang="en-US" sz="2400" b="1" dirty="0">
                <a:solidFill>
                  <a:srgbClr val="0070C0"/>
                </a:solidFill>
              </a:rPr>
              <a:t>Inherency: </a:t>
            </a:r>
            <a:r>
              <a:rPr lang="en-US" sz="2400" dirty="0"/>
              <a:t>Both the Trump and Biden administrations are committed to offensive cyber attacks</a:t>
            </a:r>
          </a:p>
          <a:p>
            <a:pPr marL="293688" indent="-282575">
              <a:spcBef>
                <a:spcPts val="1800"/>
              </a:spcBef>
            </a:pPr>
            <a:r>
              <a:rPr lang="en-US" sz="2400" b="1" dirty="0">
                <a:solidFill>
                  <a:srgbClr val="0070C0"/>
                </a:solidFill>
              </a:rPr>
              <a:t>Solvency: </a:t>
            </a:r>
            <a:r>
              <a:rPr lang="en-US" sz="2400" dirty="0"/>
              <a:t>Banning offensive cyber attacks reduces the risk of war</a:t>
            </a:r>
          </a:p>
          <a:p>
            <a:pPr marL="0" indent="0">
              <a:buNone/>
            </a:pPr>
            <a:endParaRPr lang="en-US" dirty="0"/>
          </a:p>
          <a:p>
            <a:pPr marL="288925" indent="0">
              <a:buNone/>
            </a:pPr>
            <a:r>
              <a:rPr lang="en-US" sz="2400" b="1" dirty="0">
                <a:solidFill>
                  <a:srgbClr val="0070C0"/>
                </a:solidFill>
              </a:rPr>
              <a:t>Key Source: </a:t>
            </a:r>
            <a:r>
              <a:rPr lang="en-US" sz="2400" b="1" dirty="0">
                <a:solidFill>
                  <a:srgbClr val="0070C0"/>
                </a:solidFill>
                <a:hlinkClick r:id="rId2"/>
              </a:rPr>
              <a:t>https://ciss.org.pk/offensive-cyber-operations-and-nuclear-weapons/</a:t>
            </a:r>
            <a:r>
              <a:rPr lang="en-US" sz="2400" b="1" dirty="0">
                <a:solidFill>
                  <a:srgbClr val="0070C0"/>
                </a:solidFill>
              </a:rPr>
              <a:t> </a:t>
            </a:r>
          </a:p>
          <a:p>
            <a:pPr marL="288925" indent="0">
              <a:buNone/>
            </a:pPr>
            <a:endParaRPr lang="en-US" dirty="0"/>
          </a:p>
        </p:txBody>
      </p:sp>
    </p:spTree>
    <p:extLst>
      <p:ext uri="{BB962C8B-B14F-4D97-AF65-F5344CB8AC3E}">
        <p14:creationId xmlns:p14="http://schemas.microsoft.com/office/powerpoint/2010/main" val="3399634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Increase Defensive Cyber</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10691727" cy="4532241"/>
          </a:xfrm>
        </p:spPr>
        <p:txBody>
          <a:bodyPr/>
          <a:lstStyle/>
          <a:p>
            <a:pPr marL="293688" indent="-282575">
              <a:spcBef>
                <a:spcPts val="1800"/>
              </a:spcBef>
            </a:pPr>
            <a:r>
              <a:rPr lang="en-US" sz="2400" b="1" dirty="0">
                <a:solidFill>
                  <a:srgbClr val="0070C0"/>
                </a:solidFill>
              </a:rPr>
              <a:t>Harm: </a:t>
            </a:r>
            <a:r>
              <a:rPr lang="en-US" sz="2400" dirty="0"/>
              <a:t>Cyberattacks cause major economic harm and threaten U.S. national security</a:t>
            </a:r>
          </a:p>
          <a:p>
            <a:pPr marL="293688" indent="-282575">
              <a:spcBef>
                <a:spcPts val="1800"/>
              </a:spcBef>
            </a:pPr>
            <a:r>
              <a:rPr lang="en-US" sz="2400" b="1" dirty="0">
                <a:solidFill>
                  <a:srgbClr val="0070C0"/>
                </a:solidFill>
              </a:rPr>
              <a:t>Inherency: </a:t>
            </a:r>
            <a:r>
              <a:rPr lang="en-US" sz="2400" dirty="0"/>
              <a:t>The U.S. spends much more on offensive cyber than it spends on cyber defensive</a:t>
            </a:r>
          </a:p>
          <a:p>
            <a:pPr marL="293688" indent="-282575">
              <a:spcBef>
                <a:spcPts val="1800"/>
              </a:spcBef>
            </a:pPr>
            <a:r>
              <a:rPr lang="en-US" sz="2400" b="1" dirty="0">
                <a:solidFill>
                  <a:srgbClr val="0070C0"/>
                </a:solidFill>
              </a:rPr>
              <a:t>Solvency: </a:t>
            </a:r>
            <a:r>
              <a:rPr lang="en-US" sz="2400" dirty="0"/>
              <a:t>Refocus U.S. priorities on cyber defense</a:t>
            </a:r>
          </a:p>
          <a:p>
            <a:pPr marL="0" indent="0">
              <a:buNone/>
            </a:pPr>
            <a:r>
              <a:rPr lang="en-US" dirty="0"/>
              <a:t> </a:t>
            </a:r>
          </a:p>
          <a:p>
            <a:pPr marL="0" indent="0">
              <a:buNone/>
            </a:pPr>
            <a:endParaRPr lang="en-US" dirty="0"/>
          </a:p>
          <a:p>
            <a:pPr marL="288925" indent="0">
              <a:buNone/>
            </a:pPr>
            <a:r>
              <a:rPr lang="en-US" sz="2400" b="1" dirty="0">
                <a:solidFill>
                  <a:srgbClr val="0070C0"/>
                </a:solidFill>
              </a:rPr>
              <a:t>Key Source: </a:t>
            </a:r>
            <a:r>
              <a:rPr lang="en-US" sz="2400" dirty="0"/>
              <a:t>https://</a:t>
            </a:r>
            <a:r>
              <a:rPr lang="en-US" sz="2400" dirty="0" err="1"/>
              <a:t>www.rand.org</a:t>
            </a:r>
            <a:r>
              <a:rPr lang="en-US" sz="2400" dirty="0"/>
              <a:t>/pubs/perspectives/PEA512-1.html </a:t>
            </a:r>
          </a:p>
          <a:p>
            <a:pPr marL="0" indent="0">
              <a:buNone/>
            </a:pPr>
            <a:endParaRPr lang="en-US" dirty="0"/>
          </a:p>
        </p:txBody>
      </p:sp>
    </p:spTree>
    <p:extLst>
      <p:ext uri="{BB962C8B-B14F-4D97-AF65-F5344CB8AC3E}">
        <p14:creationId xmlns:p14="http://schemas.microsoft.com/office/powerpoint/2010/main" val="1017980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Designate Space as Critical Infrastructure</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888655"/>
            <a:ext cx="10691727" cy="4522193"/>
          </a:xfrm>
        </p:spPr>
        <p:txBody>
          <a:bodyPr/>
          <a:lstStyle/>
          <a:p>
            <a:pPr marL="293688" indent="-282575">
              <a:spcBef>
                <a:spcPts val="1800"/>
              </a:spcBef>
            </a:pPr>
            <a:r>
              <a:rPr lang="en-US" sz="2400" b="1" dirty="0">
                <a:solidFill>
                  <a:srgbClr val="0070C0"/>
                </a:solidFill>
              </a:rPr>
              <a:t>Harm: </a:t>
            </a:r>
            <a:r>
              <a:rPr lang="en-US" sz="2400" dirty="0"/>
              <a:t>U.S. space assets are vulnerable; cyber attacks in space threaten U.S. national security</a:t>
            </a:r>
          </a:p>
          <a:p>
            <a:pPr marL="293688" indent="-282575">
              <a:spcBef>
                <a:spcPts val="1800"/>
              </a:spcBef>
            </a:pPr>
            <a:r>
              <a:rPr lang="en-US" sz="2400" b="1" dirty="0">
                <a:solidFill>
                  <a:srgbClr val="0070C0"/>
                </a:solidFill>
              </a:rPr>
              <a:t>Inherency: </a:t>
            </a:r>
            <a:r>
              <a:rPr lang="en-US" sz="2400" dirty="0"/>
              <a:t>Biden administration refuses to designate space as a critical infrastructure </a:t>
            </a:r>
          </a:p>
          <a:p>
            <a:pPr marL="293688" indent="-282575">
              <a:spcBef>
                <a:spcPts val="1800"/>
              </a:spcBef>
            </a:pPr>
            <a:r>
              <a:rPr lang="en-US" sz="2400" b="1" dirty="0">
                <a:solidFill>
                  <a:srgbClr val="0070C0"/>
                </a:solidFill>
              </a:rPr>
              <a:t>Solvency: </a:t>
            </a:r>
            <a:r>
              <a:rPr lang="en-US" sz="2400" dirty="0"/>
              <a:t>Designating space as a critical infrastructure would decrease the risk of war; attackers would be on notice</a:t>
            </a:r>
          </a:p>
          <a:p>
            <a:pPr marL="0" indent="0">
              <a:spcBef>
                <a:spcPts val="600"/>
              </a:spcBef>
              <a:buNone/>
            </a:pPr>
            <a:endParaRPr lang="en-US" sz="1400" dirty="0">
              <a:latin typeface="Arial" charset="0"/>
              <a:ea typeface="Arial" charset="0"/>
              <a:cs typeface="Arial" charset="0"/>
            </a:endParaRPr>
          </a:p>
          <a:p>
            <a:pPr marL="288925" indent="0">
              <a:buNone/>
            </a:pPr>
            <a:r>
              <a:rPr lang="en-US" sz="2400" b="1" dirty="0">
                <a:solidFill>
                  <a:srgbClr val="0070C0"/>
                </a:solidFill>
              </a:rPr>
              <a:t>Key Source: </a:t>
            </a:r>
            <a:r>
              <a:rPr lang="en-US" sz="2400" dirty="0"/>
              <a:t>https://</a:t>
            </a:r>
            <a:r>
              <a:rPr lang="en-US" sz="2400" dirty="0" err="1"/>
              <a:t>www.insaonline.org</a:t>
            </a:r>
            <a:r>
              <a:rPr lang="en-US" sz="2400" dirty="0"/>
              <a:t>/wp-content/uploads/2021/11/INSA_WP_Space_v3.pdf  </a:t>
            </a:r>
          </a:p>
          <a:p>
            <a:pPr marL="288925" indent="0">
              <a:buNone/>
            </a:pPr>
            <a:endParaRPr lang="en-US" dirty="0"/>
          </a:p>
        </p:txBody>
      </p:sp>
    </p:spTree>
    <p:extLst>
      <p:ext uri="{BB962C8B-B14F-4D97-AF65-F5344CB8AC3E}">
        <p14:creationId xmlns:p14="http://schemas.microsoft.com/office/powerpoint/2010/main" val="22893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Cybersecurity Education</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888655"/>
            <a:ext cx="10691727" cy="4662870"/>
          </a:xfrm>
        </p:spPr>
        <p:txBody>
          <a:bodyPr/>
          <a:lstStyle/>
          <a:p>
            <a:pPr marL="293688" indent="-282575">
              <a:spcBef>
                <a:spcPts val="1800"/>
              </a:spcBef>
            </a:pPr>
            <a:r>
              <a:rPr lang="en-US" sz="2400" b="1" dirty="0">
                <a:solidFill>
                  <a:srgbClr val="0070C0"/>
                </a:solidFill>
              </a:rPr>
              <a:t>Harm: </a:t>
            </a:r>
            <a:r>
              <a:rPr lang="en-US" sz="2400" dirty="0"/>
              <a:t>Cybersecurity shortage; inadequate diversity in STEM education</a:t>
            </a:r>
          </a:p>
          <a:p>
            <a:pPr marL="293688" indent="-282575">
              <a:spcBef>
                <a:spcPts val="1800"/>
              </a:spcBef>
            </a:pPr>
            <a:r>
              <a:rPr lang="en-US" sz="2400" b="1" dirty="0">
                <a:solidFill>
                  <a:srgbClr val="0070C0"/>
                </a:solidFill>
              </a:rPr>
              <a:t>Inherency: </a:t>
            </a:r>
            <a:r>
              <a:rPr lang="en-US" sz="2400" dirty="0"/>
              <a:t>Federal support for STEM education &amp; STEM diversity is inadequate</a:t>
            </a:r>
          </a:p>
          <a:p>
            <a:pPr marL="293688" indent="-282575">
              <a:spcBef>
                <a:spcPts val="1800"/>
              </a:spcBef>
            </a:pPr>
            <a:r>
              <a:rPr lang="en-US" sz="2400" b="1" dirty="0">
                <a:solidFill>
                  <a:srgbClr val="0070C0"/>
                </a:solidFill>
              </a:rPr>
              <a:t>Solvency: </a:t>
            </a:r>
            <a:r>
              <a:rPr lang="en-US" sz="2400" dirty="0"/>
              <a:t>Pass the Supporting STEM Learning Opportunities Act (H.R. 6521) </a:t>
            </a:r>
          </a:p>
          <a:p>
            <a:pPr marL="0" indent="0">
              <a:spcBef>
                <a:spcPts val="600"/>
              </a:spcBef>
              <a:buNone/>
            </a:pPr>
            <a:endParaRPr lang="en-US" sz="2400" dirty="0">
              <a:latin typeface="Arial" charset="0"/>
              <a:ea typeface="Arial" charset="0"/>
              <a:cs typeface="Arial" charset="0"/>
            </a:endParaRPr>
          </a:p>
          <a:p>
            <a:pPr marL="288925" indent="0">
              <a:buNone/>
            </a:pPr>
            <a:r>
              <a:rPr lang="en-US" sz="2400" dirty="0"/>
              <a:t>Lauren Willison, (Dir., Admissions, Florida Polytechnic University), </a:t>
            </a:r>
            <a:r>
              <a:rPr lang="en-US" sz="2400" i="1" dirty="0"/>
              <a:t>The Case for STEM Education in Cybersecurity, </a:t>
            </a:r>
            <a:r>
              <a:rPr lang="en-US" sz="2400" dirty="0"/>
              <a:t>Oct. 20, 2016. Retrieved Mar. 21, 2022 from </a:t>
            </a:r>
            <a:r>
              <a:rPr lang="en-US" sz="2400" u="sng" dirty="0">
                <a:hlinkClick r:id="rId2"/>
              </a:rPr>
              <a:t>https://insidesources.com/the-case-for-stem-education-in-cybersecurity/</a:t>
            </a:r>
            <a:r>
              <a:rPr lang="en-US" sz="2400" dirty="0"/>
              <a:t> </a:t>
            </a:r>
          </a:p>
          <a:p>
            <a:pPr marL="288925" indent="0">
              <a:buNone/>
            </a:pPr>
            <a:r>
              <a:rPr lang="en-US" sz="2400" dirty="0"/>
              <a:t>Now more than ever, our nation needs skilled professionals to protect against cyber attackers. Through innovative research, training and hands-on learning, STEM education can meet that demand by increasing the pool of skilled workers trained in cybersecurity.</a:t>
            </a:r>
          </a:p>
        </p:txBody>
      </p:sp>
    </p:spTree>
    <p:extLst>
      <p:ext uri="{BB962C8B-B14F-4D97-AF65-F5344CB8AC3E}">
        <p14:creationId xmlns:p14="http://schemas.microsoft.com/office/powerpoint/2010/main" val="111352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Agreement on the Cyber Attack Trigger for Article V</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08752"/>
            <a:ext cx="10691727" cy="4602580"/>
          </a:xfrm>
        </p:spPr>
        <p:txBody>
          <a:bodyPr/>
          <a:lstStyle/>
          <a:p>
            <a:pPr marL="293688" indent="-282575">
              <a:spcBef>
                <a:spcPts val="1800"/>
              </a:spcBef>
            </a:pPr>
            <a:r>
              <a:rPr lang="en-US" sz="2400" b="1" dirty="0">
                <a:solidFill>
                  <a:srgbClr val="0070C0"/>
                </a:solidFill>
              </a:rPr>
              <a:t>Harm: </a:t>
            </a:r>
            <a:r>
              <a:rPr lang="en-US" sz="2400" dirty="0"/>
              <a:t>Ambiguity about what type of cyberattack might trigger Article V will lead to war with Russia.</a:t>
            </a:r>
          </a:p>
          <a:p>
            <a:pPr marL="293688" indent="-282575">
              <a:spcBef>
                <a:spcPts val="1800"/>
              </a:spcBef>
            </a:pPr>
            <a:r>
              <a:rPr lang="en-US" sz="2400" b="1" dirty="0">
                <a:solidFill>
                  <a:srgbClr val="0070C0"/>
                </a:solidFill>
              </a:rPr>
              <a:t>Inherency: </a:t>
            </a:r>
            <a:r>
              <a:rPr lang="en-US" sz="2400" dirty="0"/>
              <a:t>The current declaration about cyber attacks and Article V is ambiguous </a:t>
            </a:r>
          </a:p>
          <a:p>
            <a:pPr marL="293688" indent="-282575">
              <a:spcBef>
                <a:spcPts val="1800"/>
              </a:spcBef>
            </a:pPr>
            <a:r>
              <a:rPr lang="en-US" sz="2400" b="1" dirty="0">
                <a:solidFill>
                  <a:srgbClr val="0070C0"/>
                </a:solidFill>
              </a:rPr>
              <a:t>Solvency: </a:t>
            </a:r>
            <a:r>
              <a:rPr lang="en-US" sz="2400" dirty="0"/>
              <a:t>The U.S. should lead NATO in a consensus that cyber attacks should receive a cyber response, not the triggering of Article V</a:t>
            </a:r>
          </a:p>
          <a:p>
            <a:pPr marL="0" indent="0">
              <a:spcBef>
                <a:spcPts val="600"/>
              </a:spcBef>
              <a:buNone/>
            </a:pPr>
            <a:endParaRPr lang="en-US" sz="1400" dirty="0">
              <a:latin typeface="Arial" charset="0"/>
              <a:ea typeface="Arial" charset="0"/>
              <a:cs typeface="Arial" charset="0"/>
            </a:endParaRPr>
          </a:p>
          <a:p>
            <a:pPr marL="288925" indent="0">
              <a:buNone/>
            </a:pPr>
            <a:r>
              <a:rPr lang="en-US" sz="2400" b="1" dirty="0">
                <a:solidFill>
                  <a:srgbClr val="0070C0"/>
                </a:solidFill>
              </a:rPr>
              <a:t>Key Source:</a:t>
            </a:r>
          </a:p>
          <a:p>
            <a:pPr marL="288925" indent="0">
              <a:buNone/>
            </a:pPr>
            <a:r>
              <a:rPr lang="en-US" sz="2400" dirty="0"/>
              <a:t>https://</a:t>
            </a:r>
            <a:r>
              <a:rPr lang="en-US" sz="2400" dirty="0" err="1"/>
              <a:t>www.politico.com</a:t>
            </a:r>
            <a:r>
              <a:rPr lang="en-US" sz="2400" dirty="0"/>
              <a:t>/news/magazine/2022/04/27/nato-credibility-cyber-defense-pledge-russia-ukraine-00027829 </a:t>
            </a:r>
          </a:p>
          <a:p>
            <a:pPr marL="288925" indent="0">
              <a:buNone/>
            </a:pPr>
            <a:endParaRPr lang="en-US" dirty="0"/>
          </a:p>
        </p:txBody>
      </p:sp>
    </p:spTree>
    <p:extLst>
      <p:ext uri="{BB962C8B-B14F-4D97-AF65-F5344CB8AC3E}">
        <p14:creationId xmlns:p14="http://schemas.microsoft.com/office/powerpoint/2010/main" val="1178616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Cyber Attribution (Naming &amp; Shaming)</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898703"/>
            <a:ext cx="10691727" cy="4612629"/>
          </a:xfrm>
        </p:spPr>
        <p:txBody>
          <a:bodyPr/>
          <a:lstStyle/>
          <a:p>
            <a:pPr marL="293688" indent="-282575">
              <a:spcBef>
                <a:spcPts val="1800"/>
              </a:spcBef>
            </a:pPr>
            <a:r>
              <a:rPr lang="en-US" sz="2400" b="1" dirty="0">
                <a:solidFill>
                  <a:srgbClr val="0070C0"/>
                </a:solidFill>
              </a:rPr>
              <a:t>Harm: </a:t>
            </a:r>
            <a:r>
              <a:rPr lang="en-US" sz="2400" dirty="0"/>
              <a:t>Cyber attacks abound, risking financial and national security.</a:t>
            </a:r>
          </a:p>
          <a:p>
            <a:pPr marL="293688" indent="-282575">
              <a:spcBef>
                <a:spcPts val="1800"/>
              </a:spcBef>
            </a:pPr>
            <a:r>
              <a:rPr lang="en-US" sz="2400" b="1" dirty="0">
                <a:solidFill>
                  <a:srgbClr val="0070C0"/>
                </a:solidFill>
              </a:rPr>
              <a:t>Inherency: </a:t>
            </a:r>
            <a:r>
              <a:rPr lang="en-US" sz="2400" dirty="0"/>
              <a:t>Cyber attribution is used ineffectively at present.</a:t>
            </a:r>
          </a:p>
          <a:p>
            <a:pPr marL="293688" indent="-282575">
              <a:spcBef>
                <a:spcPts val="1800"/>
              </a:spcBef>
            </a:pPr>
            <a:r>
              <a:rPr lang="en-US" sz="2400" b="1" dirty="0">
                <a:solidFill>
                  <a:srgbClr val="0070C0"/>
                </a:solidFill>
              </a:rPr>
              <a:t>Solvency: </a:t>
            </a:r>
            <a:r>
              <a:rPr lang="en-US" sz="2400" dirty="0"/>
              <a:t>Cyber attribution will effectively deter if done meeting proper international evidence standards.</a:t>
            </a:r>
          </a:p>
          <a:p>
            <a:pPr marL="0" indent="0">
              <a:spcBef>
                <a:spcPts val="600"/>
              </a:spcBef>
              <a:buNone/>
            </a:pPr>
            <a:endParaRPr lang="en-US" sz="1400" dirty="0">
              <a:latin typeface="Arial" charset="0"/>
              <a:ea typeface="Arial" charset="0"/>
              <a:cs typeface="Arial" charset="0"/>
            </a:endParaRPr>
          </a:p>
          <a:p>
            <a:pPr marL="288925" indent="0">
              <a:lnSpc>
                <a:spcPts val="2000"/>
              </a:lnSpc>
              <a:buNone/>
            </a:pPr>
            <a:r>
              <a:rPr lang="en-US" sz="2000" dirty="0"/>
              <a:t>Kristen </a:t>
            </a:r>
            <a:r>
              <a:rPr lang="en-US" sz="2000" dirty="0" err="1"/>
              <a:t>Eicensehr</a:t>
            </a:r>
            <a:r>
              <a:rPr lang="en-US" sz="2000" dirty="0"/>
              <a:t>, (Prof., UCLA School of Law), “The Law and Politics of Cyberattack Attribution,” UCLA LAW REVIEW, July 2020, 580. Adopting an evidentiary standard of sufficient evidence to enable crosschecking would also serve the other possible purposes of attribution. Consider macro-level deterrence. For an attribution to foster macrolevel deterrence requires at least an implied threat of punishment--a responsive action such as countermeasures. For countermeasures to be viewed as lawful requires the state contemplating taking them to convince other states that it was the victim of an internationally wrongful act. Providing sufficient evidence to allow other states to verify the attribution--and thus the accused state's wrongful act--would make the threat of countermeasures more credible, increasing the deterrent effect of the attribution. </a:t>
            </a:r>
          </a:p>
          <a:p>
            <a:pPr marL="288925" indent="0">
              <a:buNone/>
            </a:pPr>
            <a:endParaRPr lang="en-US" dirty="0"/>
          </a:p>
        </p:txBody>
      </p:sp>
    </p:spTree>
    <p:extLst>
      <p:ext uri="{BB962C8B-B14F-4D97-AF65-F5344CB8AC3E}">
        <p14:creationId xmlns:p14="http://schemas.microsoft.com/office/powerpoint/2010/main" val="388864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Copperplate" panose="02000504000000020004" pitchFamily="2" charset="77"/>
              </a:rPr>
              <a:t>Ban lethal autonomous weapons systems (LAWS)</a:t>
            </a:r>
            <a:endParaRPr lang="en-US" dirty="0"/>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517301" y="2109719"/>
            <a:ext cx="10450333" cy="4338637"/>
          </a:xfrm>
        </p:spPr>
        <p:txBody>
          <a:bodyPr/>
          <a:lstStyle/>
          <a:p>
            <a:pPr marL="293688" indent="-282575">
              <a:spcBef>
                <a:spcPts val="1800"/>
              </a:spcBef>
            </a:pPr>
            <a:r>
              <a:rPr lang="en-US" sz="2400" b="1" dirty="0">
                <a:solidFill>
                  <a:srgbClr val="0070C0"/>
                </a:solidFill>
              </a:rPr>
              <a:t>Harm: </a:t>
            </a:r>
            <a:r>
              <a:rPr lang="en-US" sz="2400" dirty="0"/>
              <a:t>Violates international humanitarian law; lowers the threshold to war; escalation to nuclear war</a:t>
            </a:r>
          </a:p>
          <a:p>
            <a:pPr marL="293688" indent="-282575">
              <a:spcBef>
                <a:spcPts val="1800"/>
              </a:spcBef>
            </a:pPr>
            <a:r>
              <a:rPr lang="en-US" sz="2400" b="1" dirty="0">
                <a:solidFill>
                  <a:srgbClr val="0070C0"/>
                </a:solidFill>
              </a:rPr>
              <a:t>Inherency: </a:t>
            </a:r>
            <a:r>
              <a:rPr lang="en-US" sz="2400" dirty="0"/>
              <a:t>U.S. opposition is a key obstacle to a ban</a:t>
            </a:r>
          </a:p>
          <a:p>
            <a:pPr marL="293688" indent="-282575">
              <a:spcBef>
                <a:spcPts val="1800"/>
              </a:spcBef>
            </a:pPr>
            <a:r>
              <a:rPr lang="en-US" sz="2400" b="1" dirty="0">
                <a:solidFill>
                  <a:srgbClr val="0070C0"/>
                </a:solidFill>
              </a:rPr>
              <a:t>Solvency: A </a:t>
            </a:r>
            <a:r>
              <a:rPr lang="en-US" sz="2400" dirty="0"/>
              <a:t>U.S. ban provides an example that will create momentum for a ban</a:t>
            </a:r>
          </a:p>
          <a:p>
            <a:pPr marL="0" indent="0">
              <a:spcBef>
                <a:spcPts val="600"/>
              </a:spcBef>
              <a:buNone/>
            </a:pPr>
            <a:endParaRPr lang="en-US" sz="1400" dirty="0">
              <a:latin typeface="Arial" charset="0"/>
              <a:ea typeface="Arial" charset="0"/>
              <a:cs typeface="Arial" charset="0"/>
            </a:endParaRPr>
          </a:p>
          <a:p>
            <a:pPr marL="0" lvl="0" indent="0" fontAlgn="auto">
              <a:spcBef>
                <a:spcPts val="600"/>
              </a:spcBef>
              <a:spcAft>
                <a:spcPts val="0"/>
              </a:spcAft>
              <a:buNone/>
              <a:defRPr/>
            </a:pPr>
            <a:r>
              <a:rPr lang="en-US" sz="1800" dirty="0"/>
              <a:t>Human Rights Watch, Killer Robots: Military Powers Stymie Ban, Dec. 19, 2021. </a:t>
            </a:r>
            <a:r>
              <a:rPr lang="en-US" sz="1800" dirty="0">
                <a:hlinkClick r:id="rId2"/>
              </a:rPr>
              <a:t>https://www.hrw.org/news/2021/12/19/killer-robots-military-powers-stymie-ban</a:t>
            </a:r>
            <a:r>
              <a:rPr lang="en-US" sz="1800" dirty="0"/>
              <a:t> </a:t>
            </a:r>
          </a:p>
          <a:p>
            <a:pPr marL="0" lvl="0" indent="0" fontAlgn="auto">
              <a:spcBef>
                <a:spcPts val="600"/>
              </a:spcBef>
              <a:spcAft>
                <a:spcPts val="0"/>
              </a:spcAft>
              <a:buNone/>
              <a:defRPr/>
            </a:pPr>
            <a:r>
              <a:rPr lang="en-US" sz="1800" dirty="0"/>
              <a:t>Momentum to create new law is gathering steam with the support of a broad range and growing number of governments and political leaders, institutions, private companies, scientists, and artificial intelligence experts. Russia, the United States, India, and Israel were primarily responsible for preventing a majority of countries at the Review Conference from agreeing to open negotiations on legally binding rules on autonomous weapons systems, Human Rights Watch said. </a:t>
            </a:r>
          </a:p>
          <a:p>
            <a:endParaRPr lang="en-US" dirty="0"/>
          </a:p>
        </p:txBody>
      </p:sp>
    </p:spTree>
    <p:extLst>
      <p:ext uri="{BB962C8B-B14F-4D97-AF65-F5344CB8AC3E}">
        <p14:creationId xmlns:p14="http://schemas.microsoft.com/office/powerpoint/2010/main" val="3420467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Protecting Elections From Cyber Attacks</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898703"/>
            <a:ext cx="10691727" cy="4612629"/>
          </a:xfrm>
        </p:spPr>
        <p:txBody>
          <a:bodyPr/>
          <a:lstStyle/>
          <a:p>
            <a:pPr marL="293688" indent="-282575">
              <a:spcBef>
                <a:spcPts val="1800"/>
              </a:spcBef>
            </a:pPr>
            <a:r>
              <a:rPr lang="en-US" sz="2400" b="1" dirty="0">
                <a:solidFill>
                  <a:srgbClr val="0070C0"/>
                </a:solidFill>
              </a:rPr>
              <a:t>Harm: </a:t>
            </a:r>
            <a:r>
              <a:rPr lang="en-US" sz="2400" dirty="0"/>
              <a:t>Actual and potential cyber attacks undermine confidence in U.S. elections</a:t>
            </a:r>
          </a:p>
          <a:p>
            <a:pPr marL="293688" indent="-282575">
              <a:spcBef>
                <a:spcPts val="1800"/>
              </a:spcBef>
            </a:pPr>
            <a:r>
              <a:rPr lang="en-US" sz="2400" b="1" dirty="0">
                <a:solidFill>
                  <a:srgbClr val="0070C0"/>
                </a:solidFill>
              </a:rPr>
              <a:t>Inherency: </a:t>
            </a:r>
            <a:r>
              <a:rPr lang="en-US" sz="2400" dirty="0"/>
              <a:t>Funding for election security is inadequate.</a:t>
            </a:r>
          </a:p>
          <a:p>
            <a:pPr marL="293688" indent="-282575">
              <a:spcBef>
                <a:spcPts val="1800"/>
              </a:spcBef>
            </a:pPr>
            <a:r>
              <a:rPr lang="en-US" sz="2400" b="1" dirty="0">
                <a:solidFill>
                  <a:srgbClr val="0070C0"/>
                </a:solidFill>
              </a:rPr>
              <a:t>Solvency: </a:t>
            </a:r>
            <a:r>
              <a:rPr lang="en-US" sz="2400" dirty="0"/>
              <a:t>Proper protection of voting systems will preserve confidence in American democracy.</a:t>
            </a:r>
          </a:p>
          <a:p>
            <a:pPr marL="0" indent="0">
              <a:spcBef>
                <a:spcPts val="600"/>
              </a:spcBef>
              <a:buNone/>
            </a:pPr>
            <a:endParaRPr lang="en-US" sz="1400" dirty="0">
              <a:latin typeface="Arial" charset="0"/>
              <a:ea typeface="Arial" charset="0"/>
              <a:cs typeface="Arial" charset="0"/>
            </a:endParaRPr>
          </a:p>
          <a:p>
            <a:pPr marL="288925" indent="0">
              <a:lnSpc>
                <a:spcPts val="2000"/>
              </a:lnSpc>
              <a:buNone/>
            </a:pPr>
            <a:r>
              <a:rPr lang="en-US" sz="2000" dirty="0"/>
              <a:t>Jon </a:t>
            </a:r>
            <a:r>
              <a:rPr lang="en-US" sz="2000" dirty="0" err="1"/>
              <a:t>Garon</a:t>
            </a:r>
            <a:r>
              <a:rPr lang="en-US" sz="2000" dirty="0"/>
              <a:t>, (Dean &amp; Professor of Law, Nova Southwestern U. College of Law), “Cyber-World War III: Origins,” </a:t>
            </a:r>
            <a:r>
              <a:rPr lang="en-US" sz="2000" i="1" dirty="0"/>
              <a:t>Journal of Law and Cyber Warfare,</a:t>
            </a:r>
            <a:r>
              <a:rPr lang="en-US" sz="2000" dirty="0"/>
              <a:t> Fall 2018, 11. The Russian attacks were also not limited to disinformation in an effort to sway or dismay voters. The Kremlin also executed direct attacks. Specifically, the New York Times reported that at least twenty-one states' "election systems were targeted by Russian hackers, according to interviews with nearly two dozen national security and state officials and election technology specialists." Some of these intrusions were aimed at voting machines, while others focused on the electronic polling records that resulted in misinformation about the polling places being delivered to voters. </a:t>
            </a:r>
            <a:endParaRPr lang="en-US" dirty="0"/>
          </a:p>
        </p:txBody>
      </p:sp>
    </p:spTree>
    <p:extLst>
      <p:ext uri="{BB962C8B-B14F-4D97-AF65-F5344CB8AC3E}">
        <p14:creationId xmlns:p14="http://schemas.microsoft.com/office/powerpoint/2010/main" val="2873510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F2496D-D6A0-4CC2-9A65-2756FE866C9F}"/>
              </a:ext>
            </a:extLst>
          </p:cNvPr>
          <p:cNvSpPr>
            <a:spLocks noGrp="1"/>
          </p:cNvSpPr>
          <p:nvPr>
            <p:ph type="title"/>
          </p:nvPr>
        </p:nvSpPr>
        <p:spPr>
          <a:xfrm>
            <a:off x="416033" y="3282469"/>
            <a:ext cx="11540804" cy="1362075"/>
          </a:xfrm>
        </p:spPr>
        <p:txBody>
          <a:bodyPr/>
          <a:lstStyle/>
          <a:p>
            <a:pPr>
              <a:lnSpc>
                <a:spcPct val="100000"/>
              </a:lnSpc>
            </a:pPr>
            <a:r>
              <a:rPr lang="en-US" sz="4800" dirty="0"/>
              <a:t>NATO/Emerging Tech topic: Affirmative</a:t>
            </a:r>
          </a:p>
        </p:txBody>
      </p:sp>
      <p:sp>
        <p:nvSpPr>
          <p:cNvPr id="4" name="Footer Placeholder 3">
            <a:extLst>
              <a:ext uri="{FF2B5EF4-FFF2-40B4-BE49-F238E27FC236}">
                <a16:creationId xmlns:a16="http://schemas.microsoft.com/office/drawing/2014/main" id="{C9122689-0C18-4DE0-BCC9-AC763AA0BF80}"/>
              </a:ext>
            </a:extLst>
          </p:cNvPr>
          <p:cNvSpPr>
            <a:spLocks noGrp="1"/>
          </p:cNvSpPr>
          <p:nvPr>
            <p:ph type="ftr" sz="quarter" idx="4294967295"/>
          </p:nvPr>
        </p:nvSpPr>
        <p:spPr>
          <a:xfrm>
            <a:off x="10199688" y="6524625"/>
            <a:ext cx="1992312" cy="295275"/>
          </a:xfrm>
        </p:spPr>
        <p:txBody>
          <a:bodyPr/>
          <a:lstStyle/>
          <a:p>
            <a:pPr>
              <a:defRPr/>
            </a:pPr>
            <a:r>
              <a:rPr lang="en-US"/>
              <a:t>www.nfhs.org</a:t>
            </a:r>
          </a:p>
        </p:txBody>
      </p:sp>
      <p:pic>
        <p:nvPicPr>
          <p:cNvPr id="6" name="Picture 2" descr="A National Strategy for Critical and Emerging Technologies - Trajectory  Magazine">
            <a:extLst>
              <a:ext uri="{FF2B5EF4-FFF2-40B4-BE49-F238E27FC236}">
                <a16:creationId xmlns:a16="http://schemas.microsoft.com/office/drawing/2014/main" id="{04273E0D-8172-3F93-4703-729B63B378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17" t="50000" r="5384" b="-978"/>
          <a:stretch/>
        </p:blipFill>
        <p:spPr bwMode="auto">
          <a:xfrm>
            <a:off x="-1" y="0"/>
            <a:ext cx="12192001" cy="288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134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AI Interoperability</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10691727" cy="4338637"/>
          </a:xfrm>
        </p:spPr>
        <p:txBody>
          <a:bodyPr/>
          <a:lstStyle/>
          <a:p>
            <a:pPr marL="293688" indent="-282575">
              <a:spcBef>
                <a:spcPts val="1800"/>
              </a:spcBef>
            </a:pPr>
            <a:r>
              <a:rPr lang="en-US" sz="2400" b="1" dirty="0">
                <a:solidFill>
                  <a:srgbClr val="0070C0"/>
                </a:solidFill>
              </a:rPr>
              <a:t>Harm: </a:t>
            </a:r>
            <a:r>
              <a:rPr lang="en-US" sz="2400" dirty="0"/>
              <a:t>Failure to agree on ethical principles for the use of AI is blocking uptake. AI essential to deter war.</a:t>
            </a:r>
          </a:p>
          <a:p>
            <a:pPr marL="293688" indent="-282575">
              <a:spcBef>
                <a:spcPts val="1800"/>
              </a:spcBef>
            </a:pPr>
            <a:r>
              <a:rPr lang="en-US" sz="2400" b="1" dirty="0">
                <a:solidFill>
                  <a:srgbClr val="0070C0"/>
                </a:solidFill>
              </a:rPr>
              <a:t>Inherency: </a:t>
            </a:r>
            <a:r>
              <a:rPr lang="en-US" sz="2400" dirty="0"/>
              <a:t>U.S. leadership on ethical standards for AI is lacking</a:t>
            </a:r>
          </a:p>
          <a:p>
            <a:pPr marL="293688" indent="-282575">
              <a:spcBef>
                <a:spcPts val="1800"/>
              </a:spcBef>
            </a:pPr>
            <a:r>
              <a:rPr lang="en-US" sz="2400" b="1" dirty="0">
                <a:solidFill>
                  <a:srgbClr val="0070C0"/>
                </a:solidFill>
              </a:rPr>
              <a:t>Solvency: </a:t>
            </a:r>
            <a:r>
              <a:rPr lang="en-US" sz="2400" dirty="0"/>
              <a:t>Agreement on ethical principles = AI uptake in NATO</a:t>
            </a:r>
            <a:endParaRPr lang="en-US" sz="1400" dirty="0">
              <a:latin typeface="Arial" charset="0"/>
              <a:ea typeface="Arial" charset="0"/>
              <a:cs typeface="Arial" charset="0"/>
            </a:endParaRPr>
          </a:p>
          <a:p>
            <a:pPr marL="179388" lvl="0" indent="0" algn="just" fontAlgn="auto">
              <a:spcBef>
                <a:spcPts val="0"/>
              </a:spcBef>
              <a:spcAft>
                <a:spcPts val="0"/>
              </a:spcAft>
              <a:buNone/>
              <a:defRPr/>
            </a:pPr>
            <a:endParaRPr lang="en-US" sz="1800" dirty="0"/>
          </a:p>
          <a:p>
            <a:pPr marL="179388" lvl="0" indent="0" algn="just" fontAlgn="auto">
              <a:spcBef>
                <a:spcPts val="0"/>
              </a:spcBef>
              <a:spcAft>
                <a:spcPts val="0"/>
              </a:spcAft>
              <a:buNone/>
              <a:defRPr/>
            </a:pPr>
            <a:r>
              <a:rPr lang="en-US" sz="1800" dirty="0"/>
              <a:t>Joanna van der Merwe, (Center for European Policy Analysis), </a:t>
            </a:r>
            <a:r>
              <a:rPr lang="en-US" sz="1800" i="1" dirty="0"/>
              <a:t>NATO Leadership on Ethical AI is Key to Future Interoperability, </a:t>
            </a:r>
            <a:r>
              <a:rPr lang="en-US" sz="1800" dirty="0"/>
              <a:t>Feb. 17, 2021. </a:t>
            </a:r>
            <a:r>
              <a:rPr lang="en-US" sz="1800" dirty="0">
                <a:hlinkClick r:id="rId2"/>
              </a:rPr>
              <a:t>https://cepa.org/nato-leadership-on-ethical-ai-is-key-to-future-interoperability/</a:t>
            </a:r>
            <a:r>
              <a:rPr lang="en-US" sz="1800" dirty="0"/>
              <a:t>  </a:t>
            </a:r>
          </a:p>
          <a:p>
            <a:pPr marL="179388" indent="0" algn="just">
              <a:buNone/>
            </a:pPr>
            <a:r>
              <a:rPr lang="en-US" sz="1800" dirty="0"/>
              <a:t>     The solution to the challenge that ethical AI poses for the future of interoperability within NATO is for the Alliance to establish shared transatlantic ethical principles, informed by the US DoD, the EU, and others. Establishing these principles will not only strengthen transatlantic political relations; more technically, it will allow for the establishment of standardization agreements and inform training and education initiatives of the Alliance in the future.</a:t>
            </a:r>
          </a:p>
          <a:p>
            <a:endParaRPr lang="en-US" dirty="0"/>
          </a:p>
        </p:txBody>
      </p:sp>
    </p:spTree>
    <p:extLst>
      <p:ext uri="{BB962C8B-B14F-4D97-AF65-F5344CB8AC3E}">
        <p14:creationId xmlns:p14="http://schemas.microsoft.com/office/powerpoint/2010/main" val="173089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err="1">
                <a:solidFill>
                  <a:srgbClr val="0070C0"/>
                </a:solidFill>
                <a:latin typeface="Arial" panose="020B0604020202020204" pitchFamily="34" charset="0"/>
                <a:cs typeface="Arial" panose="020B0604020202020204" pitchFamily="34" charset="0"/>
              </a:rPr>
              <a:t>Defence</a:t>
            </a:r>
            <a:r>
              <a:rPr lang="en-US" sz="3600" dirty="0">
                <a:solidFill>
                  <a:srgbClr val="0070C0"/>
                </a:solidFill>
                <a:latin typeface="Arial" panose="020B0604020202020204" pitchFamily="34" charset="0"/>
                <a:cs typeface="Arial" panose="020B0604020202020204" pitchFamily="34" charset="0"/>
              </a:rPr>
              <a:t> Innovation Accelerator for the North Atlantic (DIANA) </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10916093" cy="4338637"/>
          </a:xfrm>
        </p:spPr>
        <p:txBody>
          <a:bodyPr/>
          <a:lstStyle/>
          <a:p>
            <a:pPr marL="293688" indent="-282575">
              <a:spcBef>
                <a:spcPts val="1800"/>
              </a:spcBef>
            </a:pPr>
            <a:r>
              <a:rPr lang="en-US" sz="2400" b="1" dirty="0">
                <a:solidFill>
                  <a:srgbClr val="0070C0"/>
                </a:solidFill>
              </a:rPr>
              <a:t>Harm: </a:t>
            </a:r>
            <a:r>
              <a:rPr lang="en-US" sz="2400" dirty="0"/>
              <a:t>NATO’s failure to stay up to date with AI research will invite attack</a:t>
            </a:r>
          </a:p>
          <a:p>
            <a:pPr marL="293688" indent="-282575">
              <a:spcBef>
                <a:spcPts val="1800"/>
              </a:spcBef>
            </a:pPr>
            <a:r>
              <a:rPr lang="en-US" sz="2400" b="1" dirty="0">
                <a:solidFill>
                  <a:srgbClr val="0070C0"/>
                </a:solidFill>
              </a:rPr>
              <a:t>Inherency: </a:t>
            </a:r>
            <a:r>
              <a:rPr lang="en-US" sz="2400" dirty="0"/>
              <a:t>U.S. has not yet signed onto DIANA</a:t>
            </a:r>
          </a:p>
          <a:p>
            <a:pPr marL="293688" indent="-282575">
              <a:spcBef>
                <a:spcPts val="1800"/>
              </a:spcBef>
            </a:pPr>
            <a:r>
              <a:rPr lang="en-US" sz="2400" b="1" dirty="0">
                <a:solidFill>
                  <a:srgbClr val="0070C0"/>
                </a:solidFill>
              </a:rPr>
              <a:t>Solvency: </a:t>
            </a:r>
            <a:r>
              <a:rPr lang="en-US" sz="2400" dirty="0"/>
              <a:t>U.S. support will make the difference in making DIANA a success </a:t>
            </a:r>
          </a:p>
          <a:p>
            <a:pPr marL="0" indent="0">
              <a:spcBef>
                <a:spcPts val="600"/>
              </a:spcBef>
              <a:buNone/>
            </a:pPr>
            <a:endParaRPr lang="en-US" sz="1400" dirty="0">
              <a:latin typeface="Arial" charset="0"/>
              <a:ea typeface="Arial" charset="0"/>
              <a:cs typeface="Arial" charset="0"/>
            </a:endParaRPr>
          </a:p>
          <a:p>
            <a:pPr marL="0" indent="0">
              <a:buNone/>
            </a:pPr>
            <a:r>
              <a:rPr lang="en-US" sz="1800" dirty="0"/>
              <a:t>Nicolas Nelson, (Center for European Policy Analysis), </a:t>
            </a:r>
            <a:r>
              <a:rPr lang="en-US" sz="1800" i="1" dirty="0"/>
              <a:t>Getting NATO Innovation Right, </a:t>
            </a:r>
            <a:r>
              <a:rPr lang="en-US" sz="1800" dirty="0"/>
              <a:t>June 18, 2021. https://</a:t>
            </a:r>
            <a:r>
              <a:rPr lang="en-US" sz="1800" dirty="0" err="1"/>
              <a:t>cepa.org</a:t>
            </a:r>
            <a:r>
              <a:rPr lang="en-US" sz="1800" dirty="0"/>
              <a:t>/getting-</a:t>
            </a:r>
            <a:r>
              <a:rPr lang="en-US" sz="1800" dirty="0" err="1"/>
              <a:t>nato</a:t>
            </a:r>
            <a:r>
              <a:rPr lang="en-US" sz="1800" dirty="0"/>
              <a:t>-innovation-right/</a:t>
            </a:r>
          </a:p>
          <a:p>
            <a:pPr marL="0" indent="0">
              <a:buNone/>
            </a:pPr>
            <a:r>
              <a:rPr lang="en-US" sz="1800" dirty="0"/>
              <a:t>     Third and finally, these new NATO bodies need to invest in or provide support to initiatives and startups without requiring external permission or consensus. At the same time, they also need a clear transition partner for promising capabilities to be handed off to (e.g. DARPA transitioning tech to the U.S. Department of Defense), which can move from development to deployment. This will enable the Alliance to more readily identify, develop, and deploy emerging and disruptive technologies. Similar efforts including the U.S. Department of Defense’s DARPA and Defense Innovation Unit, CIA’s In-Q-Tel, and USAF’s Strategic Capabilities Office, are effective because they exist outside of traditional bureaucracies, leverage non-traditional talent strategies, and have consistent budgets.</a:t>
            </a:r>
          </a:p>
          <a:p>
            <a:pPr marL="0" indent="0">
              <a:buNone/>
            </a:pPr>
            <a:endParaRPr lang="en-US" dirty="0"/>
          </a:p>
        </p:txBody>
      </p:sp>
    </p:spTree>
    <p:extLst>
      <p:ext uri="{BB962C8B-B14F-4D97-AF65-F5344CB8AC3E}">
        <p14:creationId xmlns:p14="http://schemas.microsoft.com/office/powerpoint/2010/main" val="356860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Removing Gender Bias from Machine Learning Systems</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08752"/>
            <a:ext cx="10792163" cy="4572435"/>
          </a:xfrm>
        </p:spPr>
        <p:txBody>
          <a:bodyPr/>
          <a:lstStyle/>
          <a:p>
            <a:pPr marL="293688" indent="-282575">
              <a:spcBef>
                <a:spcPts val="1800"/>
              </a:spcBef>
            </a:pPr>
            <a:r>
              <a:rPr lang="en-US" sz="2400" b="1" dirty="0">
                <a:solidFill>
                  <a:srgbClr val="0070C0"/>
                </a:solidFill>
              </a:rPr>
              <a:t>Harm: </a:t>
            </a:r>
            <a:r>
              <a:rPr lang="en-US" sz="2400" dirty="0"/>
              <a:t>Gender bias in military applications of AI promotes gender-based violence, enables deep fakes, and fails to consider the role of gender in engagement decision making.  </a:t>
            </a:r>
          </a:p>
          <a:p>
            <a:pPr marL="293688" indent="-282575">
              <a:spcBef>
                <a:spcPts val="1800"/>
              </a:spcBef>
            </a:pPr>
            <a:r>
              <a:rPr lang="en-US" sz="2400" b="1" dirty="0">
                <a:solidFill>
                  <a:srgbClr val="0070C0"/>
                </a:solidFill>
              </a:rPr>
              <a:t>Inherency: </a:t>
            </a:r>
            <a:r>
              <a:rPr lang="en-US" sz="2400" dirty="0"/>
              <a:t>Military applications of AI currently embed gender stereotypes.</a:t>
            </a:r>
          </a:p>
          <a:p>
            <a:pPr marL="293688" indent="-282575">
              <a:spcBef>
                <a:spcPts val="1800"/>
              </a:spcBef>
            </a:pPr>
            <a:r>
              <a:rPr lang="en-US" sz="2400" b="1" dirty="0">
                <a:solidFill>
                  <a:srgbClr val="0070C0"/>
                </a:solidFill>
              </a:rPr>
              <a:t>Solvency: </a:t>
            </a:r>
            <a:r>
              <a:rPr lang="en-US" sz="2400" dirty="0"/>
              <a:t>A gender-based approach to human–machine interactions calls for a ban on military applications of AI that exacerbate gender-based harms.</a:t>
            </a:r>
          </a:p>
          <a:p>
            <a:pPr marL="0" indent="0">
              <a:spcBef>
                <a:spcPts val="600"/>
              </a:spcBef>
              <a:buNone/>
            </a:pPr>
            <a:endParaRPr lang="en-US" sz="1400" dirty="0">
              <a:latin typeface="Arial" charset="0"/>
              <a:ea typeface="Arial" charset="0"/>
              <a:cs typeface="Arial" charset="0"/>
            </a:endParaRPr>
          </a:p>
          <a:p>
            <a:pPr marL="0" indent="0">
              <a:buNone/>
            </a:pPr>
            <a:endParaRPr lang="en-US" sz="2400" b="1" dirty="0">
              <a:solidFill>
                <a:srgbClr val="0070C0"/>
              </a:solidFill>
            </a:endParaRPr>
          </a:p>
          <a:p>
            <a:pPr marL="349250" indent="0">
              <a:buNone/>
            </a:pPr>
            <a:r>
              <a:rPr lang="en-US" sz="2400" b="1" dirty="0">
                <a:solidFill>
                  <a:srgbClr val="0070C0"/>
                </a:solidFill>
              </a:rPr>
              <a:t>Key Source: </a:t>
            </a:r>
            <a:r>
              <a:rPr lang="en-US" sz="2400" dirty="0">
                <a:hlinkClick r:id="rId2"/>
              </a:rPr>
              <a:t>https://unidir.org/sites/default/files/2021-12/UNIDIR_Does_Military_AI_Have_Gender.pdf</a:t>
            </a:r>
            <a:r>
              <a:rPr lang="en-US" sz="2400" dirty="0"/>
              <a:t> </a:t>
            </a:r>
          </a:p>
          <a:p>
            <a:pPr marL="0" indent="0">
              <a:buNone/>
            </a:pPr>
            <a:endParaRPr lang="en-US" dirty="0"/>
          </a:p>
        </p:txBody>
      </p:sp>
    </p:spTree>
    <p:extLst>
      <p:ext uri="{BB962C8B-B14F-4D97-AF65-F5344CB8AC3E}">
        <p14:creationId xmlns:p14="http://schemas.microsoft.com/office/powerpoint/2010/main" val="1597849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AI and the smart electrical grid</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165609" y="1898703"/>
            <a:ext cx="10882365" cy="4572436"/>
          </a:xfrm>
        </p:spPr>
        <p:txBody>
          <a:bodyPr/>
          <a:lstStyle/>
          <a:p>
            <a:pPr marL="293688" indent="-282575">
              <a:spcBef>
                <a:spcPts val="1800"/>
              </a:spcBef>
            </a:pPr>
            <a:r>
              <a:rPr lang="en-US" sz="2400" b="1" dirty="0">
                <a:solidFill>
                  <a:srgbClr val="0070C0"/>
                </a:solidFill>
              </a:rPr>
              <a:t>Harm: </a:t>
            </a:r>
            <a:r>
              <a:rPr lang="en-US" sz="2400" dirty="0"/>
              <a:t>The rate of climate change threatens human civilization and all life on Earth.  </a:t>
            </a:r>
          </a:p>
          <a:p>
            <a:pPr marL="293688" indent="-282575">
              <a:spcBef>
                <a:spcPts val="1800"/>
              </a:spcBef>
            </a:pPr>
            <a:r>
              <a:rPr lang="en-US" sz="2400" b="1" dirty="0">
                <a:solidFill>
                  <a:srgbClr val="0070C0"/>
                </a:solidFill>
              </a:rPr>
              <a:t>Inherency: </a:t>
            </a:r>
            <a:r>
              <a:rPr lang="en-US" sz="2400" dirty="0"/>
              <a:t>At present, the state of the U.S. electrical grid hampers the development of renewable energy. </a:t>
            </a:r>
          </a:p>
          <a:p>
            <a:pPr marL="293688" indent="-282575">
              <a:spcBef>
                <a:spcPts val="1800"/>
              </a:spcBef>
            </a:pPr>
            <a:r>
              <a:rPr lang="en-US" sz="2400" b="1" dirty="0">
                <a:solidFill>
                  <a:srgbClr val="0070C0"/>
                </a:solidFill>
              </a:rPr>
              <a:t>Solvency: </a:t>
            </a:r>
            <a:r>
              <a:rPr lang="en-US" sz="2400" dirty="0"/>
              <a:t>A smart, AI-enabled electrical energy grid will speed the development of renewable energy and dramatically increase the positive impact of existing wind and solar installations.</a:t>
            </a:r>
          </a:p>
          <a:p>
            <a:pPr marL="0" indent="0">
              <a:buNone/>
            </a:pPr>
            <a:endParaRPr lang="en-US" dirty="0"/>
          </a:p>
          <a:p>
            <a:pPr marL="288925" indent="0">
              <a:buNone/>
            </a:pPr>
            <a:r>
              <a:rPr lang="en-US" dirty="0"/>
              <a:t>Key Source: https://</a:t>
            </a:r>
            <a:r>
              <a:rPr lang="en-US" dirty="0" err="1"/>
              <a:t>www.intel.com</a:t>
            </a:r>
            <a:r>
              <a:rPr lang="en-US" dirty="0"/>
              <a:t>/content/www/us/</a:t>
            </a:r>
            <a:r>
              <a:rPr lang="en-US" dirty="0" err="1"/>
              <a:t>en</a:t>
            </a:r>
            <a:r>
              <a:rPr lang="en-US" dirty="0"/>
              <a:t>/newsroom/opinion/tech-can-solve-grids-climate-change-challenge.html#gs.3b79wz </a:t>
            </a:r>
          </a:p>
          <a:p>
            <a:pPr marL="288925" indent="0">
              <a:buNone/>
            </a:pPr>
            <a:endParaRPr lang="en-US" dirty="0"/>
          </a:p>
        </p:txBody>
      </p:sp>
    </p:spTree>
    <p:extLst>
      <p:ext uri="{BB962C8B-B14F-4D97-AF65-F5344CB8AC3E}">
        <p14:creationId xmlns:p14="http://schemas.microsoft.com/office/powerpoint/2010/main" val="3940062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Quantum Computing</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838414"/>
            <a:ext cx="10691727" cy="4682966"/>
          </a:xfrm>
        </p:spPr>
        <p:txBody>
          <a:bodyPr/>
          <a:lstStyle/>
          <a:p>
            <a:pPr marL="293688" indent="-282575">
              <a:spcBef>
                <a:spcPts val="1800"/>
              </a:spcBef>
            </a:pPr>
            <a:r>
              <a:rPr lang="en-US" sz="2400" b="1" dirty="0">
                <a:solidFill>
                  <a:srgbClr val="0070C0"/>
                </a:solidFill>
              </a:rPr>
              <a:t>Harm: </a:t>
            </a:r>
            <a:r>
              <a:rPr lang="en-US" sz="2400" dirty="0"/>
              <a:t>Advances in quantum computing will massively increase China’s power and influence; quantum computers will break all existing encryption and create financial chaos. </a:t>
            </a:r>
          </a:p>
          <a:p>
            <a:pPr marL="293688" indent="-282575">
              <a:spcBef>
                <a:spcPts val="1800"/>
              </a:spcBef>
            </a:pPr>
            <a:r>
              <a:rPr lang="en-US" sz="2400" b="1" dirty="0">
                <a:solidFill>
                  <a:srgbClr val="0070C0"/>
                </a:solidFill>
              </a:rPr>
              <a:t>Inherency: </a:t>
            </a:r>
            <a:r>
              <a:rPr lang="en-US" sz="2400" dirty="0"/>
              <a:t>The federal government currently undervalues quantum computing; the Quest Act was dropped from consideration.</a:t>
            </a:r>
          </a:p>
          <a:p>
            <a:pPr marL="293688" indent="-282575">
              <a:spcBef>
                <a:spcPts val="1800"/>
              </a:spcBef>
            </a:pPr>
            <a:r>
              <a:rPr lang="en-US" sz="2400" b="1" dirty="0">
                <a:solidFill>
                  <a:srgbClr val="0070C0"/>
                </a:solidFill>
              </a:rPr>
              <a:t>Solvency: </a:t>
            </a:r>
            <a:r>
              <a:rPr lang="en-US" sz="2400" dirty="0"/>
              <a:t>Pass the Quest Act </a:t>
            </a:r>
          </a:p>
          <a:p>
            <a:pPr marL="0" indent="0">
              <a:buNone/>
            </a:pPr>
            <a:endParaRPr lang="en-US" dirty="0"/>
          </a:p>
          <a:p>
            <a:pPr marL="288925" indent="0">
              <a:buNone/>
            </a:pPr>
            <a:r>
              <a:rPr lang="en-US" dirty="0">
                <a:solidFill>
                  <a:srgbClr val="0070C0"/>
                </a:solidFill>
              </a:rPr>
              <a:t>Key Source: </a:t>
            </a:r>
            <a:r>
              <a:rPr lang="en-US" dirty="0"/>
              <a:t>https://</a:t>
            </a:r>
            <a:r>
              <a:rPr lang="en-US" dirty="0" err="1"/>
              <a:t>www.theweek.co.uk</a:t>
            </a:r>
            <a:r>
              <a:rPr lang="en-US" dirty="0"/>
              <a:t>/news/technology/955603/what-is-the-quantum-apocalypse </a:t>
            </a:r>
          </a:p>
          <a:p>
            <a:pPr marL="288925" indent="0">
              <a:buNone/>
            </a:pPr>
            <a:endParaRPr lang="en-US" dirty="0"/>
          </a:p>
        </p:txBody>
      </p:sp>
    </p:spTree>
    <p:extLst>
      <p:ext uri="{BB962C8B-B14F-4D97-AF65-F5344CB8AC3E}">
        <p14:creationId xmlns:p14="http://schemas.microsoft.com/office/powerpoint/2010/main" val="4152247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Autonomous Swarming Drones</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10691727" cy="4338637"/>
          </a:xfrm>
        </p:spPr>
        <p:txBody>
          <a:bodyPr/>
          <a:lstStyle/>
          <a:p>
            <a:pPr marL="293688" indent="-282575">
              <a:spcBef>
                <a:spcPts val="1800"/>
              </a:spcBef>
            </a:pPr>
            <a:r>
              <a:rPr lang="en-US" sz="2400" b="1" dirty="0">
                <a:solidFill>
                  <a:srgbClr val="0070C0"/>
                </a:solidFill>
              </a:rPr>
              <a:t>Harm: </a:t>
            </a:r>
            <a:r>
              <a:rPr lang="en-US" sz="2400" dirty="0"/>
              <a:t>Russian aggression is ongoing; the same devastation now visited on Ukraine will spread</a:t>
            </a:r>
          </a:p>
          <a:p>
            <a:pPr marL="293688" indent="-282575">
              <a:spcBef>
                <a:spcPts val="1800"/>
              </a:spcBef>
            </a:pPr>
            <a:r>
              <a:rPr lang="en-US" sz="2400" b="1" dirty="0">
                <a:solidFill>
                  <a:srgbClr val="0070C0"/>
                </a:solidFill>
              </a:rPr>
              <a:t>Inherency: </a:t>
            </a:r>
            <a:r>
              <a:rPr lang="en-US" sz="2400" dirty="0"/>
              <a:t>Biden administration defense stance is overly cautious on the use of swarming drones</a:t>
            </a:r>
          </a:p>
          <a:p>
            <a:pPr marL="293688" indent="-282575">
              <a:spcBef>
                <a:spcPts val="1800"/>
              </a:spcBef>
            </a:pPr>
            <a:r>
              <a:rPr lang="en-US" sz="2400" b="1" dirty="0">
                <a:solidFill>
                  <a:srgbClr val="0070C0"/>
                </a:solidFill>
              </a:rPr>
              <a:t>Solvency: </a:t>
            </a:r>
            <a:r>
              <a:rPr lang="en-US" sz="2400" dirty="0"/>
              <a:t>Develop and deploy AI-enabled swarming drones on NATO’s eastern frontier</a:t>
            </a:r>
          </a:p>
          <a:p>
            <a:pPr marL="0" indent="0">
              <a:spcBef>
                <a:spcPts val="600"/>
              </a:spcBef>
              <a:buNone/>
            </a:pPr>
            <a:endParaRPr lang="en-US" sz="1400" dirty="0">
              <a:latin typeface="Arial" charset="0"/>
              <a:ea typeface="Arial" charset="0"/>
              <a:cs typeface="Arial" charset="0"/>
            </a:endParaRPr>
          </a:p>
          <a:p>
            <a:pPr marL="288925" indent="0">
              <a:buNone/>
            </a:pPr>
            <a:r>
              <a:rPr lang="en-US" dirty="0">
                <a:solidFill>
                  <a:srgbClr val="0070C0"/>
                </a:solidFill>
              </a:rPr>
              <a:t>Key Source: </a:t>
            </a:r>
            <a:r>
              <a:rPr lang="en-US" dirty="0"/>
              <a:t>https://</a:t>
            </a:r>
            <a:r>
              <a:rPr lang="en-US" dirty="0" err="1"/>
              <a:t>www.geopoliticalmonitor.com</a:t>
            </a:r>
            <a:r>
              <a:rPr lang="en-US" dirty="0"/>
              <a:t>/warfare-evolved-drone-swarms/ </a:t>
            </a:r>
          </a:p>
          <a:p>
            <a:pPr marL="288925" indent="0">
              <a:buNone/>
            </a:pPr>
            <a:endParaRPr lang="en-US" dirty="0"/>
          </a:p>
        </p:txBody>
      </p:sp>
    </p:spTree>
    <p:extLst>
      <p:ext uri="{BB962C8B-B14F-4D97-AF65-F5344CB8AC3E}">
        <p14:creationId xmlns:p14="http://schemas.microsoft.com/office/powerpoint/2010/main" val="193657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Facial Recognition &amp; Privacy Protection</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044795" y="1993900"/>
            <a:ext cx="11147205" cy="4338637"/>
          </a:xfrm>
        </p:spPr>
        <p:txBody>
          <a:bodyPr/>
          <a:lstStyle/>
          <a:p>
            <a:pPr marL="401638" indent="-401638">
              <a:spcBef>
                <a:spcPts val="1800"/>
              </a:spcBef>
            </a:pPr>
            <a:r>
              <a:rPr lang="en-US" sz="2400" b="1" dirty="0">
                <a:solidFill>
                  <a:srgbClr val="0070C0"/>
                </a:solidFill>
                <a:ea typeface="Arial" charset="0"/>
                <a:cs typeface="Arial" charset="0"/>
              </a:rPr>
              <a:t>Harm: </a:t>
            </a:r>
            <a:r>
              <a:rPr lang="en-US" sz="2400" dirty="0">
                <a:ea typeface="Arial" charset="0"/>
                <a:cs typeface="Arial" charset="0"/>
              </a:rPr>
              <a:t>Privacy is fundamental &amp; is undermined at present by AI systems</a:t>
            </a:r>
          </a:p>
          <a:p>
            <a:pPr marL="401638" indent="-401638">
              <a:spcBef>
                <a:spcPts val="1800"/>
              </a:spcBef>
            </a:pPr>
            <a:r>
              <a:rPr lang="en-US" sz="2400" b="1" dirty="0">
                <a:solidFill>
                  <a:srgbClr val="0070C0"/>
                </a:solidFill>
                <a:ea typeface="Arial" charset="0"/>
                <a:cs typeface="Arial" charset="0"/>
              </a:rPr>
              <a:t>Inherency: </a:t>
            </a:r>
            <a:r>
              <a:rPr lang="en-US" sz="2400" dirty="0">
                <a:ea typeface="Arial" charset="0"/>
                <a:cs typeface="Arial" charset="0"/>
              </a:rPr>
              <a:t>Privacy protections are inadequate at present</a:t>
            </a:r>
          </a:p>
          <a:p>
            <a:pPr marL="401638" indent="-401638">
              <a:spcBef>
                <a:spcPts val="1800"/>
              </a:spcBef>
            </a:pPr>
            <a:r>
              <a:rPr lang="en-US" sz="2400" b="1" dirty="0">
                <a:solidFill>
                  <a:srgbClr val="0070C0"/>
                </a:solidFill>
                <a:ea typeface="Arial" charset="0"/>
                <a:cs typeface="Arial" charset="0"/>
              </a:rPr>
              <a:t>Solvency: </a:t>
            </a:r>
            <a:r>
              <a:rPr lang="en-US" sz="2400" dirty="0">
                <a:ea typeface="Arial" charset="0"/>
                <a:cs typeface="Arial" charset="0"/>
              </a:rPr>
              <a:t>The U.S. should follow the EU in the adoption of the General Data Privacy Regulation (GDPR)</a:t>
            </a:r>
          </a:p>
          <a:p>
            <a:pPr marL="0" indent="0">
              <a:buNone/>
            </a:pPr>
            <a:endParaRPr lang="en-US" sz="2400" dirty="0">
              <a:solidFill>
                <a:srgbClr val="0070C0"/>
              </a:solidFill>
            </a:endParaRPr>
          </a:p>
          <a:p>
            <a:pPr marL="401638" indent="0" algn="just">
              <a:buNone/>
            </a:pPr>
            <a:r>
              <a:rPr lang="en-US" sz="2400" dirty="0">
                <a:solidFill>
                  <a:srgbClr val="0070C0"/>
                </a:solidFill>
              </a:rPr>
              <a:t>Key Source:</a:t>
            </a:r>
            <a:r>
              <a:rPr lang="en-US" sz="2400" dirty="0"/>
              <a:t> Christopher </a:t>
            </a:r>
            <a:r>
              <a:rPr lang="en-US" sz="2400" dirty="0" err="1"/>
              <a:t>Collum</a:t>
            </a:r>
            <a:r>
              <a:rPr lang="en-US" sz="2400" dirty="0"/>
              <a:t>, (Editor), “Owning Ourselves: Why The American Notion Of Privacy Demands A Regulatory Answer To The GDPR At The Federal Level,” </a:t>
            </a:r>
            <a:r>
              <a:rPr lang="en-US" sz="2400" i="1" dirty="0"/>
              <a:t>Washington University Jurisprudence Review, </a:t>
            </a:r>
            <a:r>
              <a:rPr lang="en-US" sz="2400" dirty="0"/>
              <a:t>2021</a:t>
            </a:r>
          </a:p>
          <a:p>
            <a:pPr marL="0" indent="0">
              <a:buNone/>
            </a:pPr>
            <a:endParaRPr lang="en-US" dirty="0"/>
          </a:p>
        </p:txBody>
      </p:sp>
    </p:spTree>
    <p:extLst>
      <p:ext uri="{BB962C8B-B14F-4D97-AF65-F5344CB8AC3E}">
        <p14:creationId xmlns:p14="http://schemas.microsoft.com/office/powerpoint/2010/main" val="1825509391"/>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2019_Wide Format  -  Read-Only" id="{B878B66C-7652-44B4-BD8F-1BD6F77F39A7}" vid="{2D55774A-290A-4B49-9771-625A09A4E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375</TotalTime>
  <Words>2183</Words>
  <Application>Microsoft Macintosh PowerPoint</Application>
  <PresentationFormat>Widescreen</PresentationFormat>
  <Paragraphs>129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Copperplate</vt:lpstr>
      <vt:lpstr>Courier New</vt:lpstr>
      <vt:lpstr>Wingdings</vt:lpstr>
      <vt:lpstr>Office Theme</vt:lpstr>
      <vt:lpstr>NATO/Emerging Tech topic: Affirmative</vt:lpstr>
      <vt:lpstr>Ban lethal autonomous weapons systems (LAWS)</vt:lpstr>
      <vt:lpstr>AI Interoperability</vt:lpstr>
      <vt:lpstr>Defence Innovation Accelerator for the North Atlantic (DIANA) </vt:lpstr>
      <vt:lpstr>Removing Gender Bias from Machine Learning Systems</vt:lpstr>
      <vt:lpstr>AI and the smart electrical grid</vt:lpstr>
      <vt:lpstr>Quantum Computing</vt:lpstr>
      <vt:lpstr>Autonomous Swarming Drones</vt:lpstr>
      <vt:lpstr>Facial Recognition &amp; Privacy Protection</vt:lpstr>
      <vt:lpstr>Artificial General Intelligence &amp; The Singularity</vt:lpstr>
      <vt:lpstr>Ban Germline Genetic Engineering</vt:lpstr>
      <vt:lpstr>Biological Enhancement of Soldiers</vt:lpstr>
      <vt:lpstr>Development of Vaccines</vt:lpstr>
      <vt:lpstr>Ban Offensive Cyber</vt:lpstr>
      <vt:lpstr>Increase Defensive Cyber</vt:lpstr>
      <vt:lpstr>Designate Space as Critical Infrastructure</vt:lpstr>
      <vt:lpstr>Cybersecurity Education</vt:lpstr>
      <vt:lpstr>Agreement on the Cyber Attack Trigger for Article V</vt:lpstr>
      <vt:lpstr>Cyber Attribution (Naming &amp; Shaming)</vt:lpstr>
      <vt:lpstr>Protecting Elections From Cyber Attacks</vt:lpstr>
      <vt:lpstr>NATO/Emerging Tech topic: Affirmative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justice reform topic: Affirmative</dc:title>
  <dc:creator>Edwards, Richard</dc:creator>
  <cp:lastModifiedBy>Edwards, Richard</cp:lastModifiedBy>
  <cp:revision>29</cp:revision>
  <dcterms:created xsi:type="dcterms:W3CDTF">2020-06-30T02:52:49Z</dcterms:created>
  <dcterms:modified xsi:type="dcterms:W3CDTF">2022-06-15T13:39:50Z</dcterms:modified>
</cp:coreProperties>
</file>