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5" r:id="rId8"/>
    <p:sldId id="262" r:id="rId9"/>
    <p:sldId id="263" r:id="rId10"/>
    <p:sldId id="264" r:id="rId11"/>
  </p:sldIdLst>
  <p:sldSz cx="9144000" cy="6858000" type="screen4x3"/>
  <p:notesSz cx="6985000" cy="9283700"/>
  <p:custDataLst>
    <p:tags r:id="rId1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hIqcRVU/xlbTexPRpYIrOOoF4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12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26833" cy="465797"/>
          </a:xfrm>
          <a:prstGeom prst="rect">
            <a:avLst/>
          </a:prstGeom>
          <a:noFill/>
          <a:ln>
            <a:noFill/>
          </a:ln>
        </p:spPr>
        <p:txBody>
          <a:bodyPr spcFirstLastPara="1" wrap="square" lIns="92950" tIns="46475" rIns="92950" bIns="464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56550" y="0"/>
            <a:ext cx="3026833" cy="465797"/>
          </a:xfrm>
          <a:prstGeom prst="rect">
            <a:avLst/>
          </a:prstGeom>
          <a:noFill/>
          <a:ln>
            <a:noFill/>
          </a:ln>
        </p:spPr>
        <p:txBody>
          <a:bodyPr spcFirstLastPara="1" wrap="square" lIns="92950" tIns="46475" rIns="92950" bIns="464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98500" y="4467781"/>
            <a:ext cx="5588000" cy="3655457"/>
          </a:xfrm>
          <a:prstGeom prst="rect">
            <a:avLst/>
          </a:prstGeom>
          <a:noFill/>
          <a:ln>
            <a:noFill/>
          </a:ln>
        </p:spPr>
        <p:txBody>
          <a:bodyPr spcFirstLastPara="1" wrap="square" lIns="92950" tIns="46475" rIns="92950" bIns="464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17904"/>
            <a:ext cx="3026833" cy="465796"/>
          </a:xfrm>
          <a:prstGeom prst="rect">
            <a:avLst/>
          </a:prstGeom>
          <a:noFill/>
          <a:ln>
            <a:noFill/>
          </a:ln>
        </p:spPr>
        <p:txBody>
          <a:bodyPr spcFirstLastPara="1" wrap="square" lIns="92950" tIns="46475" rIns="92950" bIns="464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56550" y="8817904"/>
            <a:ext cx="3026833" cy="465796"/>
          </a:xfrm>
          <a:prstGeom prst="rect">
            <a:avLst/>
          </a:prstGeom>
          <a:noFill/>
          <a:ln>
            <a:noFill/>
          </a:ln>
        </p:spPr>
        <p:txBody>
          <a:bodyPr spcFirstLastPara="1" wrap="square" lIns="92950" tIns="46475" rIns="92950" bIns="464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0: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34" name="Google Shape;134;p10: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6: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16" name="Google Shape;116;p6: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22" name="Google Shape;122;p8: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453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22" name="Google Shape;122;p8: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98500" y="4467781"/>
            <a:ext cx="5588000" cy="3655457"/>
          </a:xfrm>
          <a:prstGeom prst="rect">
            <a:avLst/>
          </a:prstGeom>
        </p:spPr>
        <p:txBody>
          <a:bodyPr spcFirstLastPara="1" wrap="square" lIns="92950" tIns="46475" rIns="92950" bIns="46475" anchor="t" anchorCtr="0">
            <a:noAutofit/>
          </a:bodyPr>
          <a:lstStyle/>
          <a:p>
            <a:pPr marL="0" lvl="0" indent="0" algn="l" rtl="0">
              <a:spcBef>
                <a:spcPts val="0"/>
              </a:spcBef>
              <a:spcAft>
                <a:spcPts val="0"/>
              </a:spcAft>
              <a:buNone/>
            </a:pPr>
            <a:endParaRPr/>
          </a:p>
        </p:txBody>
      </p:sp>
      <p:sp>
        <p:nvSpPr>
          <p:cNvPr id="128" name="Google Shape;128;p9:notes"/>
          <p:cNvSpPr>
            <a:spLocks noGrp="1" noRot="1" noChangeAspect="1"/>
          </p:cNvSpPr>
          <p:nvPr>
            <p:ph type="sldImg" idx="2"/>
          </p:nvPr>
        </p:nvSpPr>
        <p:spPr>
          <a:xfrm>
            <a:off x="1403350" y="1160463"/>
            <a:ext cx="4178300" cy="31337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6"/>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6"/>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7"/>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3887391" y="987426"/>
            <a:ext cx="4629150" cy="4873625"/>
          </a:xfrm>
          <a:prstGeom prst="rect">
            <a:avLst/>
          </a:prstGeom>
          <a:noFill/>
          <a:ln>
            <a:noFill/>
          </a:ln>
        </p:spPr>
      </p:sp>
      <p:sp>
        <p:nvSpPr>
          <p:cNvPr id="68" name="Google Shape;68;p2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5316" y="0"/>
            <a:ext cx="9133367" cy="6858000"/>
          </a:xfrm>
          <a:prstGeom prst="rect">
            <a:avLst/>
          </a:prstGeom>
          <a:noFill/>
          <a:ln>
            <a:noFill/>
          </a:ln>
        </p:spPr>
      </p:pic>
      <p:sp>
        <p:nvSpPr>
          <p:cNvPr id="89" name="Google Shape;89;p1"/>
          <p:cNvSpPr txBox="1"/>
          <p:nvPr/>
        </p:nvSpPr>
        <p:spPr>
          <a:xfrm>
            <a:off x="671513" y="2357438"/>
            <a:ext cx="7772400"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000" b="1" i="0" u="none" strike="noStrike" cap="none">
                <a:solidFill>
                  <a:schemeClr val="dk1"/>
                </a:solidFill>
                <a:latin typeface="Calibri"/>
                <a:ea typeface="Calibri"/>
                <a:cs typeface="Calibri"/>
                <a:sym typeface="Calibri"/>
              </a:rPr>
              <a:t>Coping with Political Charged Topics in Forensics Competition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pic>
        <p:nvPicPr>
          <p:cNvPr id="136" name="Google Shape;136;p10"/>
          <p:cNvPicPr preferRelativeResize="0"/>
          <p:nvPr/>
        </p:nvPicPr>
        <p:blipFill rotWithShape="1">
          <a:blip r:embed="rId3">
            <a:alphaModFix/>
          </a:blip>
          <a:srcRect/>
          <a:stretch/>
        </p:blipFill>
        <p:spPr>
          <a:xfrm>
            <a:off x="5316" y="0"/>
            <a:ext cx="9133367" cy="6858000"/>
          </a:xfrm>
          <a:prstGeom prst="rect">
            <a:avLst/>
          </a:prstGeom>
          <a:noFill/>
          <a:ln>
            <a:noFill/>
          </a:ln>
        </p:spPr>
      </p:pic>
      <p:sp>
        <p:nvSpPr>
          <p:cNvPr id="137" name="Google Shape;137;p10"/>
          <p:cNvSpPr txBox="1"/>
          <p:nvPr/>
        </p:nvSpPr>
        <p:spPr>
          <a:xfrm>
            <a:off x="414338" y="1614488"/>
            <a:ext cx="8272462" cy="489364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Can We Preempt the Problem?</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eriod"/>
            </a:pPr>
            <a:r>
              <a:rPr lang="en-US" sz="1800" b="1">
                <a:solidFill>
                  <a:schemeClr val="dk1"/>
                </a:solidFill>
                <a:latin typeface="Calibri"/>
                <a:ea typeface="Calibri"/>
                <a:cs typeface="Calibri"/>
                <a:sym typeface="Calibri"/>
              </a:rPr>
              <a:t>Consider having a statement ready that addresses the issue.  </a:t>
            </a:r>
            <a:r>
              <a:rPr lang="en-US" sz="1800">
                <a:solidFill>
                  <a:schemeClr val="dk1"/>
                </a:solidFill>
                <a:latin typeface="Calibri"/>
                <a:ea typeface="Calibri"/>
                <a:cs typeface="Calibri"/>
                <a:sym typeface="Calibri"/>
              </a:rPr>
              <a:t>Some themes that might help frame the statement:</a:t>
            </a:r>
            <a:endParaRPr/>
          </a:p>
          <a:p>
            <a:pPr marL="800100" marR="0" lvl="1" indent="-342900" algn="l" rtl="0">
              <a:spcBef>
                <a:spcPts val="0"/>
              </a:spcBef>
              <a:spcAft>
                <a:spcPts val="0"/>
              </a:spcAft>
              <a:buClr>
                <a:schemeClr val="dk1"/>
              </a:buClr>
              <a:buSzPts val="1800"/>
              <a:buFont typeface="Calibri"/>
              <a:buAutoNum type="alphaLcParenR"/>
            </a:pPr>
            <a:r>
              <a:rPr lang="en-US" sz="1800" b="0" i="0" u="none" strike="noStrike" cap="none">
                <a:solidFill>
                  <a:schemeClr val="dk1"/>
                </a:solidFill>
                <a:latin typeface="Calibri"/>
                <a:ea typeface="Calibri"/>
                <a:cs typeface="Calibri"/>
                <a:sym typeface="Calibri"/>
              </a:rPr>
              <a:t>Debaters, speakers, and performers generally have control over their own arguments.  </a:t>
            </a:r>
            <a:endParaRPr/>
          </a:p>
          <a:p>
            <a:pPr marL="800100" marR="0" lvl="1" indent="-342900" algn="l" rtl="0">
              <a:spcBef>
                <a:spcPts val="0"/>
              </a:spcBef>
              <a:spcAft>
                <a:spcPts val="0"/>
              </a:spcAft>
              <a:buClr>
                <a:schemeClr val="dk1"/>
              </a:buClr>
              <a:buSzPts val="1800"/>
              <a:buFont typeface="Calibri"/>
              <a:buAutoNum type="alphaLcParenR"/>
            </a:pPr>
            <a:r>
              <a:rPr lang="en-US" sz="1800" b="0" i="0" u="none" strike="noStrike" cap="none">
                <a:solidFill>
                  <a:schemeClr val="dk1"/>
                </a:solidFill>
                <a:latin typeface="Calibri"/>
                <a:ea typeface="Calibri"/>
                <a:cs typeface="Calibri"/>
                <a:sym typeface="Calibri"/>
              </a:rPr>
              <a:t>Within the limits of established law, constraining students’ arguments limits free speech.  Within the limits of decency, an organization’s restriction of speech sets a bad precedent.</a:t>
            </a:r>
            <a:endParaRPr/>
          </a:p>
          <a:p>
            <a:pPr marL="800100" marR="0" lvl="1" indent="-342900" algn="l" rtl="0">
              <a:spcBef>
                <a:spcPts val="0"/>
              </a:spcBef>
              <a:spcAft>
                <a:spcPts val="0"/>
              </a:spcAft>
              <a:buClr>
                <a:schemeClr val="dk1"/>
              </a:buClr>
              <a:buSzPts val="1800"/>
              <a:buFont typeface="Calibri"/>
              <a:buAutoNum type="alphaLcParenR"/>
            </a:pPr>
            <a:r>
              <a:rPr lang="en-US" sz="1800" b="0" i="0" u="none" strike="noStrike" cap="none">
                <a:solidFill>
                  <a:schemeClr val="dk1"/>
                </a:solidFill>
                <a:latin typeface="Calibri"/>
                <a:ea typeface="Calibri"/>
                <a:cs typeface="Calibri"/>
                <a:sym typeface="Calibri"/>
              </a:rPr>
              <a:t>Debate and speech activities privilege civil dialog, and as such, arguments from multiple perspectives should be considered.</a:t>
            </a:r>
            <a:endParaRPr/>
          </a:p>
          <a:p>
            <a:pPr marL="800100" marR="0" lvl="1" indent="-342900" algn="l" rtl="0">
              <a:spcBef>
                <a:spcPts val="0"/>
              </a:spcBef>
              <a:spcAft>
                <a:spcPts val="0"/>
              </a:spcAft>
              <a:buClr>
                <a:schemeClr val="dk1"/>
              </a:buClr>
              <a:buSzPts val="1800"/>
              <a:buFont typeface="Calibri"/>
              <a:buAutoNum type="alphaLcParenR"/>
            </a:pPr>
            <a:r>
              <a:rPr lang="en-US" sz="1800" b="0" i="0" u="none" strike="noStrike" cap="none">
                <a:solidFill>
                  <a:schemeClr val="dk1"/>
                </a:solidFill>
                <a:latin typeface="Calibri"/>
                <a:ea typeface="Calibri"/>
                <a:cs typeface="Calibri"/>
                <a:sym typeface="Calibri"/>
              </a:rPr>
              <a:t>Persuasion has inherently emotional elements.  Guilt is personal and subjective.</a:t>
            </a:r>
            <a:endParaRPr sz="1800" b="0" i="0" u="none" strike="noStrike" cap="none">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eriod"/>
            </a:pPr>
            <a:r>
              <a:rPr lang="en-US" sz="1800" b="1">
                <a:solidFill>
                  <a:schemeClr val="dk1"/>
                </a:solidFill>
                <a:latin typeface="Calibri"/>
                <a:ea typeface="Calibri"/>
                <a:cs typeface="Calibri"/>
                <a:sym typeface="Calibri"/>
              </a:rPr>
              <a:t>Have committees that address appeals or complaints discuss how they might respond to complaints of this nature before they occur.</a:t>
            </a:r>
            <a:endParaRPr/>
          </a:p>
          <a:p>
            <a:pPr marL="342900" marR="0" lvl="0" indent="-342900" algn="l" rtl="0">
              <a:spcBef>
                <a:spcPts val="0"/>
              </a:spcBef>
              <a:spcAft>
                <a:spcPts val="0"/>
              </a:spcAft>
              <a:buClr>
                <a:schemeClr val="dk1"/>
              </a:buClr>
              <a:buSzPts val="1800"/>
              <a:buFont typeface="Calibri"/>
              <a:buAutoNum type="arabicPeriod"/>
            </a:pPr>
            <a:r>
              <a:rPr lang="en-US" sz="1800" b="1">
                <a:solidFill>
                  <a:schemeClr val="dk1"/>
                </a:solidFill>
                <a:latin typeface="Calibri"/>
                <a:ea typeface="Calibri"/>
                <a:cs typeface="Calibri"/>
                <a:sym typeface="Calibri"/>
              </a:rPr>
              <a:t>Discuss the issues with legal counsel so you do not have to address the challenge in the heat of the moment.</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5316" y="0"/>
            <a:ext cx="9133367" cy="6858000"/>
          </a:xfrm>
          <a:prstGeom prst="rect">
            <a:avLst/>
          </a:prstGeom>
          <a:noFill/>
          <a:ln>
            <a:noFill/>
          </a:ln>
        </p:spPr>
      </p:pic>
      <p:sp>
        <p:nvSpPr>
          <p:cNvPr id="95" name="Google Shape;95;p2"/>
          <p:cNvSpPr txBox="1"/>
          <p:nvPr/>
        </p:nvSpPr>
        <p:spPr>
          <a:xfrm>
            <a:off x="414338" y="2014538"/>
            <a:ext cx="8101012" cy="41242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none" strike="noStrike" cap="none">
                <a:solidFill>
                  <a:schemeClr val="dk1"/>
                </a:solidFill>
                <a:latin typeface="Calibri"/>
                <a:ea typeface="Calibri"/>
                <a:cs typeface="Calibri"/>
                <a:sym typeface="Calibri"/>
              </a:rPr>
              <a:t>Let’s Cut to the Chase…</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a:solidFill>
                  <a:schemeClr val="dk1"/>
                </a:solidFill>
                <a:latin typeface="Calibri"/>
                <a:ea typeface="Calibri"/>
                <a:cs typeface="Calibri"/>
                <a:sym typeface="Calibri"/>
              </a:rPr>
              <a:t>There are numerous topics in speech, debate, and theatre that can trigger a negative political response in the current environment:</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COVID-19 Policy (masking, vaccines, pseudo-science</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Capitol Riots</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State Abortion Laws</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Gun Rights</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Racial and Social Justice Issues</a:t>
            </a:r>
            <a:endParaRPr/>
          </a:p>
          <a:p>
            <a:pPr marL="285750" marR="0" lvl="0" indent="-171450" algn="l" rtl="0">
              <a:spcBef>
                <a:spcPts val="0"/>
              </a:spcBef>
              <a:spcAft>
                <a:spcPts val="0"/>
              </a:spcAft>
              <a:buClr>
                <a:schemeClr val="dk1"/>
              </a:buClr>
              <a:buSzPts val="1800"/>
              <a:buFont typeface="Arial"/>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a:solidFill>
                  <a:schemeClr val="dk1"/>
                </a:solidFill>
                <a:latin typeface="Calibri"/>
                <a:ea typeface="Calibri"/>
                <a:cs typeface="Calibri"/>
                <a:sym typeface="Calibri"/>
              </a:rPr>
              <a:t>But only recently have we faced legislation forbidding us to teach particular topics by penalty of law.</a:t>
            </a:r>
            <a:endParaRPr/>
          </a:p>
          <a:p>
            <a:pPr marL="285750" marR="0" lvl="0" indent="-171450" algn="l" rtl="0">
              <a:spcBef>
                <a:spcPts val="0"/>
              </a:spcBef>
              <a:spcAft>
                <a:spcPts val="0"/>
              </a:spcAft>
              <a:buClr>
                <a:schemeClr val="dk1"/>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3"/>
          <p:cNvPicPr preferRelativeResize="0"/>
          <p:nvPr/>
        </p:nvPicPr>
        <p:blipFill rotWithShape="1">
          <a:blip r:embed="rId3">
            <a:alphaModFix/>
          </a:blip>
          <a:srcRect/>
          <a:stretch/>
        </p:blipFill>
        <p:spPr>
          <a:xfrm>
            <a:off x="5316" y="0"/>
            <a:ext cx="9133367" cy="6858000"/>
          </a:xfrm>
          <a:prstGeom prst="rect">
            <a:avLst/>
          </a:prstGeom>
          <a:noFill/>
          <a:ln>
            <a:noFill/>
          </a:ln>
        </p:spPr>
      </p:pic>
      <p:sp>
        <p:nvSpPr>
          <p:cNvPr id="101" name="Google Shape;101;p3"/>
          <p:cNvSpPr txBox="1"/>
          <p:nvPr/>
        </p:nvSpPr>
        <p:spPr>
          <a:xfrm>
            <a:off x="414338" y="1814513"/>
            <a:ext cx="8101012" cy="415498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The New Paradigm Case for Government Speech Regulation:  1619 Project and Critical Race Theory</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en-US" sz="1800" b="1">
                <a:solidFill>
                  <a:schemeClr val="dk1"/>
                </a:solidFill>
                <a:latin typeface="Calibri"/>
                <a:ea typeface="Calibri"/>
                <a:cs typeface="Calibri"/>
                <a:sym typeface="Calibri"/>
              </a:rPr>
              <a:t>What is the 1619 Project?  </a:t>
            </a:r>
            <a:r>
              <a:rPr lang="en-US" sz="1800">
                <a:solidFill>
                  <a:schemeClr val="dk1"/>
                </a:solidFill>
                <a:latin typeface="Calibri"/>
                <a:ea typeface="Calibri"/>
                <a:cs typeface="Calibri"/>
                <a:sym typeface="Calibri"/>
              </a:rPr>
              <a:t>Developed by Professor Nikole Hannah-Jones, the </a:t>
            </a:r>
            <a:r>
              <a:rPr lang="en-US" sz="1800" i="1">
                <a:solidFill>
                  <a:schemeClr val="dk1"/>
                </a:solidFill>
                <a:latin typeface="Calibri"/>
                <a:ea typeface="Calibri"/>
                <a:cs typeface="Calibri"/>
                <a:sym typeface="Calibri"/>
              </a:rPr>
              <a:t>New York Times</a:t>
            </a:r>
            <a:r>
              <a:rPr lang="en-US" sz="1800">
                <a:solidFill>
                  <a:schemeClr val="dk1"/>
                </a:solidFill>
                <a:latin typeface="Calibri"/>
                <a:ea typeface="Calibri"/>
                <a:cs typeface="Calibri"/>
                <a:sym typeface="Calibri"/>
              </a:rPr>
              <a:t> and </a:t>
            </a:r>
            <a:r>
              <a:rPr lang="en-US" sz="1800" i="1">
                <a:solidFill>
                  <a:schemeClr val="dk1"/>
                </a:solidFill>
                <a:latin typeface="Calibri"/>
                <a:ea typeface="Calibri"/>
                <a:cs typeface="Calibri"/>
                <a:sym typeface="Calibri"/>
              </a:rPr>
              <a:t>New York Times Magazine </a:t>
            </a:r>
            <a:r>
              <a:rPr lang="en-US" sz="1800">
                <a:solidFill>
                  <a:schemeClr val="dk1"/>
                </a:solidFill>
                <a:latin typeface="Calibri"/>
                <a:ea typeface="Calibri"/>
                <a:cs typeface="Calibri"/>
                <a:sym typeface="Calibri"/>
              </a:rPr>
              <a:t>both as an extended journalism exercise and curriculum.  It “aims to reframe the country's history by placing the consequences of slavery and the contributions of Black Americans at the very center of the United States’ national narrative.”</a:t>
            </a:r>
            <a:endParaRPr/>
          </a:p>
          <a:p>
            <a:pPr marL="285750" marR="0" lvl="0" indent="-285750" algn="l" rtl="0">
              <a:spcBef>
                <a:spcPts val="0"/>
              </a:spcBef>
              <a:spcAft>
                <a:spcPts val="0"/>
              </a:spcAft>
              <a:buClr>
                <a:schemeClr val="dk1"/>
              </a:buClr>
              <a:buSzPts val="1800"/>
              <a:buFont typeface="Arial"/>
              <a:buChar char="•"/>
            </a:pPr>
            <a:r>
              <a:rPr lang="en-US" sz="1800" b="1">
                <a:solidFill>
                  <a:schemeClr val="dk1"/>
                </a:solidFill>
                <a:latin typeface="Calibri"/>
                <a:ea typeface="Calibri"/>
                <a:cs typeface="Calibri"/>
                <a:sym typeface="Calibri"/>
              </a:rPr>
              <a:t>What is Critical Race Theory? </a:t>
            </a:r>
            <a:r>
              <a:rPr lang="en-US" sz="1800">
                <a:solidFill>
                  <a:schemeClr val="dk1"/>
                </a:solidFill>
                <a:latin typeface="Calibri"/>
                <a:ea typeface="Calibri"/>
                <a:cs typeface="Calibri"/>
                <a:sym typeface="Calibri"/>
              </a:rPr>
              <a:t>It is a body of legal and social scholarship advanced  by civil rights scholars and activists who want to critically examine the relationship of race and the US legal system to challenge mainstream historical liberal approaches to racial justice in the United States.</a:t>
            </a:r>
            <a:endParaRPr/>
          </a:p>
          <a:p>
            <a:pPr marL="285750" marR="0" lvl="0" indent="-285750" algn="l" rtl="0">
              <a:spcBef>
                <a:spcPts val="0"/>
              </a:spcBef>
              <a:spcAft>
                <a:spcPts val="0"/>
              </a:spcAft>
              <a:buClr>
                <a:schemeClr val="dk1"/>
              </a:buClr>
              <a:buSzPts val="1800"/>
              <a:buFont typeface="Arial"/>
              <a:buChar char="•"/>
            </a:pPr>
            <a:r>
              <a:rPr lang="en-US" sz="1800" b="1">
                <a:solidFill>
                  <a:schemeClr val="dk1"/>
                </a:solidFill>
                <a:latin typeface="Calibri"/>
                <a:ea typeface="Calibri"/>
                <a:cs typeface="Calibri"/>
                <a:sym typeface="Calibri"/>
              </a:rPr>
              <a:t>28 States have passed, or are attempting to pass, legislation (or regulations) limiting the instruction of these two theories.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pic>
        <p:nvPicPr>
          <p:cNvPr id="106" name="Google Shape;106;p4"/>
          <p:cNvPicPr preferRelativeResize="0"/>
          <p:nvPr/>
        </p:nvPicPr>
        <p:blipFill rotWithShape="1">
          <a:blip r:embed="rId3">
            <a:alphaModFix/>
          </a:blip>
          <a:srcRect/>
          <a:stretch/>
        </p:blipFill>
        <p:spPr>
          <a:xfrm>
            <a:off x="5316" y="0"/>
            <a:ext cx="9133367" cy="6858000"/>
          </a:xfrm>
          <a:prstGeom prst="rect">
            <a:avLst/>
          </a:prstGeom>
          <a:noFill/>
          <a:ln>
            <a:noFill/>
          </a:ln>
        </p:spPr>
      </p:pic>
      <p:sp>
        <p:nvSpPr>
          <p:cNvPr id="107" name="Google Shape;107;p4"/>
          <p:cNvSpPr txBox="1"/>
          <p:nvPr/>
        </p:nvSpPr>
        <p:spPr>
          <a:xfrm>
            <a:off x="414338" y="1614488"/>
            <a:ext cx="8272462" cy="461664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Examples of the Laws</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1" u="sng">
                <a:solidFill>
                  <a:schemeClr val="dk1"/>
                </a:solidFill>
                <a:latin typeface="Calibri"/>
                <a:ea typeface="Calibri"/>
                <a:cs typeface="Calibri"/>
                <a:sym typeface="Calibri"/>
              </a:rPr>
              <a:t>Florida Board of Education</a:t>
            </a:r>
            <a:r>
              <a:rPr lang="en-US" sz="1800">
                <a:solidFill>
                  <a:schemeClr val="dk1"/>
                </a:solidFill>
                <a:latin typeface="Calibri"/>
                <a:ea typeface="Calibri"/>
                <a:cs typeface="Calibri"/>
                <a:sym typeface="Calibri"/>
              </a:rPr>
              <a:t>: “Instruction on the required topics must be factual and objective, and may not suppress or distort significant historical events, such as the Holocaust, slavery, the Civil War and Reconstruction, the civil rights movement and the contributions of women, African American and Hispanic people to our country, as already provided in Section 1003.42(2), F.S. </a:t>
            </a:r>
            <a:r>
              <a:rPr lang="en-US" sz="1800">
                <a:solidFill>
                  <a:schemeClr val="dk1"/>
                </a:solidFill>
                <a:highlight>
                  <a:srgbClr val="FFFF00"/>
                </a:highlight>
                <a:latin typeface="Calibri"/>
                <a:ea typeface="Calibri"/>
                <a:cs typeface="Calibri"/>
                <a:sym typeface="Calibri"/>
              </a:rPr>
              <a:t>Examples of theories that distort historical events and are inconsistent with State Board approved standards include the denial or minimization of the Holocaust, and </a:t>
            </a:r>
            <a:r>
              <a:rPr lang="en-US" sz="1800">
                <a:solidFill>
                  <a:srgbClr val="FF0000"/>
                </a:solidFill>
                <a:highlight>
                  <a:srgbClr val="FFFF00"/>
                </a:highlight>
                <a:latin typeface="Calibri"/>
                <a:ea typeface="Calibri"/>
                <a:cs typeface="Calibri"/>
                <a:sym typeface="Calibri"/>
              </a:rPr>
              <a:t>the teaching of Critical Race Theory</a:t>
            </a:r>
            <a:r>
              <a:rPr lang="en-US" sz="1800">
                <a:solidFill>
                  <a:schemeClr val="dk1"/>
                </a:solidFill>
                <a:highlight>
                  <a:srgbClr val="FFFF00"/>
                </a:highlight>
                <a:latin typeface="Calibri"/>
                <a:ea typeface="Calibri"/>
                <a:cs typeface="Calibri"/>
                <a:sym typeface="Calibri"/>
              </a:rPr>
              <a:t>, meaning the theory that racism is not merely the product of prejudice, but that racism is embedded in American society and its legal systems in order to uphold the supremacy of white persons. Instruction may not utilize material from the </a:t>
            </a:r>
            <a:r>
              <a:rPr lang="en-US" sz="1800">
                <a:solidFill>
                  <a:srgbClr val="FF0000"/>
                </a:solidFill>
                <a:highlight>
                  <a:srgbClr val="FFFF00"/>
                </a:highlight>
                <a:latin typeface="Calibri"/>
                <a:ea typeface="Calibri"/>
                <a:cs typeface="Calibri"/>
                <a:sym typeface="Calibri"/>
              </a:rPr>
              <a:t>1619 Project </a:t>
            </a:r>
            <a:r>
              <a:rPr lang="en-US" sz="1800">
                <a:solidFill>
                  <a:schemeClr val="dk1"/>
                </a:solidFill>
                <a:highlight>
                  <a:srgbClr val="FFFF00"/>
                </a:highlight>
                <a:latin typeface="Calibri"/>
                <a:ea typeface="Calibri"/>
                <a:cs typeface="Calibri"/>
                <a:sym typeface="Calibri"/>
              </a:rPr>
              <a:t>and may not define American history as something other than the creation of a new nation based largely on universal principles stated in the Declaration of Independence. Instruction must include the U.S. Constitution, the Bill of Rights and subsequent amendments</a:t>
            </a:r>
            <a:r>
              <a:rPr lang="en-US" sz="1800">
                <a:solidFill>
                  <a:schemeClr val="dk1"/>
                </a:solidFill>
                <a:latin typeface="Calibri"/>
                <a:ea typeface="Calibri"/>
                <a:cs typeface="Calibri"/>
                <a:sym typeface="Calibri"/>
              </a:rPr>
              <a:t>.” </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112" name="Google Shape;112;p5"/>
          <p:cNvPicPr preferRelativeResize="0"/>
          <p:nvPr/>
        </p:nvPicPr>
        <p:blipFill rotWithShape="1">
          <a:blip r:embed="rId4">
            <a:alphaModFix/>
          </a:blip>
          <a:srcRect/>
          <a:stretch/>
        </p:blipFill>
        <p:spPr>
          <a:xfrm>
            <a:off x="5316" y="0"/>
            <a:ext cx="9133367" cy="6858000"/>
          </a:xfrm>
          <a:prstGeom prst="rect">
            <a:avLst/>
          </a:prstGeom>
          <a:noFill/>
          <a:ln>
            <a:noFill/>
          </a:ln>
        </p:spPr>
      </p:pic>
      <p:sp>
        <p:nvSpPr>
          <p:cNvPr id="113" name="Google Shape;113;p5"/>
          <p:cNvSpPr txBox="1"/>
          <p:nvPr/>
        </p:nvSpPr>
        <p:spPr>
          <a:xfrm>
            <a:off x="414338" y="1614488"/>
            <a:ext cx="8272462" cy="37856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Examples of the Laws</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1" u="sng">
                <a:solidFill>
                  <a:schemeClr val="dk1"/>
                </a:solidFill>
                <a:latin typeface="Calibri"/>
                <a:ea typeface="Calibri"/>
                <a:cs typeface="Calibri"/>
                <a:sym typeface="Calibri"/>
              </a:rPr>
              <a:t>State of Texas</a:t>
            </a:r>
            <a:r>
              <a:rPr lang="en-US" sz="1800">
                <a:solidFill>
                  <a:schemeClr val="dk1"/>
                </a:solidFill>
                <a:latin typeface="Calibri"/>
                <a:ea typeface="Calibri"/>
                <a:cs typeface="Calibri"/>
                <a:sym typeface="Calibri"/>
              </a:rPr>
              <a:t>: “(4) …may not: (A) require or make part of a course </a:t>
            </a:r>
            <a:r>
              <a:rPr lang="en-US" sz="1800">
                <a:solidFill>
                  <a:schemeClr val="dk1"/>
                </a:solidFill>
                <a:highlight>
                  <a:srgbClr val="FFFF00"/>
                </a:highlight>
                <a:latin typeface="Calibri"/>
                <a:ea typeface="Calibri"/>
                <a:cs typeface="Calibri"/>
                <a:sym typeface="Calibri"/>
              </a:rPr>
              <a:t>inculcation in the concept</a:t>
            </a:r>
            <a:r>
              <a:rPr lang="en-US" sz="1800">
                <a:solidFill>
                  <a:schemeClr val="dk1"/>
                </a:solidFill>
                <a:latin typeface="Calibri"/>
                <a:ea typeface="Calibri"/>
                <a:cs typeface="Calibri"/>
                <a:sym typeface="Calibri"/>
              </a:rPr>
              <a:t> that: (i) one race or sex is inherently superior to another race or sex; (ii) an individual, by virtue of the individual ’s race or sex, is inherently racist, sexist, or oppressive, whether consciously or unconsciously; (iii) an individual should be discriminated against or receive adverse treatment solely or partly because of the individual ’s race or sex; (iv) an individual ’s moral character, standing, or worth is necessarily determined by the individual ’s race or sex; (v) </a:t>
            </a:r>
            <a:r>
              <a:rPr lang="en-US" sz="1800">
                <a:solidFill>
                  <a:schemeClr val="dk1"/>
                </a:solidFill>
                <a:highlight>
                  <a:srgbClr val="FFFF00"/>
                </a:highlight>
                <a:latin typeface="Calibri"/>
                <a:ea typeface="Calibri"/>
                <a:cs typeface="Calibri"/>
                <a:sym typeface="Calibri"/>
              </a:rPr>
              <a:t>an individual, by virtue of the individual ’s race or sex, bears responsibility for actions committed in the past by other members of the same race or sex; (vi) an individual should feel discomfort, guilt, anguish, or any other form of psychological distress on account of the individual ’s race or sex; </a:t>
            </a:r>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6"/>
          <p:cNvPicPr preferRelativeResize="0"/>
          <p:nvPr/>
        </p:nvPicPr>
        <p:blipFill rotWithShape="1">
          <a:blip r:embed="rId4">
            <a:alphaModFix/>
          </a:blip>
          <a:srcRect/>
          <a:stretch/>
        </p:blipFill>
        <p:spPr>
          <a:xfrm>
            <a:off x="5316" y="0"/>
            <a:ext cx="9133367" cy="6858000"/>
          </a:xfrm>
          <a:prstGeom prst="rect">
            <a:avLst/>
          </a:prstGeom>
          <a:noFill/>
          <a:ln>
            <a:noFill/>
          </a:ln>
        </p:spPr>
      </p:pic>
      <p:sp>
        <p:nvSpPr>
          <p:cNvPr id="119" name="Google Shape;119;p6"/>
          <p:cNvSpPr txBox="1"/>
          <p:nvPr/>
        </p:nvSpPr>
        <p:spPr>
          <a:xfrm>
            <a:off x="414338" y="1614488"/>
            <a:ext cx="8272462" cy="37856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Examples of the Laws</a:t>
            </a:r>
            <a:endParaRPr sz="18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1" u="sng">
                <a:solidFill>
                  <a:schemeClr val="dk1"/>
                </a:solidFill>
                <a:latin typeface="Calibri"/>
                <a:ea typeface="Calibri"/>
                <a:cs typeface="Calibri"/>
                <a:sym typeface="Calibri"/>
              </a:rPr>
              <a:t>Texas, cont</a:t>
            </a:r>
            <a:r>
              <a:rPr lang="en-US" sz="1800">
                <a:solidFill>
                  <a:schemeClr val="dk1"/>
                </a:solidFill>
                <a:latin typeface="Calibri"/>
                <a:ea typeface="Calibri"/>
                <a:cs typeface="Calibri"/>
                <a:sym typeface="Calibri"/>
              </a:rPr>
              <a:t>.:  (vii) meritocracy or traits such as a hard work ethic are racist or sexist or were created by members of a particular race to oppress members of another race; (viii) the advent of slavery in the territory that is now the United States constituted the true founding of the United States; or (ix) with respect to their relationship to American values, slavery and racism are anything other than deviations from, betrayals of, or failures to live up to the authentic founding principles of the United States, which include liberty and equality; </a:t>
            </a:r>
            <a:r>
              <a:rPr lang="en-US" sz="1800">
                <a:solidFill>
                  <a:schemeClr val="dk1"/>
                </a:solidFill>
                <a:highlight>
                  <a:srgbClr val="FFFF00"/>
                </a:highlight>
                <a:latin typeface="Calibri"/>
                <a:ea typeface="Calibri"/>
                <a:cs typeface="Calibri"/>
                <a:sym typeface="Calibri"/>
              </a:rPr>
              <a:t>(B) teach, instruct, or train any administrator, teacher, or staff member of a state agency, school district, or open-enrollment charter school to adopt a concept listed under Paragraph (A); or (C) require an understanding of the 1619 Project.</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8"/>
          <p:cNvPicPr preferRelativeResize="0"/>
          <p:nvPr/>
        </p:nvPicPr>
        <p:blipFill rotWithShape="1">
          <a:blip r:embed="rId4">
            <a:alphaModFix/>
          </a:blip>
          <a:srcRect/>
          <a:stretch/>
        </p:blipFill>
        <p:spPr>
          <a:xfrm>
            <a:off x="5316" y="0"/>
            <a:ext cx="9133367" cy="6858000"/>
          </a:xfrm>
          <a:prstGeom prst="rect">
            <a:avLst/>
          </a:prstGeom>
          <a:noFill/>
          <a:ln>
            <a:noFill/>
          </a:ln>
        </p:spPr>
      </p:pic>
      <p:sp>
        <p:nvSpPr>
          <p:cNvPr id="125" name="Google Shape;125;p8"/>
          <p:cNvSpPr txBox="1"/>
          <p:nvPr/>
        </p:nvSpPr>
        <p:spPr>
          <a:xfrm>
            <a:off x="435768" y="1411288"/>
            <a:ext cx="8272462" cy="517060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dirty="0" smtClean="0">
                <a:solidFill>
                  <a:schemeClr val="dk1"/>
                </a:solidFill>
                <a:latin typeface="Calibri"/>
                <a:ea typeface="Calibri"/>
                <a:cs typeface="Calibri"/>
                <a:sym typeface="Calibri"/>
              </a:rPr>
              <a:t>Key Features of Critical Race Theory</a:t>
            </a:r>
            <a:endParaRPr sz="1800" dirty="0">
              <a:solidFill>
                <a:schemeClr val="dk1"/>
              </a:solidFill>
              <a:latin typeface="Calibri"/>
              <a:ea typeface="Calibri"/>
              <a:cs typeface="Calibri"/>
              <a:sym typeface="Calibri"/>
            </a:endParaRPr>
          </a:p>
          <a:p>
            <a:pPr marR="0" lvl="0" algn="l" rtl="0">
              <a:spcBef>
                <a:spcPts val="0"/>
              </a:spcBef>
              <a:spcAft>
                <a:spcPts val="0"/>
              </a:spcAft>
            </a:pPr>
            <a:r>
              <a:rPr lang="en-US" sz="1800" b="1" u="sng" dirty="0" smtClean="0">
                <a:solidFill>
                  <a:schemeClr val="dk1"/>
                </a:solidFill>
                <a:latin typeface="Calibri"/>
                <a:ea typeface="Calibri"/>
                <a:cs typeface="Calibri"/>
                <a:sym typeface="Calibri"/>
              </a:rPr>
              <a:t>Project (Delgado and </a:t>
            </a:r>
            <a:r>
              <a:rPr lang="en-US" sz="1800" b="1" u="sng" dirty="0" err="1" smtClean="0">
                <a:solidFill>
                  <a:schemeClr val="dk1"/>
                </a:solidFill>
                <a:latin typeface="Calibri"/>
                <a:ea typeface="Calibri"/>
                <a:cs typeface="Calibri"/>
                <a:sym typeface="Calibri"/>
              </a:rPr>
              <a:t>Stefancic</a:t>
            </a:r>
            <a:r>
              <a:rPr lang="en-US" sz="1800" b="1" u="sng" dirty="0" smtClean="0">
                <a:solidFill>
                  <a:schemeClr val="dk1"/>
                </a:solidFill>
                <a:latin typeface="Calibri"/>
                <a:ea typeface="Calibri"/>
                <a:cs typeface="Calibri"/>
                <a:sym typeface="Calibri"/>
              </a:rPr>
              <a:t> 2017)</a:t>
            </a:r>
          </a:p>
          <a:p>
            <a:pPr marL="285750" marR="0" lvl="0" indent="-285750" algn="l" rtl="0">
              <a:spcBef>
                <a:spcPts val="0"/>
              </a:spcBef>
              <a:spcAft>
                <a:spcPts val="0"/>
              </a:spcAft>
              <a:buFont typeface="Arial" panose="020B0604020202020204" pitchFamily="34" charset="0"/>
              <a:buChar char="•"/>
            </a:pPr>
            <a:endParaRPr lang="en-US" sz="1800" dirty="0">
              <a:solidFill>
                <a:schemeClr val="dk1"/>
              </a:solidFill>
              <a:latin typeface="Calibri"/>
              <a:ea typeface="Calibri"/>
              <a:cs typeface="Calibri"/>
              <a:sym typeface="Calibri"/>
            </a:endParaRP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Questions the foundations of the liberal order including equality theory, legal reasoning, Enlightenment rationalism, and neutral principles of Constitutional law.</a:t>
            </a:r>
            <a:endParaRPr lang="en-US" sz="1800" dirty="0">
              <a:solidFill>
                <a:schemeClr val="dk1"/>
              </a:solidFill>
              <a:latin typeface="Calibri"/>
              <a:ea typeface="Calibri"/>
              <a:cs typeface="Calibri"/>
              <a:sym typeface="Calibri"/>
            </a:endParaRP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Contains an activist dimension</a:t>
            </a: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Sets out not only to ascertain how society organizes itself along racial lines and hierarchies, but to transform it for the better.</a:t>
            </a:r>
            <a:endParaRPr lang="en-US" sz="1800" dirty="0" smtClean="0">
              <a:solidFill>
                <a:schemeClr val="dk1"/>
              </a:solidFill>
              <a:latin typeface="Calibri"/>
              <a:ea typeface="Calibri"/>
              <a:cs typeface="Calibri"/>
              <a:sym typeface="Calibri"/>
            </a:endParaRPr>
          </a:p>
          <a:p>
            <a:pPr marL="0" marR="0" lvl="0" indent="0" algn="l" rtl="0">
              <a:spcBef>
                <a:spcPts val="0"/>
              </a:spcBef>
              <a:spcAft>
                <a:spcPts val="0"/>
              </a:spcAft>
              <a:buNone/>
            </a:pPr>
            <a:endParaRPr lang="en-US" sz="1800" dirty="0" smtClean="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b="1" u="sng" dirty="0" smtClean="0">
                <a:solidFill>
                  <a:schemeClr val="dk1"/>
                </a:solidFill>
                <a:latin typeface="Calibri"/>
                <a:ea typeface="Calibri"/>
                <a:cs typeface="Calibri"/>
                <a:sym typeface="Calibri"/>
              </a:rPr>
              <a:t>Themes</a:t>
            </a:r>
            <a:endParaRPr lang="en-US" sz="1800" b="1" u="sng"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Racism is ordinary, not an aberration.</a:t>
            </a: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White ascendancy advances whites materially, and working class whites psychologically.</a:t>
            </a: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Races are socially constructed and not fixed, objective categories.</a:t>
            </a: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Differential Racialization – we racialize different groups at different times because of their need for the majority at a particular time in history.</a:t>
            </a:r>
          </a:p>
          <a:p>
            <a:pPr marL="285750" marR="0" lvl="0" indent="-285750" algn="l" rtl="0">
              <a:spcBef>
                <a:spcPts val="0"/>
              </a:spcBef>
              <a:spcAft>
                <a:spcPts val="0"/>
              </a:spcAft>
              <a:buFont typeface="Arial" panose="020B0604020202020204" pitchFamily="34" charset="0"/>
              <a:buChar char="•"/>
            </a:pPr>
            <a:r>
              <a:rPr lang="en-US" sz="1800" dirty="0" smtClean="0">
                <a:solidFill>
                  <a:schemeClr val="dk1"/>
                </a:solidFill>
                <a:latin typeface="Calibri"/>
                <a:ea typeface="Calibri"/>
                <a:cs typeface="Calibri"/>
                <a:sym typeface="Calibri"/>
              </a:rPr>
              <a:t>Unique competence of voices of color to tell their stories.</a:t>
            </a:r>
            <a:endParaRPr sz="1800" dirty="0">
              <a:solidFill>
                <a:schemeClr val="dk1"/>
              </a:solidFill>
              <a:latin typeface="Calibri"/>
              <a:ea typeface="Calibri"/>
              <a:cs typeface="Calibri"/>
              <a:sym typeface="Calibri"/>
            </a:endParaRPr>
          </a:p>
        </p:txBody>
      </p:sp>
    </p:spTree>
    <p:custDataLst>
      <p:tags r:id="rId1"/>
    </p:custDataLst>
    <p:extLst>
      <p:ext uri="{BB962C8B-B14F-4D97-AF65-F5344CB8AC3E}">
        <p14:creationId xmlns:p14="http://schemas.microsoft.com/office/powerpoint/2010/main" val="4226891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8"/>
          <p:cNvPicPr preferRelativeResize="0"/>
          <p:nvPr/>
        </p:nvPicPr>
        <p:blipFill rotWithShape="1">
          <a:blip r:embed="rId4">
            <a:alphaModFix/>
          </a:blip>
          <a:srcRect/>
          <a:stretch/>
        </p:blipFill>
        <p:spPr>
          <a:xfrm>
            <a:off x="5316" y="0"/>
            <a:ext cx="9133367" cy="6858000"/>
          </a:xfrm>
          <a:prstGeom prst="rect">
            <a:avLst/>
          </a:prstGeom>
          <a:noFill/>
          <a:ln>
            <a:noFill/>
          </a:ln>
        </p:spPr>
      </p:pic>
      <p:sp>
        <p:nvSpPr>
          <p:cNvPr id="125" name="Google Shape;125;p8"/>
          <p:cNvSpPr txBox="1"/>
          <p:nvPr/>
        </p:nvSpPr>
        <p:spPr>
          <a:xfrm>
            <a:off x="414338" y="1614488"/>
            <a:ext cx="8272462" cy="43396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dirty="0">
                <a:solidFill>
                  <a:schemeClr val="dk1"/>
                </a:solidFill>
                <a:latin typeface="Calibri"/>
                <a:ea typeface="Calibri"/>
                <a:cs typeface="Calibri"/>
                <a:sym typeface="Calibri"/>
              </a:rPr>
              <a:t>Where Could This Be at Issue in Competition?</a:t>
            </a: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eriod"/>
            </a:pPr>
            <a:r>
              <a:rPr lang="en-US" sz="1800" b="1" dirty="0">
                <a:solidFill>
                  <a:schemeClr val="dk1"/>
                </a:solidFill>
                <a:latin typeface="Calibri"/>
                <a:ea typeface="Calibri"/>
                <a:cs typeface="Calibri"/>
                <a:sym typeface="Calibri"/>
              </a:rPr>
              <a:t>Critical Race Theory as an </a:t>
            </a:r>
            <a:r>
              <a:rPr lang="en-US" sz="1800" b="1" dirty="0" smtClean="0">
                <a:solidFill>
                  <a:schemeClr val="dk1"/>
                </a:solidFill>
                <a:latin typeface="Calibri"/>
                <a:ea typeface="Calibri"/>
                <a:cs typeface="Calibri"/>
                <a:sym typeface="Calibri"/>
              </a:rPr>
              <a:t>Argument or Performance Element</a:t>
            </a:r>
            <a:endParaRPr dirty="0"/>
          </a:p>
          <a:p>
            <a:pPr marL="342900" marR="0" lvl="0" indent="-22860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What do tournaments or associations do when speakers or debaters present arguments based in critical race theory to which other competitors might need to respond or view?  </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1800"/>
              <a:buFont typeface="Calibri"/>
              <a:buAutoNum type="arabicPeriod" startAt="2"/>
            </a:pPr>
            <a:r>
              <a:rPr lang="en-US" sz="1800" b="1" dirty="0">
                <a:solidFill>
                  <a:schemeClr val="dk1"/>
                </a:solidFill>
                <a:latin typeface="Calibri"/>
                <a:ea typeface="Calibri"/>
                <a:cs typeface="Calibri"/>
                <a:sym typeface="Calibri"/>
              </a:rPr>
              <a:t>Instruction on Critical Race Theory as an Argument</a:t>
            </a:r>
            <a:endParaRPr dirty="0"/>
          </a:p>
          <a:p>
            <a:pPr marL="342900" marR="0" lvl="0" indent="-22860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What do teachers do if a debater wants to learn how to present or answer a Critical Race Theory argument?  What do teachers do if a speaker wishes to reference it or the 1619 project in a speech or interpretive program?  What about theatrical productions which explore similar themes?</a:t>
            </a:r>
            <a:endParaRPr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Google Shape;130;p9"/>
          <p:cNvPicPr preferRelativeResize="0"/>
          <p:nvPr/>
        </p:nvPicPr>
        <p:blipFill rotWithShape="1">
          <a:blip r:embed="rId3">
            <a:alphaModFix/>
          </a:blip>
          <a:srcRect/>
          <a:stretch/>
        </p:blipFill>
        <p:spPr>
          <a:xfrm>
            <a:off x="0" y="0"/>
            <a:ext cx="9133367" cy="6858000"/>
          </a:xfrm>
          <a:prstGeom prst="rect">
            <a:avLst/>
          </a:prstGeom>
          <a:noFill/>
          <a:ln>
            <a:noFill/>
          </a:ln>
        </p:spPr>
      </p:pic>
      <p:sp>
        <p:nvSpPr>
          <p:cNvPr id="131" name="Google Shape;131;p9"/>
          <p:cNvSpPr txBox="1"/>
          <p:nvPr/>
        </p:nvSpPr>
        <p:spPr>
          <a:xfrm>
            <a:off x="435768" y="3429000"/>
            <a:ext cx="8272462" cy="98488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000" b="1">
                <a:solidFill>
                  <a:schemeClr val="dk1"/>
                </a:solidFill>
                <a:latin typeface="Calibri"/>
                <a:ea typeface="Calibri"/>
                <a:cs typeface="Calibri"/>
                <a:sym typeface="Calibri"/>
              </a:rPr>
              <a:t>Discussion</a:t>
            </a:r>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1161</Words>
  <Application>Microsoft Office PowerPoint</Application>
  <PresentationFormat>On-screen Show (4:3)</PresentationFormat>
  <Paragraphs>59</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Minch, Kevin</cp:lastModifiedBy>
  <cp:revision>1</cp:revision>
  <dcterms:created xsi:type="dcterms:W3CDTF">2020-05-11T18:32:42Z</dcterms:created>
  <dcterms:modified xsi:type="dcterms:W3CDTF">2021-09-20T20:55:05Z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59026520-DCBA-4DC8-BEBF-3DC44928AA64</vt:lpwstr>
  </property>
  <property fmtid="{D5CDD505-2E9C-101B-9397-08002B2CF9AE}" pid="3" name="ArticulatePath">
    <vt:lpwstr>SPAW OPENING DISCUSSION</vt:lpwstr>
  </property>
</Properties>
</file>