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7" r:id="rId2"/>
    <p:sldId id="274" r:id="rId3"/>
    <p:sldId id="262" r:id="rId4"/>
    <p:sldId id="275" r:id="rId5"/>
    <p:sldId id="303" r:id="rId6"/>
    <p:sldId id="265" r:id="rId7"/>
    <p:sldId id="302" r:id="rId8"/>
    <p:sldId id="266" r:id="rId9"/>
    <p:sldId id="304" r:id="rId10"/>
    <p:sldId id="264" r:id="rId11"/>
    <p:sldId id="306" r:id="rId12"/>
    <p:sldId id="305" r:id="rId13"/>
    <p:sldId id="256" r:id="rId14"/>
    <p:sldId id="308" r:id="rId15"/>
    <p:sldId id="309"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2F3BB-4D3B-4513-B465-2B90C32E4D12}" v="139" dt="2021-09-20T01:19:20.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3232" autoAdjust="0"/>
  </p:normalViewPr>
  <p:slideViewPr>
    <p:cSldViewPr snapToGrid="0">
      <p:cViewPr varScale="1">
        <p:scale>
          <a:sx n="57" d="100"/>
          <a:sy n="57" d="100"/>
        </p:scale>
        <p:origin x="8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17510-5810-482F-9884-7AF16044B1C4}"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B5017-B08A-4297-9863-BB27588BE030}" type="slidenum">
              <a:rPr lang="en-US" smtClean="0"/>
              <a:t>‹#›</a:t>
            </a:fld>
            <a:endParaRPr lang="en-US"/>
          </a:p>
        </p:txBody>
      </p:sp>
    </p:spTree>
    <p:extLst>
      <p:ext uri="{BB962C8B-B14F-4D97-AF65-F5344CB8AC3E}">
        <p14:creationId xmlns:p14="http://schemas.microsoft.com/office/powerpoint/2010/main" val="19277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2</a:t>
            </a:fld>
            <a:endParaRPr lang="en-US"/>
          </a:p>
        </p:txBody>
      </p:sp>
    </p:spTree>
    <p:extLst>
      <p:ext uri="{BB962C8B-B14F-4D97-AF65-F5344CB8AC3E}">
        <p14:creationId xmlns:p14="http://schemas.microsoft.com/office/powerpoint/2010/main" val="132131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Parents</a:t>
            </a:r>
          </a:p>
          <a:p>
            <a:r>
              <a:rPr lang="en-US" sz="1200" dirty="0">
                <a:effectLst/>
                <a:latin typeface="Calibri" panose="020F0502020204030204" pitchFamily="34" charset="0"/>
                <a:ea typeface="Calibri" panose="020F0502020204030204" pitchFamily="34" charset="0"/>
              </a:rPr>
              <a:t>   Communication with the parents is imperative! They need to know my expectations, especially 7th graders and other first timers.  Parents need to know the OAP is a serious varsity team and that spring play, although fun and not competition, needs to be a quality show.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Schools that offer great judge clinics – non-MSHSL judges. Parents and alumni (Ross Eichele – has an agenda). And in debate, new judges are taken off of one round, observe and write a practice ballot. Mentality that your parents are your people – make parents feel like an active, valuable participant. Parents can actually feel like they are a part of it/ownership. Then word of mouth to other parents, and those parents sign up their kids because they hear about it and think it’s a good opportunity for kids.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Engaging parents helps engage administrators (open enrolling). Work to make your speech add value to the school. Use kids as community outreach (nursing home and elementary presentations). Nerve-wracking but makes them confident.</a:t>
            </a:r>
          </a:p>
          <a:p>
            <a:r>
              <a:rPr lang="en-US" sz="1200" dirty="0">
                <a:solidFill>
                  <a:schemeClr val="tx1"/>
                </a:solidFill>
                <a:effectLst/>
              </a:rPr>
              <a:t>1. Build a Team Website » If your school has a website, talk with the webmaster about creating a space for your team. The team site can include a membership roster, your mission, a note about online vs in-person speech and debate, a tournament calendar, team/school forms, news/press releases on the success of the team, and most importantly, your contact information. </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11</a:t>
            </a:fld>
            <a:endParaRPr lang="en-US"/>
          </a:p>
        </p:txBody>
      </p:sp>
    </p:spTree>
    <p:extLst>
      <p:ext uri="{BB962C8B-B14F-4D97-AF65-F5344CB8AC3E}">
        <p14:creationId xmlns:p14="http://schemas.microsoft.com/office/powerpoint/2010/main" val="250416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Engaging parents helps engage administrators (open enrolling). Work to make your speech add value to the school. Use kids as community outreach (nursing home and elementary presentations). Nerve-wracking but makes them confident.</a:t>
            </a:r>
          </a:p>
          <a:p>
            <a:r>
              <a:rPr lang="en-US" sz="1200" dirty="0">
                <a:solidFill>
                  <a:schemeClr val="tx1"/>
                </a:solidFill>
                <a:effectLst/>
              </a:rPr>
              <a:t>1. Build a Team Website » If your school has a website, talk with the webmaster about creating a space for your team. The team site can include a membership roster, your mission, a note about online vs in-person speech and debate, a tournament calendar, team/school forms, news/press releases on the success of the team, and most importantly, your contact information. </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12</a:t>
            </a:fld>
            <a:endParaRPr lang="en-US"/>
          </a:p>
        </p:txBody>
      </p:sp>
    </p:spTree>
    <p:extLst>
      <p:ext uri="{BB962C8B-B14F-4D97-AF65-F5344CB8AC3E}">
        <p14:creationId xmlns:p14="http://schemas.microsoft.com/office/powerpoint/2010/main" val="143630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Very few states that have a class system – rarity in Speech. Opens up access. 10 coaches for 80 students vs. 1 coach for 40 students. More involvement. Don’t have classes at invitationals. Circuit of tournaments with a lot of AA, and a lot that focus on A (AA schools respect that, and may send a couple if asked, but otherwise stay away). The A ones that come opt for it, either for experience or competition.</a:t>
            </a:r>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13</a:t>
            </a:fld>
            <a:endParaRPr lang="en-US"/>
          </a:p>
        </p:txBody>
      </p:sp>
    </p:spTree>
    <p:extLst>
      <p:ext uri="{BB962C8B-B14F-4D97-AF65-F5344CB8AC3E}">
        <p14:creationId xmlns:p14="http://schemas.microsoft.com/office/powerpoint/2010/main" val="229969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Very few states that have a class system – rarity in Speech. Opens up access. 10 coaches for 80 students vs. 1 coach for 40 students. More involvement. Don’t have classes at invitationals. Circuit of tournaments with a lot of AA, and a lot that focus on A (AA schools respect that, and may send a couple if asked, but otherwise stay away). The A ones that come opt for it, either for experience or competition.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Built in mechanisms for mentoring and support. Official mentoring for Speech, unofficial for debate. Ability to know what’s happening. Good at spreading information. Jody Saxton-West. Official and unofficial.</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CTAM – great sessions by experienced coaches. Extremely competitive but like each other. New people at CTAM every year. Offer program grants for new coaches/programs. Good opportunity to connect.</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14</a:t>
            </a:fld>
            <a:endParaRPr lang="en-US"/>
          </a:p>
        </p:txBody>
      </p:sp>
    </p:spTree>
    <p:extLst>
      <p:ext uri="{BB962C8B-B14F-4D97-AF65-F5344CB8AC3E}">
        <p14:creationId xmlns:p14="http://schemas.microsoft.com/office/powerpoint/2010/main" val="350534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16</a:t>
            </a:fld>
            <a:endParaRPr lang="en-US"/>
          </a:p>
        </p:txBody>
      </p:sp>
    </p:spTree>
    <p:extLst>
      <p:ext uri="{BB962C8B-B14F-4D97-AF65-F5344CB8AC3E}">
        <p14:creationId xmlns:p14="http://schemas.microsoft.com/office/powerpoint/2010/main" val="308695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    Our school has had a club fair in some years...groups, clubs, teams...can put up a booth or table and have members or officers answer questions as the students mill around.</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Every other spring we have a play, then a musical.  In the years we have a play, the 7th and 8th graders do a one act play and get to have their own crew (set, lights, sound, costumes, </a:t>
            </a:r>
            <a:r>
              <a:rPr lang="en-US" sz="1200" dirty="0" err="1">
                <a:effectLst/>
                <a:latin typeface="Calibri" panose="020F0502020204030204" pitchFamily="34" charset="0"/>
                <a:ea typeface="Calibri" panose="020F0502020204030204" pitchFamily="34" charset="0"/>
              </a:rPr>
              <a:t>etc</a:t>
            </a:r>
            <a:r>
              <a:rPr lang="en-US" sz="1200" dirty="0">
                <a:effectLst/>
                <a:latin typeface="Calibri" panose="020F0502020204030204" pitchFamily="34" charset="0"/>
                <a:ea typeface="Calibri" panose="020F0502020204030204" pitchFamily="34" charset="0"/>
              </a:rPr>
              <a:t>). This helps them understand how important all the jobs are, not just acting.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The main thing I do to get kids involved is work around the sports and other events in their lives. I have had athletes, FFA officers, knowledge bowl members.  I make sure the coaches know when I need kids and ask that they share from their end. This works great for our small school. </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Communication with the parents is imperative! They need to know my expectations, especially 7th graders and other first timers.  Parents need to know the OAP is a serious varsity team and that spring play, although fun and not competition, needs to be a quality show. </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3</a:t>
            </a:fld>
            <a:endParaRPr lang="en-US"/>
          </a:p>
        </p:txBody>
      </p:sp>
    </p:spTree>
    <p:extLst>
      <p:ext uri="{BB962C8B-B14F-4D97-AF65-F5344CB8AC3E}">
        <p14:creationId xmlns:p14="http://schemas.microsoft.com/office/powerpoint/2010/main" val="169590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We set a goal of traveling to bigger meets. We are in International Falls and compete mainly with small schools on the Iron Range. However, I took 15 students on a 3 day/2 night trip to Minneapolis to compete at the Chanhassen High School meet. While there we visited museums and had some fun. We had planned to travel to Boston to compete in the Harvard HS meet but COVID shut it down. I still hope to take the team sometime.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Being in a remote small school, building the connection to the larger State Speech program built excitement for the team. While our numbers slumped during the 20-21 season, we participated in more meets in more places than ever before. Being virtual, we competed in Shakopee, Chanhassen, SMSU State, and other "big school" meets. We ended up qualifying half the team for State.</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4</a:t>
            </a:fld>
            <a:endParaRPr lang="en-US"/>
          </a:p>
        </p:txBody>
      </p:sp>
    </p:spTree>
    <p:extLst>
      <p:ext uri="{BB962C8B-B14F-4D97-AF65-F5344CB8AC3E}">
        <p14:creationId xmlns:p14="http://schemas.microsoft.com/office/powerpoint/2010/main" val="296190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    I teach/advise 7th grade so that helps me tell the new kids how to get involved. Switching with other teachers so I can visit with another grade is a good way to spread the news of a new show coming up.  Also mingling at lunch with students I don't see in my classes.  Simply putting it in the announcements is not enough...you have to visit with the kids.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I also discuss with the choir, band, and art teachers to look for designers, techs, and musicians.  Their advice can lead to a really great kid I never knew!</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Communication with the parents is imperative! They need to know my expectations, especially 7th graders and other first timers.  Parents need to know the OAP is a serious varsity team and that spring play, although fun and not competition, needs to be a quality show. </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5</a:t>
            </a:fld>
            <a:endParaRPr lang="en-US"/>
          </a:p>
        </p:txBody>
      </p:sp>
    </p:spTree>
    <p:extLst>
      <p:ext uri="{BB962C8B-B14F-4D97-AF65-F5344CB8AC3E}">
        <p14:creationId xmlns:p14="http://schemas.microsoft.com/office/powerpoint/2010/main" val="31678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    I teach/advise 7th grade so that helps me tell the new kids how to get involved. Switching with other teachers so I can visit with another grade is a good way to spread the news of a new show coming up.  Also mingling at lunch with students I don't see in my classes.  Simply putting it in the announcements is not enough...you have to visit with the kids.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I also discuss with the choir, band, and art teachers to look for designers, techs, and musicians.  Their advice can lead to a really great kid I never knew!</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Communication with the parents is imperative! They need to know my expectations, especially 7th graders and other first timers.  Parents need to know the OAP is a serious varsity team and that spring play, although fun and not competition, needs to be a quality show. </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6</a:t>
            </a:fld>
            <a:endParaRPr lang="en-US"/>
          </a:p>
        </p:txBody>
      </p:sp>
    </p:spTree>
    <p:extLst>
      <p:ext uri="{BB962C8B-B14F-4D97-AF65-F5344CB8AC3E}">
        <p14:creationId xmlns:p14="http://schemas.microsoft.com/office/powerpoint/2010/main" val="2510535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    I teach/advise 7th grade so that helps me tell the new kids how to get involved. Switching with other teachers so I can visit with another grade is a good way to spread the news of a new show coming up.  Also mingling at lunch with students I don't see in my classes.  Simply putting it in the announcements is not enough...you have to visit with the kids.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I also discuss with the choir, band, and art teachers to look for designers, techs, and musicians.  Their advice can lead to a really great kid I never knew!</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Communication with the parents is imperative! They need to know my expectations, especially 7th graders and other first timers.  Parents need to know the OAP is a serious varsity team and that spring play, although fun and not competition, needs to be a quality show. </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7</a:t>
            </a:fld>
            <a:endParaRPr lang="en-US"/>
          </a:p>
        </p:txBody>
      </p:sp>
    </p:spTree>
    <p:extLst>
      <p:ext uri="{BB962C8B-B14F-4D97-AF65-F5344CB8AC3E}">
        <p14:creationId xmlns:p14="http://schemas.microsoft.com/office/powerpoint/2010/main" val="61184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I had 3 captains and gave them a lot of responsibility and ownership of team management. We got into a model of at least 1 Senior as captain, and two sophomores or juniors. It set up a leadership mentorship succession. Recruitment is one of their big roles and it starts in Spring right after the season ends.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I relied heavily on the team members to do recruiting. Indeed, as I do not work at the school, they do almost all of it.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Veteran team members - especially those who went to State or placed highly - made direct contact with English teachers in the Middle School. They made presentations to 6th, 7th and 8th grade English classes. We found English teachers to be great advocates for the Speech team.</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8</a:t>
            </a:fld>
            <a:endParaRPr lang="en-US"/>
          </a:p>
        </p:txBody>
      </p:sp>
    </p:spTree>
    <p:extLst>
      <p:ext uri="{BB962C8B-B14F-4D97-AF65-F5344CB8AC3E}">
        <p14:creationId xmlns:p14="http://schemas.microsoft.com/office/powerpoint/2010/main" val="81455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I had 3 captains and gave them a lot of responsibility and ownership of team management. We got into a model of at least 1 Senior as captain, and two sophomores or juniors. It set up a leadership mentorship succession. Recruitment is one of their big roles and it starts in Spring right after the season ends.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I relied heavily on the team members to do recruiting. Indeed, as I do not work at the school, they do almost all of it. </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rPr>
              <a:t>Veteran team members - especially those who went to State or placed highly - made direct contact with English teachers in the Middle School. They made presentations to 6th, 7th and 8th grade English classes. We found English teachers to be great advocates for the Speech team.</a:t>
            </a:r>
          </a:p>
          <a:p>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9</a:t>
            </a:fld>
            <a:endParaRPr lang="en-US"/>
          </a:p>
        </p:txBody>
      </p:sp>
    </p:spTree>
    <p:extLst>
      <p:ext uri="{BB962C8B-B14F-4D97-AF65-F5344CB8AC3E}">
        <p14:creationId xmlns:p14="http://schemas.microsoft.com/office/powerpoint/2010/main" val="275550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Parents</a:t>
            </a:r>
          </a:p>
          <a:p>
            <a:r>
              <a:rPr lang="en-US" sz="1200" dirty="0">
                <a:effectLst/>
                <a:latin typeface="Calibri" panose="020F0502020204030204" pitchFamily="34" charset="0"/>
                <a:ea typeface="Calibri" panose="020F0502020204030204" pitchFamily="34" charset="0"/>
              </a:rPr>
              <a:t>   Communication with the parents is imperative! They need to know my expectations, especially 7th graders and other first timers.  Parents need to know the OAP is a serious varsity team and that spring play, although fun and not competition, needs to be a quality show.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Schools that offer great judge clinics – non-MSHSL judges. Parents and alumni (Ross Eichele – has an agenda). And in debate, new judges are taken off of one round, observe and write a practice ballot. Mentality that your parents are your people – make parents feel like an active, valuable participant. Parents can actually feel like they are a part of it/ownership. Then word of mouth to other parents, and those parents sign up their kids because they hear about it and think it’s a good opportunity for kids. </a:t>
            </a:r>
            <a:endParaRPr lang="en-US" dirty="0"/>
          </a:p>
        </p:txBody>
      </p:sp>
      <p:sp>
        <p:nvSpPr>
          <p:cNvPr id="4" name="Slide Number Placeholder 3"/>
          <p:cNvSpPr>
            <a:spLocks noGrp="1"/>
          </p:cNvSpPr>
          <p:nvPr>
            <p:ph type="sldNum" sz="quarter" idx="5"/>
          </p:nvPr>
        </p:nvSpPr>
        <p:spPr/>
        <p:txBody>
          <a:bodyPr/>
          <a:lstStyle/>
          <a:p>
            <a:fld id="{B30B5017-B08A-4297-9863-BB27588BE030}" type="slidenum">
              <a:rPr lang="en-US" smtClean="0"/>
              <a:t>10</a:t>
            </a:fld>
            <a:endParaRPr lang="en-US"/>
          </a:p>
        </p:txBody>
      </p:sp>
    </p:spTree>
    <p:extLst>
      <p:ext uri="{BB962C8B-B14F-4D97-AF65-F5344CB8AC3E}">
        <p14:creationId xmlns:p14="http://schemas.microsoft.com/office/powerpoint/2010/main" val="1717991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2C47-C386-42A2-B025-45CD1A13C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250988-76C5-410A-B7FE-0B782F241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04864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F6FF-DC2F-4DC5-A24F-D9ED5A44AC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E1CD80-CE4D-4059-B8DF-49FFCDB597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755DC-E141-4B7A-B8B8-CA5C8C5E59E0}"/>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5" name="Footer Placeholder 4">
            <a:extLst>
              <a:ext uri="{FF2B5EF4-FFF2-40B4-BE49-F238E27FC236}">
                <a16:creationId xmlns:a16="http://schemas.microsoft.com/office/drawing/2014/main" id="{4E47B703-31D1-44E4-B117-0875C3CA6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0956B7-1861-452B-8199-08BADD6886EC}"/>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89165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5BE23-8DE6-4F52-B1A9-B72464881A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0A99CC-83B3-46C5-8F2A-39A17A389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25FC4-2A0F-481A-8F12-13B74BD9617C}"/>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5" name="Footer Placeholder 4">
            <a:extLst>
              <a:ext uri="{FF2B5EF4-FFF2-40B4-BE49-F238E27FC236}">
                <a16:creationId xmlns:a16="http://schemas.microsoft.com/office/drawing/2014/main" id="{08C9FB3C-143D-4114-BD20-BB2ACD6690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A2D12E-9DBE-429C-BCC0-865022603B0D}"/>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263087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E21E-B31C-43C3-8D16-B5FD5668B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847C1-9707-4C07-9A15-A6A7871E94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F0602-C89B-4BFE-A78F-F360F0BF823D}"/>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5" name="Footer Placeholder 4">
            <a:extLst>
              <a:ext uri="{FF2B5EF4-FFF2-40B4-BE49-F238E27FC236}">
                <a16:creationId xmlns:a16="http://schemas.microsoft.com/office/drawing/2014/main" id="{B57CA35B-6BEF-4E16-B1F3-732640CFB9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FC79E0-110D-4E41-B827-B6BBCD88A057}"/>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12336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BB834-F898-4059-8D27-E79120890B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CC5E0-83DD-43DF-97E0-F24C3B4CDC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13120F-B9CB-4BEB-B46D-D2DA30ADE139}"/>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5" name="Footer Placeholder 4">
            <a:extLst>
              <a:ext uri="{FF2B5EF4-FFF2-40B4-BE49-F238E27FC236}">
                <a16:creationId xmlns:a16="http://schemas.microsoft.com/office/drawing/2014/main" id="{A1D46DFE-501E-45F6-8853-A3E0BA7F5D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151205-9943-4131-96A6-4DB5FFD32704}"/>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56317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08B5-5259-4261-BF5C-950474780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4980F-31A7-4437-9D2B-D91E1885D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075365-B595-484A-9878-FD18AEE0DF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54EFEA-0B96-484D-95AB-6B28F3B194FD}"/>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6" name="Footer Placeholder 5">
            <a:extLst>
              <a:ext uri="{FF2B5EF4-FFF2-40B4-BE49-F238E27FC236}">
                <a16:creationId xmlns:a16="http://schemas.microsoft.com/office/drawing/2014/main" id="{41964FE3-D9A1-4F92-A9BD-419D649997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076FEE-E2F2-4631-B478-DE5C7B1B1D40}"/>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34483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DBFA-0E9E-4AC2-9FCD-54F7CBB5C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AAF4A6-DEC0-498A-ADF9-4E7C906115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7B5EB3-9562-478A-BA18-68BB5B0819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640F3-DA14-4B79-A3DE-F7B54A75B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B6DFE5-78C7-48C1-97EC-7D6EE4BE42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B1615-2584-487A-BFE6-A3A54B88B788}"/>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8" name="Footer Placeholder 7">
            <a:extLst>
              <a:ext uri="{FF2B5EF4-FFF2-40B4-BE49-F238E27FC236}">
                <a16:creationId xmlns:a16="http://schemas.microsoft.com/office/drawing/2014/main" id="{E3D59332-9098-4A0B-9F72-18CF746BA2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59993F9-E787-4BB1-9E69-75C432BA9C1B}"/>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113890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6E4B-A6C9-4F07-949C-11F7D89EB30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5960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020BA-19BB-4F2F-81D4-C2EF66AB47BB}"/>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3" name="Footer Placeholder 2">
            <a:extLst>
              <a:ext uri="{FF2B5EF4-FFF2-40B4-BE49-F238E27FC236}">
                <a16:creationId xmlns:a16="http://schemas.microsoft.com/office/drawing/2014/main" id="{AE18F5D0-D698-4BC3-9760-95B309114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61D1A7-2ADA-48AF-89BB-FECB588C598C}"/>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302686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43326-E19D-47C1-8882-EDC33379E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86E61-52AA-43DE-BB53-7A074B711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511C5-E4C4-4983-BED9-632D1D664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60913-8026-4C85-99F3-A4EEAF4498C3}"/>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6" name="Footer Placeholder 5">
            <a:extLst>
              <a:ext uri="{FF2B5EF4-FFF2-40B4-BE49-F238E27FC236}">
                <a16:creationId xmlns:a16="http://schemas.microsoft.com/office/drawing/2014/main" id="{F77051F7-1E2E-4B51-AEC6-40C62319A5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F3B19E-A13C-44B1-87A7-286D542EDF80}"/>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4374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B34E-F618-4640-B445-DA05AF327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6DB4D4-2942-4621-A224-67FA1AA20A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6CCB10-AB07-4760-BE09-CC2EA60C2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3F7C4-E6ED-4F93-A3E7-B0EA8D3A2E3F}"/>
              </a:ext>
            </a:extLst>
          </p:cNvPr>
          <p:cNvSpPr>
            <a:spLocks noGrp="1"/>
          </p:cNvSpPr>
          <p:nvPr>
            <p:ph type="dt" sz="half" idx="10"/>
          </p:nvPr>
        </p:nvSpPr>
        <p:spPr>
          <a:xfrm>
            <a:off x="838200" y="6356350"/>
            <a:ext cx="2743200" cy="365125"/>
          </a:xfrm>
          <a:prstGeom prst="rect">
            <a:avLst/>
          </a:prstGeom>
        </p:spPr>
        <p:txBody>
          <a:bodyPr/>
          <a:lstStyle/>
          <a:p>
            <a:fld id="{FA04AD01-E0DE-4113-ADEB-DEDF17BCADA2}" type="datetimeFigureOut">
              <a:rPr lang="en-US" smtClean="0"/>
              <a:t>9/20/2021</a:t>
            </a:fld>
            <a:endParaRPr lang="en-US"/>
          </a:p>
        </p:txBody>
      </p:sp>
      <p:sp>
        <p:nvSpPr>
          <p:cNvPr id="6" name="Footer Placeholder 5">
            <a:extLst>
              <a:ext uri="{FF2B5EF4-FFF2-40B4-BE49-F238E27FC236}">
                <a16:creationId xmlns:a16="http://schemas.microsoft.com/office/drawing/2014/main" id="{FF4E31CC-9AAA-4DAF-9A28-56BBFC9CA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0D5978-821A-49CE-AFF9-5D7CCCDF0456}"/>
              </a:ext>
            </a:extLst>
          </p:cNvPr>
          <p:cNvSpPr>
            <a:spLocks noGrp="1"/>
          </p:cNvSpPr>
          <p:nvPr>
            <p:ph type="sldNum" sz="quarter" idx="12"/>
          </p:nvPr>
        </p:nvSpPr>
        <p:spPr>
          <a:xfrm>
            <a:off x="8610600" y="6356350"/>
            <a:ext cx="2743200" cy="365125"/>
          </a:xfrm>
          <a:prstGeom prst="rect">
            <a:avLst/>
          </a:prstGeom>
        </p:spPr>
        <p:txBody>
          <a:bodyPr/>
          <a:lstStyle/>
          <a:p>
            <a:fld id="{C07261F4-641E-4530-958D-1ADC22D9FA3A}" type="slidenum">
              <a:rPr lang="en-US" smtClean="0"/>
              <a:t>‹#›</a:t>
            </a:fld>
            <a:endParaRPr lang="en-US"/>
          </a:p>
        </p:txBody>
      </p:sp>
    </p:spTree>
    <p:extLst>
      <p:ext uri="{BB962C8B-B14F-4D97-AF65-F5344CB8AC3E}">
        <p14:creationId xmlns:p14="http://schemas.microsoft.com/office/powerpoint/2010/main" val="161246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D8265D-C722-4EAC-A342-F4F3112B4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E379AE-97ED-4F2F-8412-5F71206A2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40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0C876A09-B838-4A74-9ECA-687294C3DDFC}"/>
              </a:ext>
            </a:extLst>
          </p:cNvPr>
          <p:cNvPicPr>
            <a:picLocks noChangeAspect="1"/>
          </p:cNvPicPr>
          <p:nvPr/>
        </p:nvPicPr>
        <p:blipFill rotWithShape="1">
          <a:blip r:embed="rId2">
            <a:extLst>
              <a:ext uri="{28A0092B-C50C-407E-A947-70E740481C1C}">
                <a14:useLocalDpi xmlns:a14="http://schemas.microsoft.com/office/drawing/2010/main" val="0"/>
              </a:ext>
            </a:extLst>
          </a:blip>
          <a:srcRect t="3835" b="12146"/>
          <a:stretch/>
        </p:blipFill>
        <p:spPr>
          <a:xfrm>
            <a:off x="0" y="-326"/>
            <a:ext cx="12244348" cy="6858325"/>
          </a:xfrm>
          <a:prstGeom prst="rect">
            <a:avLst/>
          </a:prstGeom>
        </p:spPr>
      </p:pic>
      <p:sp>
        <p:nvSpPr>
          <p:cNvPr id="9" name="Rectangle 8">
            <a:extLst>
              <a:ext uri="{FF2B5EF4-FFF2-40B4-BE49-F238E27FC236}">
                <a16:creationId xmlns:a16="http://schemas.microsoft.com/office/drawing/2014/main" id="{2676EEE0-FEBD-4B58-ABAE-5ADE19ECB1DE}"/>
              </a:ext>
            </a:extLst>
          </p:cNvPr>
          <p:cNvSpPr/>
          <p:nvPr/>
        </p:nvSpPr>
        <p:spPr>
          <a:xfrm>
            <a:off x="0" y="-326"/>
            <a:ext cx="12256354" cy="694752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49AAD-4712-46E2-993F-871C3BB759CE}"/>
              </a:ext>
            </a:extLst>
          </p:cNvPr>
          <p:cNvSpPr>
            <a:spLocks noGrp="1"/>
          </p:cNvSpPr>
          <p:nvPr>
            <p:ph type="title"/>
          </p:nvPr>
        </p:nvSpPr>
        <p:spPr>
          <a:xfrm>
            <a:off x="864374" y="1691014"/>
            <a:ext cx="10515600" cy="3507287"/>
          </a:xfrm>
        </p:spPr>
        <p:txBody>
          <a:bodyPr>
            <a:noAutofit/>
          </a:bodyPr>
          <a:lstStyle/>
          <a:p>
            <a:pPr algn="ctr"/>
            <a:r>
              <a:rPr lang="en-US" sz="5400" b="1" dirty="0">
                <a:latin typeface="Abadi" panose="020B0604020104020204" pitchFamily="34" charset="0"/>
              </a:rPr>
              <a:t>Recruiting Students &amp; </a:t>
            </a:r>
            <a:br>
              <a:rPr lang="en-US" sz="5400" b="1" dirty="0">
                <a:latin typeface="Abadi" panose="020B0604020104020204" pitchFamily="34" charset="0"/>
              </a:rPr>
            </a:br>
            <a:r>
              <a:rPr lang="en-US" sz="5400" b="1" dirty="0">
                <a:latin typeface="Abadi" panose="020B0604020104020204" pitchFamily="34" charset="0"/>
              </a:rPr>
              <a:t>Rebuilding Programs</a:t>
            </a:r>
            <a:br>
              <a:rPr lang="en-US" sz="5400" b="1" dirty="0"/>
            </a:br>
            <a:br>
              <a:rPr lang="en-US" sz="4800" b="1" dirty="0">
                <a:latin typeface="Abadi Extra Light" panose="020B0604020202020204" pitchFamily="34" charset="0"/>
              </a:rPr>
            </a:br>
            <a:r>
              <a:rPr lang="en-US" sz="3600" b="1" dirty="0">
                <a:latin typeface="Abadi Extra Light" panose="020B0604020202020204" pitchFamily="34" charset="0"/>
              </a:rPr>
              <a:t>NFHS Performing Arts Conference</a:t>
            </a:r>
            <a:br>
              <a:rPr lang="en-US" sz="3600" b="1" dirty="0">
                <a:latin typeface="Abadi Extra Light" panose="020B0604020202020204" pitchFamily="34" charset="0"/>
              </a:rPr>
            </a:br>
            <a:r>
              <a:rPr lang="en-US" sz="3600" b="1" dirty="0">
                <a:latin typeface="Abadi Extra Light" panose="020B0604020202020204" pitchFamily="34" charset="0"/>
              </a:rPr>
              <a:t>September 20, 2021</a:t>
            </a:r>
            <a:br>
              <a:rPr lang="en-US" sz="3600" b="1" dirty="0">
                <a:latin typeface="Abadi Extra Light" panose="020B0604020202020204" pitchFamily="34" charset="0"/>
              </a:rPr>
            </a:br>
            <a:r>
              <a:rPr lang="en-US" sz="3600" b="1" dirty="0">
                <a:latin typeface="Abadi Extra Light" panose="020B0604020202020204" pitchFamily="34" charset="0"/>
              </a:rPr>
              <a:t>Amy Doherty, MSHSL</a:t>
            </a:r>
            <a:endParaRPr lang="en-US" sz="5400" b="1" dirty="0">
              <a:latin typeface="Abadi Extra Light" panose="020B0604020202020204" pitchFamily="34" charset="0"/>
            </a:endParaRPr>
          </a:p>
        </p:txBody>
      </p:sp>
    </p:spTree>
    <p:extLst>
      <p:ext uri="{BB962C8B-B14F-4D97-AF65-F5344CB8AC3E}">
        <p14:creationId xmlns:p14="http://schemas.microsoft.com/office/powerpoint/2010/main" val="354721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F236-BCD1-4BB4-BEDF-A8B4BAF64D5E}"/>
              </a:ext>
            </a:extLst>
          </p:cNvPr>
          <p:cNvSpPr>
            <a:spLocks noGrp="1"/>
          </p:cNvSpPr>
          <p:nvPr>
            <p:ph type="title"/>
          </p:nvPr>
        </p:nvSpPr>
        <p:spPr>
          <a:xfrm>
            <a:off x="4395729" y="365125"/>
            <a:ext cx="7381301" cy="1325563"/>
          </a:xfrm>
        </p:spPr>
        <p:txBody>
          <a:bodyPr>
            <a:normAutofit/>
          </a:bodyPr>
          <a:lstStyle/>
          <a:p>
            <a:r>
              <a:rPr lang="en-US" sz="3600" dirty="0"/>
              <a:t>Recruiting – </a:t>
            </a:r>
            <a:br>
              <a:rPr lang="en-US" sz="3600" dirty="0"/>
            </a:br>
            <a:r>
              <a:rPr lang="en-US" sz="3600" dirty="0"/>
              <a:t>Parent/Community Involvement</a:t>
            </a:r>
          </a:p>
        </p:txBody>
      </p:sp>
      <p:sp>
        <p:nvSpPr>
          <p:cNvPr id="3" name="Content Placeholder 2">
            <a:extLst>
              <a:ext uri="{FF2B5EF4-FFF2-40B4-BE49-F238E27FC236}">
                <a16:creationId xmlns:a16="http://schemas.microsoft.com/office/drawing/2014/main" id="{D538223C-24F9-4314-82D3-7931AEB43C65}"/>
              </a:ext>
            </a:extLst>
          </p:cNvPr>
          <p:cNvSpPr>
            <a:spLocks noGrp="1"/>
          </p:cNvSpPr>
          <p:nvPr>
            <p:ph idx="1"/>
          </p:nvPr>
        </p:nvSpPr>
        <p:spPr>
          <a:xfrm>
            <a:off x="4594033" y="1825625"/>
            <a:ext cx="7260115" cy="4351338"/>
          </a:xfrm>
        </p:spPr>
        <p:txBody>
          <a:bodyPr>
            <a:normAutofit fontScale="92500" lnSpcReduction="10000"/>
          </a:bodyPr>
          <a:lstStyle/>
          <a:p>
            <a:r>
              <a:rPr lang="en-US" sz="2800" dirty="0">
                <a:effectLst/>
                <a:latin typeface="Calibri" panose="020F0502020204030204" pitchFamily="34" charset="0"/>
                <a:ea typeface="Calibri" panose="020F0502020204030204" pitchFamily="34" charset="0"/>
              </a:rPr>
              <a:t>“Communication with the parents is imperative! They need to know my expectations, especially first timers. Parents need to know this is a serious varsity team.”</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Mentality that parents are your people</a:t>
            </a:r>
          </a:p>
          <a:p>
            <a:pPr lvl="1"/>
            <a:r>
              <a:rPr lang="en-US" dirty="0">
                <a:latin typeface="Calibri" panose="020F0502020204030204" pitchFamily="34" charset="0"/>
                <a:ea typeface="Calibri" panose="020F0502020204030204" pitchFamily="34" charset="0"/>
                <a:cs typeface="Times New Roman" panose="02020603050405020304" pitchFamily="18" charset="0"/>
              </a:rPr>
              <a:t>M</a:t>
            </a:r>
            <a:r>
              <a:rPr lang="en-US" dirty="0">
                <a:effectLst/>
                <a:latin typeface="Calibri" panose="020F0502020204030204" pitchFamily="34" charset="0"/>
                <a:ea typeface="Calibri" panose="020F0502020204030204" pitchFamily="34" charset="0"/>
                <a:cs typeface="Times New Roman" panose="02020603050405020304" pitchFamily="18" charset="0"/>
              </a:rPr>
              <a:t>ake parents feel like an active, valuable participant with ownership.</a:t>
            </a:r>
          </a:p>
          <a:p>
            <a:pPr lvl="1"/>
            <a:r>
              <a:rPr lang="en-US" dirty="0">
                <a:latin typeface="Calibri" panose="020F0502020204030204" pitchFamily="34" charset="0"/>
                <a:ea typeface="Calibri" panose="020F0502020204030204" pitchFamily="34" charset="0"/>
                <a:cs typeface="Times New Roman" panose="02020603050405020304" pitchFamily="18" charset="0"/>
              </a:rPr>
              <a:t>W</a:t>
            </a:r>
            <a:r>
              <a:rPr lang="en-US" dirty="0">
                <a:effectLst/>
                <a:latin typeface="Calibri" panose="020F0502020204030204" pitchFamily="34" charset="0"/>
                <a:ea typeface="Calibri" panose="020F0502020204030204" pitchFamily="34" charset="0"/>
                <a:cs typeface="Times New Roman" panose="02020603050405020304" pitchFamily="18" charset="0"/>
              </a:rPr>
              <a:t>ord spreads to other parents, who sign up their kids because they hear about it, and think it’s a good opportunity for kids.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Engaging parents helps engage administrators (open enrollment). </a:t>
            </a: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descr="A group of people on stage&#10;&#10;Description automatically generated with medium confidence">
            <a:extLst>
              <a:ext uri="{FF2B5EF4-FFF2-40B4-BE49-F238E27FC236}">
                <a16:creationId xmlns:a16="http://schemas.microsoft.com/office/drawing/2014/main" id="{C5C8CCE4-8EA0-451D-BC9E-3F3DFE88185E}"/>
              </a:ext>
            </a:extLst>
          </p:cNvPr>
          <p:cNvPicPr>
            <a:picLocks noChangeAspect="1"/>
          </p:cNvPicPr>
          <p:nvPr/>
        </p:nvPicPr>
        <p:blipFill rotWithShape="1">
          <a:blip r:embed="rId3">
            <a:extLst>
              <a:ext uri="{28A0092B-C50C-407E-A947-70E740481C1C}">
                <a14:useLocalDpi xmlns:a14="http://schemas.microsoft.com/office/drawing/2010/main" val="0"/>
              </a:ext>
            </a:extLst>
          </a:blip>
          <a:srcRect l="20671" r="38955"/>
          <a:stretch/>
        </p:blipFill>
        <p:spPr>
          <a:xfrm>
            <a:off x="0" y="11018"/>
            <a:ext cx="4153360" cy="6858000"/>
          </a:xfrm>
          <a:prstGeom prst="rect">
            <a:avLst/>
          </a:prstGeom>
        </p:spPr>
      </p:pic>
      <p:sp>
        <p:nvSpPr>
          <p:cNvPr id="5" name="Rectangle 4">
            <a:extLst>
              <a:ext uri="{FF2B5EF4-FFF2-40B4-BE49-F238E27FC236}">
                <a16:creationId xmlns:a16="http://schemas.microsoft.com/office/drawing/2014/main" id="{7E48EF83-18F9-43A9-842E-6F6C548E0E2C}"/>
              </a:ext>
            </a:extLst>
          </p:cNvPr>
          <p:cNvSpPr/>
          <p:nvPr/>
        </p:nvSpPr>
        <p:spPr>
          <a:xfrm>
            <a:off x="-77118" y="15373"/>
            <a:ext cx="4230478" cy="693627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59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F236-BCD1-4BB4-BEDF-A8B4BAF64D5E}"/>
              </a:ext>
            </a:extLst>
          </p:cNvPr>
          <p:cNvSpPr>
            <a:spLocks noGrp="1"/>
          </p:cNvSpPr>
          <p:nvPr>
            <p:ph type="title"/>
          </p:nvPr>
        </p:nvSpPr>
        <p:spPr>
          <a:xfrm>
            <a:off x="4869454" y="343090"/>
            <a:ext cx="6484346" cy="1325563"/>
          </a:xfrm>
        </p:spPr>
        <p:txBody>
          <a:bodyPr>
            <a:noAutofit/>
          </a:bodyPr>
          <a:lstStyle/>
          <a:p>
            <a:r>
              <a:rPr lang="en-US" sz="3600" dirty="0"/>
              <a:t>Recruiting – </a:t>
            </a:r>
            <a:br>
              <a:rPr lang="en-US" sz="3600" dirty="0"/>
            </a:br>
            <a:r>
              <a:rPr lang="en-US" sz="3600" dirty="0"/>
              <a:t>Parent/Community Involvement</a:t>
            </a:r>
          </a:p>
        </p:txBody>
      </p:sp>
      <p:sp>
        <p:nvSpPr>
          <p:cNvPr id="3" name="Content Placeholder 2">
            <a:extLst>
              <a:ext uri="{FF2B5EF4-FFF2-40B4-BE49-F238E27FC236}">
                <a16:creationId xmlns:a16="http://schemas.microsoft.com/office/drawing/2014/main" id="{D538223C-24F9-4314-82D3-7931AEB43C65}"/>
              </a:ext>
            </a:extLst>
          </p:cNvPr>
          <p:cNvSpPr>
            <a:spLocks noGrp="1"/>
          </p:cNvSpPr>
          <p:nvPr>
            <p:ph idx="1"/>
          </p:nvPr>
        </p:nvSpPr>
        <p:spPr>
          <a:xfrm>
            <a:off x="4869454" y="1825625"/>
            <a:ext cx="6484345" cy="4351338"/>
          </a:xfrm>
        </p:spPr>
        <p:txBody>
          <a:bodyPr>
            <a:norm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Schools offer judge clinics for non-MSHSL judges</a:t>
            </a:r>
            <a:r>
              <a:rPr lang="en-US" dirty="0">
                <a:latin typeface="Calibri" panose="020F0502020204030204" pitchFamily="34" charset="0"/>
                <a:ea typeface="Calibri" panose="020F0502020204030204" pitchFamily="34" charset="0"/>
                <a:cs typeface="Times New Roman" panose="02020603050405020304" pitchFamily="18" charset="0"/>
              </a:rPr>
              <a:t> - p</a:t>
            </a:r>
            <a:r>
              <a:rPr lang="en-US" sz="2800" dirty="0">
                <a:effectLst/>
                <a:latin typeface="Calibri" panose="020F0502020204030204" pitchFamily="34" charset="0"/>
                <a:ea typeface="Calibri" panose="020F0502020204030204" pitchFamily="34" charset="0"/>
                <a:cs typeface="Times New Roman" panose="02020603050405020304" pitchFamily="18" charset="0"/>
              </a:rPr>
              <a:t>arents and alumni. Partner with other schools.</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New and parent judges take off one round, observe and write a practice ballot. </a:t>
            </a:r>
          </a:p>
          <a:p>
            <a:endParaRPr lang="en-US" sz="2800" dirty="0">
              <a:solidFill>
                <a:schemeClr val="tx1"/>
              </a:solidFill>
              <a:effectLst/>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endParaRPr>
          </a:p>
          <a:p>
            <a:endParaRPr lang="en-US" dirty="0"/>
          </a:p>
        </p:txBody>
      </p:sp>
      <p:pic>
        <p:nvPicPr>
          <p:cNvPr id="6" name="Picture 5" descr="A person sitting at a desk&#10;&#10;Description automatically generated with medium confidence">
            <a:extLst>
              <a:ext uri="{FF2B5EF4-FFF2-40B4-BE49-F238E27FC236}">
                <a16:creationId xmlns:a16="http://schemas.microsoft.com/office/drawing/2014/main" id="{D3877706-021B-4077-99C8-3BEA822FE408}"/>
              </a:ext>
            </a:extLst>
          </p:cNvPr>
          <p:cNvPicPr>
            <a:picLocks noChangeAspect="1"/>
          </p:cNvPicPr>
          <p:nvPr/>
        </p:nvPicPr>
        <p:blipFill rotWithShape="1">
          <a:blip r:embed="rId3">
            <a:extLst>
              <a:ext uri="{28A0092B-C50C-407E-A947-70E740481C1C}">
                <a14:useLocalDpi xmlns:a14="http://schemas.microsoft.com/office/drawing/2010/main" val="0"/>
              </a:ext>
            </a:extLst>
          </a:blip>
          <a:srcRect l="37650" t="9931" r="23476"/>
          <a:stretch/>
        </p:blipFill>
        <p:spPr>
          <a:xfrm>
            <a:off x="0" y="0"/>
            <a:ext cx="4450814" cy="6874634"/>
          </a:xfrm>
          <a:prstGeom prst="rect">
            <a:avLst/>
          </a:prstGeom>
        </p:spPr>
      </p:pic>
      <p:sp>
        <p:nvSpPr>
          <p:cNvPr id="7" name="Rectangle 6">
            <a:extLst>
              <a:ext uri="{FF2B5EF4-FFF2-40B4-BE49-F238E27FC236}">
                <a16:creationId xmlns:a16="http://schemas.microsoft.com/office/drawing/2014/main" id="{5421ADA1-5582-4818-8CAF-7702C4077B11}"/>
              </a:ext>
            </a:extLst>
          </p:cNvPr>
          <p:cNvSpPr/>
          <p:nvPr/>
        </p:nvSpPr>
        <p:spPr>
          <a:xfrm>
            <a:off x="-77118" y="15373"/>
            <a:ext cx="4527932" cy="693627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413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38223C-24F9-4314-82D3-7931AEB43C65}"/>
              </a:ext>
            </a:extLst>
          </p:cNvPr>
          <p:cNvSpPr>
            <a:spLocks noGrp="1"/>
          </p:cNvSpPr>
          <p:nvPr>
            <p:ph idx="1"/>
          </p:nvPr>
        </p:nvSpPr>
        <p:spPr>
          <a:xfrm>
            <a:off x="297455" y="2675491"/>
            <a:ext cx="11347374" cy="3501472"/>
          </a:xfrm>
        </p:spPr>
        <p:txBody>
          <a:bodyPr>
            <a:normAutofit/>
          </a:bodyPr>
          <a:lstStyle/>
          <a:p>
            <a:r>
              <a:rPr lang="en-US" dirty="0">
                <a:latin typeface="Calibri" panose="020F0502020204030204" pitchFamily="34" charset="0"/>
                <a:cs typeface="Times New Roman" panose="02020603050405020304" pitchFamily="18" charset="0"/>
              </a:rPr>
              <a:t>Build a team website. Include roster, mission, calendar, team/school forms, news/press releases, contact information and pictures of students at practice and events.</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Have programs/teams add value to your community. Team as community outreach:</a:t>
            </a:r>
          </a:p>
          <a:p>
            <a:pPr lvl="1"/>
            <a:r>
              <a:rPr lang="en-US" dirty="0">
                <a:latin typeface="Calibri" panose="020F0502020204030204" pitchFamily="34" charset="0"/>
                <a:ea typeface="Calibri" panose="020F0502020204030204" pitchFamily="34" charset="0"/>
                <a:cs typeface="Times New Roman" panose="02020603050405020304" pitchFamily="18" charset="0"/>
              </a:rPr>
              <a:t>Nursing </a:t>
            </a:r>
            <a:r>
              <a:rPr lang="en-US" dirty="0">
                <a:effectLst/>
                <a:latin typeface="Calibri" panose="020F0502020204030204" pitchFamily="34" charset="0"/>
                <a:ea typeface="Calibri" panose="020F0502020204030204" pitchFamily="34" charset="0"/>
                <a:cs typeface="Times New Roman" panose="02020603050405020304" pitchFamily="18" charset="0"/>
              </a:rPr>
              <a:t>home, elementary school, community event presentations and showcases</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“It’s nerve-wracking but makes them confident.”</a:t>
            </a:r>
            <a:endParaRPr lang="en-US" dirty="0">
              <a:solidFill>
                <a:schemeClr val="tx1"/>
              </a:solidFill>
              <a:effectLst/>
            </a:endParaRPr>
          </a:p>
          <a:p>
            <a:endParaRPr lang="en-US" sz="2800" dirty="0">
              <a:solidFill>
                <a:schemeClr val="tx1"/>
              </a:solidFill>
              <a:effectLst/>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396FA6C6-11D4-4178-8E66-713FDB419A8D}"/>
              </a:ext>
            </a:extLst>
          </p:cNvPr>
          <p:cNvPicPr>
            <a:picLocks noChangeAspect="1"/>
          </p:cNvPicPr>
          <p:nvPr/>
        </p:nvPicPr>
        <p:blipFill rotWithShape="1">
          <a:blip r:embed="rId3">
            <a:extLst>
              <a:ext uri="{28A0092B-C50C-407E-A947-70E740481C1C}">
                <a14:useLocalDpi xmlns:a14="http://schemas.microsoft.com/office/drawing/2010/main" val="0"/>
              </a:ext>
            </a:extLst>
          </a:blip>
          <a:srcRect t="35083" b="39651"/>
          <a:stretch/>
        </p:blipFill>
        <p:spPr>
          <a:xfrm>
            <a:off x="0" y="0"/>
            <a:ext cx="12192000" cy="2310367"/>
          </a:xfrm>
          <a:prstGeom prst="rect">
            <a:avLst/>
          </a:prstGeom>
        </p:spPr>
      </p:pic>
      <p:sp>
        <p:nvSpPr>
          <p:cNvPr id="5" name="Rectangle 4">
            <a:extLst>
              <a:ext uri="{FF2B5EF4-FFF2-40B4-BE49-F238E27FC236}">
                <a16:creationId xmlns:a16="http://schemas.microsoft.com/office/drawing/2014/main" id="{BC213FE3-57AE-472D-A036-113CD2D6E86A}"/>
              </a:ext>
            </a:extLst>
          </p:cNvPr>
          <p:cNvSpPr/>
          <p:nvPr/>
        </p:nvSpPr>
        <p:spPr>
          <a:xfrm>
            <a:off x="0" y="-1"/>
            <a:ext cx="12192000" cy="23103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3CF236-BCD1-4BB4-BEDF-A8B4BAF64D5E}"/>
              </a:ext>
            </a:extLst>
          </p:cNvPr>
          <p:cNvSpPr>
            <a:spLocks noGrp="1"/>
          </p:cNvSpPr>
          <p:nvPr>
            <p:ph type="title"/>
          </p:nvPr>
        </p:nvSpPr>
        <p:spPr>
          <a:xfrm>
            <a:off x="827183" y="504584"/>
            <a:ext cx="11026966" cy="1325563"/>
          </a:xfrm>
        </p:spPr>
        <p:txBody>
          <a:bodyPr/>
          <a:lstStyle/>
          <a:p>
            <a:r>
              <a:rPr lang="en-US" dirty="0"/>
              <a:t>Recruiting – Parent/Community Involvement</a:t>
            </a:r>
          </a:p>
        </p:txBody>
      </p:sp>
    </p:spTree>
    <p:extLst>
      <p:ext uri="{BB962C8B-B14F-4D97-AF65-F5344CB8AC3E}">
        <p14:creationId xmlns:p14="http://schemas.microsoft.com/office/powerpoint/2010/main" val="365233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21F788-B996-4B01-B18F-2B9D44261531}"/>
              </a:ext>
            </a:extLst>
          </p:cNvPr>
          <p:cNvSpPr>
            <a:spLocks noGrp="1"/>
          </p:cNvSpPr>
          <p:nvPr>
            <p:ph type="title"/>
          </p:nvPr>
        </p:nvSpPr>
        <p:spPr>
          <a:xfrm>
            <a:off x="266700" y="210896"/>
            <a:ext cx="10515600" cy="1325563"/>
          </a:xfrm>
        </p:spPr>
        <p:txBody>
          <a:bodyPr>
            <a:normAutofit/>
          </a:bodyPr>
          <a:lstStyle/>
          <a:p>
            <a:r>
              <a:rPr lang="en-US" sz="4000" dirty="0"/>
              <a:t>Statewide Policies and Culture</a:t>
            </a:r>
          </a:p>
        </p:txBody>
      </p:sp>
      <p:sp>
        <p:nvSpPr>
          <p:cNvPr id="5" name="Content Placeholder 4">
            <a:extLst>
              <a:ext uri="{FF2B5EF4-FFF2-40B4-BE49-F238E27FC236}">
                <a16:creationId xmlns:a16="http://schemas.microsoft.com/office/drawing/2014/main" id="{9059EC14-6006-4204-AAAC-CD9E93F0EB61}"/>
              </a:ext>
            </a:extLst>
          </p:cNvPr>
          <p:cNvSpPr>
            <a:spLocks noGrp="1"/>
          </p:cNvSpPr>
          <p:nvPr>
            <p:ph idx="1"/>
          </p:nvPr>
        </p:nvSpPr>
        <p:spPr>
          <a:xfrm>
            <a:off x="266700" y="1520584"/>
            <a:ext cx="7581900" cy="4351338"/>
          </a:xfrm>
        </p:spPr>
        <p:txBody>
          <a:bodyPr>
            <a:normAutofit fontScale="85000" lnSpcReduction="10000"/>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Two-class system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similar to athletics)</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Divided by size; schools can “opt-up”</a:t>
            </a: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Opens up access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10 coaches for 80 students vs. 1 coach for 40 students</a:t>
            </a:r>
            <a:r>
              <a:rPr lang="en-US" dirty="0">
                <a:latin typeface="Calibri" panose="020F0502020204030204" pitchFamily="34" charset="0"/>
                <a:ea typeface="Calibri" panose="020F0502020204030204" pitchFamily="34" charset="0"/>
                <a:cs typeface="Times New Roman" panose="02020603050405020304" pitchFamily="18" charset="0"/>
              </a:rPr>
              <a:t> – hard to compete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28600" lvl="1" indent="0">
              <a:lnSpc>
                <a:spcPct val="107000"/>
              </a:lnSpc>
              <a:spcBef>
                <a:spcPts val="0"/>
              </a:spcBef>
              <a:spcAft>
                <a:spcPts val="8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lvl="1">
              <a:lnSpc>
                <a:spcPct val="107000"/>
              </a:lnSpc>
              <a:spcBef>
                <a:spcPts val="0"/>
              </a:spcBef>
              <a:spcAft>
                <a:spcPts val="800"/>
              </a:spcAft>
            </a:pPr>
            <a:r>
              <a:rPr lang="en-US" sz="2800" dirty="0">
                <a:latin typeface="Calibri" panose="020F0502020204030204" pitchFamily="34" charset="0"/>
                <a:cs typeface="Times New Roman" panose="02020603050405020304" pitchFamily="18" charset="0"/>
              </a:rPr>
              <a:t>Don’t have formal classes at invitationals. </a:t>
            </a:r>
          </a:p>
          <a:p>
            <a:pPr marL="457200" lvl="2">
              <a:lnSpc>
                <a:spcPct val="107000"/>
              </a:lnSpc>
              <a:spcBef>
                <a:spcPts val="0"/>
              </a:spcBef>
              <a:spcAft>
                <a:spcPts val="800"/>
              </a:spcAft>
            </a:pPr>
            <a:r>
              <a:rPr lang="en-US" sz="2400" dirty="0">
                <a:latin typeface="Calibri" panose="020F0502020204030204" pitchFamily="34" charset="0"/>
                <a:cs typeface="Times New Roman" panose="02020603050405020304" pitchFamily="18" charset="0"/>
              </a:rPr>
              <a:t>Some Class A participate in tournaments hosted by Class AA schools for competition or experience. </a:t>
            </a:r>
          </a:p>
          <a:p>
            <a:pPr marL="457200" lvl="2">
              <a:lnSpc>
                <a:spcPct val="107000"/>
              </a:lnSpc>
              <a:spcBef>
                <a:spcPts val="0"/>
              </a:spcBef>
              <a:spcAft>
                <a:spcPts val="800"/>
              </a:spcAft>
            </a:pPr>
            <a:r>
              <a:rPr lang="en-US" sz="2400" dirty="0">
                <a:latin typeface="Calibri" panose="020F0502020204030204" pitchFamily="34" charset="0"/>
                <a:cs typeface="Times New Roman" panose="02020603050405020304" pitchFamily="18" charset="0"/>
              </a:rPr>
              <a:t>Successful Class AA schools do not sign up </a:t>
            </a:r>
            <a:r>
              <a:rPr lang="en-US" sz="2400">
                <a:latin typeface="Calibri" panose="020F0502020204030204" pitchFamily="34" charset="0"/>
                <a:cs typeface="Times New Roman" panose="02020603050405020304" pitchFamily="18" charset="0"/>
              </a:rPr>
              <a:t>for tournaments </a:t>
            </a:r>
            <a:r>
              <a:rPr lang="en-US" sz="2400" dirty="0">
                <a:latin typeface="Calibri" panose="020F0502020204030204" pitchFamily="34" charset="0"/>
                <a:cs typeface="Times New Roman" panose="02020603050405020304" pitchFamily="18" charset="0"/>
              </a:rPr>
              <a:t>hosted by Class A schools (unless an invite for a handful of students).</a:t>
            </a:r>
          </a:p>
          <a:p>
            <a:endParaRPr lang="en-US" dirty="0"/>
          </a:p>
        </p:txBody>
      </p:sp>
      <p:pic>
        <p:nvPicPr>
          <p:cNvPr id="6" name="Picture 5" descr="A couple of women standing on a stage&#10;&#10;Description automatically generated with low confidence">
            <a:extLst>
              <a:ext uri="{FF2B5EF4-FFF2-40B4-BE49-F238E27FC236}">
                <a16:creationId xmlns:a16="http://schemas.microsoft.com/office/drawing/2014/main" id="{00F071BA-626B-474F-8E23-4FFD8042D6C7}"/>
              </a:ext>
            </a:extLst>
          </p:cNvPr>
          <p:cNvPicPr>
            <a:picLocks noChangeAspect="1"/>
          </p:cNvPicPr>
          <p:nvPr/>
        </p:nvPicPr>
        <p:blipFill rotWithShape="1">
          <a:blip r:embed="rId3">
            <a:extLst>
              <a:ext uri="{28A0092B-C50C-407E-A947-70E740481C1C}">
                <a14:useLocalDpi xmlns:a14="http://schemas.microsoft.com/office/drawing/2010/main" val="0"/>
              </a:ext>
            </a:extLst>
          </a:blip>
          <a:srcRect l="16111"/>
          <a:stretch/>
        </p:blipFill>
        <p:spPr>
          <a:xfrm flipH="1">
            <a:off x="8356600" y="0"/>
            <a:ext cx="3835400" cy="6858000"/>
          </a:xfrm>
          <a:prstGeom prst="rect">
            <a:avLst/>
          </a:prstGeom>
        </p:spPr>
      </p:pic>
      <p:sp>
        <p:nvSpPr>
          <p:cNvPr id="7" name="Rectangle 6">
            <a:extLst>
              <a:ext uri="{FF2B5EF4-FFF2-40B4-BE49-F238E27FC236}">
                <a16:creationId xmlns:a16="http://schemas.microsoft.com/office/drawing/2014/main" id="{D5D67F5E-C672-4251-A94F-F234E5C15149}"/>
              </a:ext>
            </a:extLst>
          </p:cNvPr>
          <p:cNvSpPr/>
          <p:nvPr/>
        </p:nvSpPr>
        <p:spPr>
          <a:xfrm>
            <a:off x="8356600" y="-78270"/>
            <a:ext cx="3835400" cy="693627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59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n a stage&#10;&#10;Description automatically generated">
            <a:extLst>
              <a:ext uri="{FF2B5EF4-FFF2-40B4-BE49-F238E27FC236}">
                <a16:creationId xmlns:a16="http://schemas.microsoft.com/office/drawing/2014/main" id="{B5F05079-BF6C-4E84-BA46-B9D0F0E26671}"/>
              </a:ext>
            </a:extLst>
          </p:cNvPr>
          <p:cNvPicPr>
            <a:picLocks noChangeAspect="1"/>
          </p:cNvPicPr>
          <p:nvPr/>
        </p:nvPicPr>
        <p:blipFill rotWithShape="1">
          <a:blip r:embed="rId3">
            <a:extLst>
              <a:ext uri="{28A0092B-C50C-407E-A947-70E740481C1C}">
                <a14:useLocalDpi xmlns:a14="http://schemas.microsoft.com/office/drawing/2010/main" val="0"/>
              </a:ext>
            </a:extLst>
          </a:blip>
          <a:srcRect b="72891"/>
          <a:stretch/>
        </p:blipFill>
        <p:spPr>
          <a:xfrm>
            <a:off x="0" y="0"/>
            <a:ext cx="12192000" cy="2203373"/>
          </a:xfrm>
          <a:prstGeom prst="rect">
            <a:avLst/>
          </a:prstGeom>
        </p:spPr>
      </p:pic>
      <p:sp>
        <p:nvSpPr>
          <p:cNvPr id="7" name="Rectangle 6">
            <a:extLst>
              <a:ext uri="{FF2B5EF4-FFF2-40B4-BE49-F238E27FC236}">
                <a16:creationId xmlns:a16="http://schemas.microsoft.com/office/drawing/2014/main" id="{15966240-0520-4955-BDB0-8067E1C011B2}"/>
              </a:ext>
            </a:extLst>
          </p:cNvPr>
          <p:cNvSpPr/>
          <p:nvPr/>
        </p:nvSpPr>
        <p:spPr>
          <a:xfrm>
            <a:off x="0" y="0"/>
            <a:ext cx="12192000" cy="220337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421F788-B996-4B01-B18F-2B9D44261531}"/>
              </a:ext>
            </a:extLst>
          </p:cNvPr>
          <p:cNvSpPr>
            <a:spLocks noGrp="1"/>
          </p:cNvSpPr>
          <p:nvPr>
            <p:ph type="title"/>
          </p:nvPr>
        </p:nvSpPr>
        <p:spPr/>
        <p:txBody>
          <a:bodyPr/>
          <a:lstStyle/>
          <a:p>
            <a:r>
              <a:rPr lang="en-US" dirty="0"/>
              <a:t>Statewide Policies and Culture</a:t>
            </a:r>
          </a:p>
        </p:txBody>
      </p:sp>
      <p:sp>
        <p:nvSpPr>
          <p:cNvPr id="5" name="Content Placeholder 4">
            <a:extLst>
              <a:ext uri="{FF2B5EF4-FFF2-40B4-BE49-F238E27FC236}">
                <a16:creationId xmlns:a16="http://schemas.microsoft.com/office/drawing/2014/main" id="{9059EC14-6006-4204-AAAC-CD9E93F0EB61}"/>
              </a:ext>
            </a:extLst>
          </p:cNvPr>
          <p:cNvSpPr>
            <a:spLocks noGrp="1"/>
          </p:cNvSpPr>
          <p:nvPr>
            <p:ph idx="1"/>
          </p:nvPr>
        </p:nvSpPr>
        <p:spPr>
          <a:xfrm>
            <a:off x="385590" y="2456761"/>
            <a:ext cx="10968210" cy="3720202"/>
          </a:xfrm>
        </p:spPr>
        <p:txBody>
          <a:bodyPr>
            <a:normAutofit/>
          </a:bodyPr>
          <a:lstStyle/>
          <a:p>
            <a:pPr marL="231775" marR="0" indent="-231775">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Statewide mentoring system for coaches/directors</a:t>
            </a:r>
          </a:p>
          <a:p>
            <a:pPr marL="231775" marR="0" indent="-231775">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Coaches/directors are happy to share information. Extremely competitive but like each other</a:t>
            </a:r>
          </a:p>
          <a:p>
            <a:pPr marL="231775" marR="0" indent="-231775">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Statewide clinic – Both new and experienced coaches/judges, program grants for new coaches/programs, variety of sessions and social opportunity</a:t>
            </a:r>
          </a:p>
          <a:p>
            <a:endParaRPr lang="en-US" dirty="0"/>
          </a:p>
        </p:txBody>
      </p:sp>
    </p:spTree>
    <p:extLst>
      <p:ext uri="{BB962C8B-B14F-4D97-AF65-F5344CB8AC3E}">
        <p14:creationId xmlns:p14="http://schemas.microsoft.com/office/powerpoint/2010/main" val="297291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medium confidence">
            <a:extLst>
              <a:ext uri="{FF2B5EF4-FFF2-40B4-BE49-F238E27FC236}">
                <a16:creationId xmlns:a16="http://schemas.microsoft.com/office/drawing/2014/main" id="{DB8DFEA6-327D-4725-8EA8-E70409C7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937" y="414260"/>
            <a:ext cx="5168126" cy="6029480"/>
          </a:xfrm>
          <a:prstGeom prst="rect">
            <a:avLst/>
          </a:prstGeom>
        </p:spPr>
      </p:pic>
      <p:sp>
        <p:nvSpPr>
          <p:cNvPr id="3" name="Content Placeholder 2">
            <a:extLst>
              <a:ext uri="{FF2B5EF4-FFF2-40B4-BE49-F238E27FC236}">
                <a16:creationId xmlns:a16="http://schemas.microsoft.com/office/drawing/2014/main" id="{1D6BC8B5-3F77-4C62-9DD6-E53DF00748A7}"/>
              </a:ext>
            </a:extLst>
          </p:cNvPr>
          <p:cNvSpPr>
            <a:spLocks noGrp="1"/>
          </p:cNvSpPr>
          <p:nvPr>
            <p:ph idx="1"/>
          </p:nvPr>
        </p:nvSpPr>
        <p:spPr>
          <a:xfrm>
            <a:off x="6712738" y="4033993"/>
            <a:ext cx="4913274" cy="976950"/>
          </a:xfrm>
        </p:spPr>
        <p:txBody>
          <a:bodyPr>
            <a:normAutofit/>
          </a:bodyPr>
          <a:lstStyle/>
          <a:p>
            <a:pPr marL="0" indent="0">
              <a:buNone/>
            </a:pPr>
            <a:r>
              <a:rPr lang="en-US" sz="2400" dirty="0"/>
              <a:t>Zach </a:t>
            </a:r>
            <a:r>
              <a:rPr lang="en-US" sz="2400" dirty="0" err="1"/>
              <a:t>Prax</a:t>
            </a:r>
            <a:endParaRPr lang="en-US" sz="2400" dirty="0"/>
          </a:p>
          <a:p>
            <a:pPr marL="0" indent="0">
              <a:buNone/>
            </a:pPr>
            <a:r>
              <a:rPr lang="en-US" sz="2400" dirty="0"/>
              <a:t>Eastview High School</a:t>
            </a:r>
          </a:p>
        </p:txBody>
      </p:sp>
      <p:sp>
        <p:nvSpPr>
          <p:cNvPr id="6" name="Content Placeholder 2">
            <a:extLst>
              <a:ext uri="{FF2B5EF4-FFF2-40B4-BE49-F238E27FC236}">
                <a16:creationId xmlns:a16="http://schemas.microsoft.com/office/drawing/2014/main" id="{F71C9413-F0C0-4250-BE52-5C26C5005BE5}"/>
              </a:ext>
            </a:extLst>
          </p:cNvPr>
          <p:cNvSpPr txBox="1">
            <a:spLocks/>
          </p:cNvSpPr>
          <p:nvPr/>
        </p:nvSpPr>
        <p:spPr>
          <a:xfrm>
            <a:off x="1046820" y="2419553"/>
            <a:ext cx="2734349" cy="100944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Kasey Wacker</a:t>
            </a:r>
          </a:p>
          <a:p>
            <a:pPr marL="0" indent="0" algn="r">
              <a:buNone/>
            </a:pPr>
            <a:r>
              <a:rPr lang="en-US" dirty="0"/>
              <a:t>Perham High School</a:t>
            </a:r>
          </a:p>
        </p:txBody>
      </p:sp>
      <p:sp>
        <p:nvSpPr>
          <p:cNvPr id="7" name="Content Placeholder 2">
            <a:extLst>
              <a:ext uri="{FF2B5EF4-FFF2-40B4-BE49-F238E27FC236}">
                <a16:creationId xmlns:a16="http://schemas.microsoft.com/office/drawing/2014/main" id="{F5CEEE8B-613D-4B90-95E6-41A55F2FC511}"/>
              </a:ext>
            </a:extLst>
          </p:cNvPr>
          <p:cNvSpPr txBox="1">
            <a:spLocks/>
          </p:cNvSpPr>
          <p:nvPr/>
        </p:nvSpPr>
        <p:spPr>
          <a:xfrm>
            <a:off x="4492083" y="6204463"/>
            <a:ext cx="8056606" cy="505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Jackie Whitacre, Fillmore Central Public Schools</a:t>
            </a:r>
          </a:p>
          <a:p>
            <a:pPr marL="0" indent="0">
              <a:buNone/>
            </a:pPr>
            <a:endParaRPr lang="en-US" sz="2400" dirty="0"/>
          </a:p>
        </p:txBody>
      </p:sp>
      <p:sp>
        <p:nvSpPr>
          <p:cNvPr id="8" name="Content Placeholder 2">
            <a:extLst>
              <a:ext uri="{FF2B5EF4-FFF2-40B4-BE49-F238E27FC236}">
                <a16:creationId xmlns:a16="http://schemas.microsoft.com/office/drawing/2014/main" id="{491E1A64-9621-4EBB-949D-9B6F01249D57}"/>
              </a:ext>
            </a:extLst>
          </p:cNvPr>
          <p:cNvSpPr txBox="1">
            <a:spLocks/>
          </p:cNvSpPr>
          <p:nvPr/>
        </p:nvSpPr>
        <p:spPr>
          <a:xfrm>
            <a:off x="6218239" y="275605"/>
            <a:ext cx="4604293" cy="10067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Doug Lowthian</a:t>
            </a:r>
          </a:p>
          <a:p>
            <a:pPr marL="0" indent="0">
              <a:buNone/>
            </a:pPr>
            <a:r>
              <a:rPr lang="en-US" sz="2400" dirty="0"/>
              <a:t>International Falls High School</a:t>
            </a:r>
          </a:p>
        </p:txBody>
      </p:sp>
      <p:sp>
        <p:nvSpPr>
          <p:cNvPr id="9" name="Star: 5 Points 8">
            <a:extLst>
              <a:ext uri="{FF2B5EF4-FFF2-40B4-BE49-F238E27FC236}">
                <a16:creationId xmlns:a16="http://schemas.microsoft.com/office/drawing/2014/main" id="{087CAD26-2508-4A27-ACEE-25D294F52F32}"/>
              </a:ext>
            </a:extLst>
          </p:cNvPr>
          <p:cNvSpPr/>
          <p:nvPr/>
        </p:nvSpPr>
        <p:spPr>
          <a:xfrm>
            <a:off x="5876693" y="1282390"/>
            <a:ext cx="219307" cy="2500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DB75CD07-1CC3-4C36-B79D-A427FA011F3D}"/>
              </a:ext>
            </a:extLst>
          </p:cNvPr>
          <p:cNvSpPr/>
          <p:nvPr/>
        </p:nvSpPr>
        <p:spPr>
          <a:xfrm>
            <a:off x="4492083" y="2780062"/>
            <a:ext cx="219307" cy="2500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B16630DA-6269-427F-9C53-912056D08352}"/>
              </a:ext>
            </a:extLst>
          </p:cNvPr>
          <p:cNvSpPr/>
          <p:nvPr/>
        </p:nvSpPr>
        <p:spPr>
          <a:xfrm>
            <a:off x="6784409" y="5801916"/>
            <a:ext cx="219307" cy="2500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0C53BB2A-02FC-4D5C-96B8-D6A16D85AE1D}"/>
              </a:ext>
            </a:extLst>
          </p:cNvPr>
          <p:cNvSpPr/>
          <p:nvPr/>
        </p:nvSpPr>
        <p:spPr>
          <a:xfrm>
            <a:off x="6325002" y="4760912"/>
            <a:ext cx="219307" cy="2500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40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0590-3E86-401B-A3A2-9EB7E0B85024}"/>
              </a:ext>
            </a:extLst>
          </p:cNvPr>
          <p:cNvSpPr>
            <a:spLocks noGrp="1"/>
          </p:cNvSpPr>
          <p:nvPr>
            <p:ph type="title"/>
          </p:nvPr>
        </p:nvSpPr>
        <p:spPr/>
        <p:txBody>
          <a:bodyPr/>
          <a:lstStyle/>
          <a:p>
            <a:endParaRPr lang="en-US"/>
          </a:p>
        </p:txBody>
      </p:sp>
      <p:pic>
        <p:nvPicPr>
          <p:cNvPr id="10" name="Picture 9" descr="A group of people posing for a photo&#10;&#10;Description automatically generated">
            <a:extLst>
              <a:ext uri="{FF2B5EF4-FFF2-40B4-BE49-F238E27FC236}">
                <a16:creationId xmlns:a16="http://schemas.microsoft.com/office/drawing/2014/main" id="{9267604C-D4EA-4C63-AF18-37C3817BD75D}"/>
              </a:ext>
            </a:extLst>
          </p:cNvPr>
          <p:cNvPicPr>
            <a:picLocks noChangeAspect="1"/>
          </p:cNvPicPr>
          <p:nvPr/>
        </p:nvPicPr>
        <p:blipFill rotWithShape="1">
          <a:blip r:embed="rId3">
            <a:extLst>
              <a:ext uri="{28A0092B-C50C-407E-A947-70E740481C1C}">
                <a14:useLocalDpi xmlns:a14="http://schemas.microsoft.com/office/drawing/2010/main" val="0"/>
              </a:ext>
            </a:extLst>
          </a:blip>
          <a:srcRect l="15684" t="7500" r="13012" b="32337"/>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4D1209EE-3B10-414D-B901-BE2983B7FE27}"/>
              </a:ext>
            </a:extLst>
          </p:cNvPr>
          <p:cNvSpPr/>
          <p:nvPr/>
        </p:nvSpPr>
        <p:spPr>
          <a:xfrm>
            <a:off x="0" y="-326"/>
            <a:ext cx="12256354" cy="694752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D6AA5B8-A53D-4694-87E2-C2AA8D6FE56A}"/>
              </a:ext>
            </a:extLst>
          </p:cNvPr>
          <p:cNvSpPr txBox="1">
            <a:spLocks/>
          </p:cNvSpPr>
          <p:nvPr/>
        </p:nvSpPr>
        <p:spPr>
          <a:xfrm>
            <a:off x="998188" y="865824"/>
            <a:ext cx="10515600" cy="3507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badi" panose="020B0604020104020204" pitchFamily="34" charset="0"/>
                <a:ea typeface="+mj-ea"/>
                <a:cs typeface="+mj-cs"/>
              </a:defRPr>
            </a:lvl1pPr>
          </a:lstStyle>
          <a:p>
            <a:pPr algn="ctr"/>
            <a:r>
              <a:rPr lang="en-US" sz="6000" b="1" dirty="0"/>
              <a:t>Questions?</a:t>
            </a:r>
            <a:endParaRPr lang="en-US" sz="6000" b="1" dirty="0">
              <a:latin typeface="Abadi Extra Light" panose="020B0604020202020204" pitchFamily="34" charset="0"/>
            </a:endParaRPr>
          </a:p>
        </p:txBody>
      </p:sp>
    </p:spTree>
    <p:extLst>
      <p:ext uri="{BB962C8B-B14F-4D97-AF65-F5344CB8AC3E}">
        <p14:creationId xmlns:p14="http://schemas.microsoft.com/office/powerpoint/2010/main" val="191414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06F9-AD81-460C-90B4-1370C5611943}"/>
              </a:ext>
            </a:extLst>
          </p:cNvPr>
          <p:cNvSpPr>
            <a:spLocks noGrp="1"/>
          </p:cNvSpPr>
          <p:nvPr>
            <p:ph type="title"/>
          </p:nvPr>
        </p:nvSpPr>
        <p:spPr>
          <a:xfrm>
            <a:off x="5516670" y="1532793"/>
            <a:ext cx="5949864" cy="1325563"/>
          </a:xfrm>
        </p:spPr>
        <p:txBody>
          <a:bodyPr>
            <a:noAutofit/>
          </a:bodyPr>
          <a:lstStyle/>
          <a:p>
            <a:r>
              <a:rPr lang="en-US" sz="3400" dirty="0"/>
              <a:t>Rebuilding Requires Recruiting</a:t>
            </a:r>
          </a:p>
        </p:txBody>
      </p:sp>
      <p:sp>
        <p:nvSpPr>
          <p:cNvPr id="5" name="Content Placeholder 4">
            <a:extLst>
              <a:ext uri="{FF2B5EF4-FFF2-40B4-BE49-F238E27FC236}">
                <a16:creationId xmlns:a16="http://schemas.microsoft.com/office/drawing/2014/main" id="{5F5C6ED4-9DD1-46C7-B1AF-5EE2D13B4736}"/>
              </a:ext>
            </a:extLst>
          </p:cNvPr>
          <p:cNvSpPr>
            <a:spLocks noGrp="1"/>
          </p:cNvSpPr>
          <p:nvPr>
            <p:ph idx="1"/>
          </p:nvPr>
        </p:nvSpPr>
        <p:spPr>
          <a:xfrm>
            <a:off x="5622878" y="2771435"/>
            <a:ext cx="5843656" cy="3698836"/>
          </a:xfrm>
        </p:spPr>
        <p:txBody>
          <a:bodyPr/>
          <a:lstStyle/>
          <a:p>
            <a:pPr marL="0" indent="0">
              <a:buNone/>
            </a:pPr>
            <a:r>
              <a:rPr lang="en-US" sz="2800" dirty="0"/>
              <a:t>School and Team Initiatives</a:t>
            </a:r>
            <a:br>
              <a:rPr lang="en-US" sz="2800" dirty="0"/>
            </a:br>
            <a:br>
              <a:rPr lang="en-US" sz="2800" dirty="0"/>
            </a:br>
            <a:r>
              <a:rPr lang="en-US" sz="2800" dirty="0"/>
              <a:t>Teacher/Coach Initiatives</a:t>
            </a:r>
            <a:br>
              <a:rPr lang="en-US" sz="2800" dirty="0"/>
            </a:br>
            <a:br>
              <a:rPr lang="en-US" sz="2800" dirty="0"/>
            </a:br>
            <a:r>
              <a:rPr lang="en-US" sz="2800" dirty="0"/>
              <a:t>Student-Led Initiatives</a:t>
            </a:r>
            <a:br>
              <a:rPr lang="en-US" sz="2800" dirty="0"/>
            </a:br>
            <a:br>
              <a:rPr lang="en-US" sz="2800" dirty="0"/>
            </a:br>
            <a:r>
              <a:rPr lang="en-US" sz="2800" dirty="0"/>
              <a:t>Parent/Community Involvement</a:t>
            </a:r>
            <a:br>
              <a:rPr lang="en-US" sz="2800" dirty="0"/>
            </a:br>
            <a:br>
              <a:rPr lang="en-US" sz="2800" dirty="0"/>
            </a:br>
            <a:r>
              <a:rPr lang="en-US" sz="2800" dirty="0"/>
              <a:t>Statewide Policies and Culture</a:t>
            </a:r>
            <a:endParaRPr lang="en-US" dirty="0"/>
          </a:p>
        </p:txBody>
      </p:sp>
      <p:pic>
        <p:nvPicPr>
          <p:cNvPr id="3" name="Picture 2">
            <a:extLst>
              <a:ext uri="{FF2B5EF4-FFF2-40B4-BE49-F238E27FC236}">
                <a16:creationId xmlns:a16="http://schemas.microsoft.com/office/drawing/2014/main" id="{E3A8F6A7-1E39-4283-988A-7C92A722D0A3}"/>
              </a:ext>
            </a:extLst>
          </p:cNvPr>
          <p:cNvPicPr>
            <a:picLocks noChangeAspect="1"/>
          </p:cNvPicPr>
          <p:nvPr/>
        </p:nvPicPr>
        <p:blipFill>
          <a:blip r:embed="rId3">
            <a:extLst>
              <a:ext uri="{28A0092B-C50C-407E-A947-70E740481C1C}">
                <a14:useLocalDpi xmlns:a14="http://schemas.microsoft.com/office/drawing/2010/main" val="0"/>
              </a:ext>
            </a:extLst>
          </a:blip>
          <a:srcRect l="6392" r="6392"/>
          <a:stretch/>
        </p:blipFill>
        <p:spPr>
          <a:xfrm>
            <a:off x="-1" y="0"/>
            <a:ext cx="5160963" cy="6888358"/>
          </a:xfrm>
          <a:prstGeom prst="rect">
            <a:avLst/>
          </a:prstGeom>
        </p:spPr>
      </p:pic>
      <p:sp>
        <p:nvSpPr>
          <p:cNvPr id="4" name="Rectangle 3">
            <a:extLst>
              <a:ext uri="{FF2B5EF4-FFF2-40B4-BE49-F238E27FC236}">
                <a16:creationId xmlns:a16="http://schemas.microsoft.com/office/drawing/2014/main" id="{BB7EC58C-E413-425E-A6BF-48797937CDBE}"/>
              </a:ext>
            </a:extLst>
          </p:cNvPr>
          <p:cNvSpPr/>
          <p:nvPr/>
        </p:nvSpPr>
        <p:spPr>
          <a:xfrm>
            <a:off x="-1" y="0"/>
            <a:ext cx="5160962" cy="6933156"/>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7E5F8548-2B06-474A-85B8-55FB050C7335}"/>
              </a:ext>
            </a:extLst>
          </p:cNvPr>
          <p:cNvSpPr/>
          <p:nvPr/>
        </p:nvSpPr>
        <p:spPr>
          <a:xfrm>
            <a:off x="6851177" y="218590"/>
            <a:ext cx="4896586" cy="1077947"/>
          </a:xfrm>
          <a:prstGeom prst="wedgeRoundRectCallout">
            <a:avLst>
              <a:gd name="adj1" fmla="val -20833"/>
              <a:gd name="adj2" fmla="val 72148"/>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92C1D6-699B-4EAB-B987-715492E8810D}"/>
              </a:ext>
            </a:extLst>
          </p:cNvPr>
          <p:cNvSpPr txBox="1"/>
          <p:nvPr/>
        </p:nvSpPr>
        <p:spPr>
          <a:xfrm>
            <a:off x="6851177" y="332464"/>
            <a:ext cx="4896586" cy="1200329"/>
          </a:xfrm>
          <a:prstGeom prst="rect">
            <a:avLst/>
          </a:prstGeom>
          <a:noFill/>
          <a:ln w="3175">
            <a:noFill/>
          </a:ln>
        </p:spPr>
        <p:txBody>
          <a:bodyPr wrap="square" rtlCol="0">
            <a:spAutoFit/>
          </a:bodyPr>
          <a:lstStyle/>
          <a:p>
            <a:r>
              <a:rPr lang="en-US"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When I took over as coach on my team 5 years ago there were 6 students, mostly juniors and seniors. After 2 years I had 20, 7th - 12th grade</a:t>
            </a:r>
            <a:r>
              <a:rPr lang="en-US" dirty="0">
                <a:effectLst/>
                <a:latin typeface="Calibri" panose="020F0502020204030204" pitchFamily="34" charset="0"/>
                <a:ea typeface="Calibri" panose="020F0502020204030204" pitchFamily="34" charset="0"/>
              </a:rPr>
              <a:t>.”</a:t>
            </a:r>
          </a:p>
          <a:p>
            <a:endParaRPr lang="en-US" dirty="0"/>
          </a:p>
        </p:txBody>
      </p:sp>
    </p:spTree>
    <p:extLst>
      <p:ext uri="{BB962C8B-B14F-4D97-AF65-F5344CB8AC3E}">
        <p14:creationId xmlns:p14="http://schemas.microsoft.com/office/powerpoint/2010/main" val="123417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stage&#10;&#10;Description automatically generated with medium confidence">
            <a:extLst>
              <a:ext uri="{FF2B5EF4-FFF2-40B4-BE49-F238E27FC236}">
                <a16:creationId xmlns:a16="http://schemas.microsoft.com/office/drawing/2014/main" id="{7E5ADAE9-7E76-4F04-AD34-3B8D590993BA}"/>
              </a:ext>
            </a:extLst>
          </p:cNvPr>
          <p:cNvPicPr>
            <a:picLocks noChangeAspect="1"/>
          </p:cNvPicPr>
          <p:nvPr/>
        </p:nvPicPr>
        <p:blipFill rotWithShape="1">
          <a:blip r:embed="rId3">
            <a:extLst>
              <a:ext uri="{28A0092B-C50C-407E-A947-70E740481C1C}">
                <a14:useLocalDpi xmlns:a14="http://schemas.microsoft.com/office/drawing/2010/main" val="0"/>
              </a:ext>
            </a:extLst>
          </a:blip>
          <a:srcRect l="18436" t="14051" b="67001"/>
          <a:stretch/>
        </p:blipFill>
        <p:spPr>
          <a:xfrm>
            <a:off x="0" y="0"/>
            <a:ext cx="12192001" cy="1884450"/>
          </a:xfrm>
          <a:prstGeom prst="rect">
            <a:avLst/>
          </a:prstGeom>
        </p:spPr>
      </p:pic>
      <p:sp>
        <p:nvSpPr>
          <p:cNvPr id="5" name="Rectangle 4">
            <a:extLst>
              <a:ext uri="{FF2B5EF4-FFF2-40B4-BE49-F238E27FC236}">
                <a16:creationId xmlns:a16="http://schemas.microsoft.com/office/drawing/2014/main" id="{F33E6E9E-FCFB-497C-957B-06219463BA1D}"/>
              </a:ext>
            </a:extLst>
          </p:cNvPr>
          <p:cNvSpPr/>
          <p:nvPr/>
        </p:nvSpPr>
        <p:spPr>
          <a:xfrm>
            <a:off x="0" y="0"/>
            <a:ext cx="12192000" cy="225468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C76E7-25F7-4C69-A51F-7BBFDC694ADD}"/>
              </a:ext>
            </a:extLst>
          </p:cNvPr>
          <p:cNvSpPr>
            <a:spLocks noGrp="1"/>
          </p:cNvSpPr>
          <p:nvPr>
            <p:ph type="title"/>
          </p:nvPr>
        </p:nvSpPr>
        <p:spPr/>
        <p:txBody>
          <a:bodyPr/>
          <a:lstStyle/>
          <a:p>
            <a:r>
              <a:rPr lang="en-US" dirty="0"/>
              <a:t>Recruiting – School and Team Initiatives</a:t>
            </a:r>
          </a:p>
        </p:txBody>
      </p:sp>
      <p:sp>
        <p:nvSpPr>
          <p:cNvPr id="3" name="Content Placeholder 2">
            <a:extLst>
              <a:ext uri="{FF2B5EF4-FFF2-40B4-BE49-F238E27FC236}">
                <a16:creationId xmlns:a16="http://schemas.microsoft.com/office/drawing/2014/main" id="{93D16684-8DD6-48C9-B61C-2EC01FA0E9A7}"/>
              </a:ext>
            </a:extLst>
          </p:cNvPr>
          <p:cNvSpPr>
            <a:spLocks noGrp="1"/>
          </p:cNvSpPr>
          <p:nvPr>
            <p:ph idx="1"/>
          </p:nvPr>
        </p:nvSpPr>
        <p:spPr>
          <a:xfrm>
            <a:off x="838200" y="2249575"/>
            <a:ext cx="10515600" cy="4438608"/>
          </a:xfrm>
        </p:spPr>
        <p:txBody>
          <a:bodyPr>
            <a:normAutofit lnSpcReduction="10000"/>
          </a:bodyPr>
          <a:lstStyle/>
          <a:p>
            <a:pPr marL="0" marR="0" indent="0">
              <a:spcBef>
                <a:spcPts val="0"/>
              </a:spcBef>
              <a:spcAft>
                <a:spcPts val="0"/>
              </a:spcAft>
              <a:buNone/>
            </a:pPr>
            <a:endParaRPr lang="en-US" sz="3200" dirty="0">
              <a:effectLst/>
              <a:latin typeface="Calibri" panose="020F0502020204030204" pitchFamily="34" charset="0"/>
              <a:ea typeface="Calibri" panose="020F0502020204030204" pitchFamily="34" charset="0"/>
            </a:endParaRPr>
          </a:p>
          <a:p>
            <a:pPr marL="338138" indent="-338138">
              <a:spcBef>
                <a:spcPts val="0"/>
              </a:spcBef>
            </a:pPr>
            <a:r>
              <a:rPr lang="en-US" sz="3200" dirty="0">
                <a:effectLst/>
                <a:latin typeface="Calibri" panose="020F0502020204030204" pitchFamily="34" charset="0"/>
                <a:ea typeface="Calibri" panose="020F0502020204030204" pitchFamily="34" charset="0"/>
              </a:rPr>
              <a:t>Club and Activity Fair    </a:t>
            </a:r>
          </a:p>
          <a:p>
            <a:pPr marL="338138" indent="-338138">
              <a:spcBef>
                <a:spcPts val="0"/>
              </a:spcBef>
            </a:pPr>
            <a:endParaRPr lang="en-US" sz="3200" dirty="0">
              <a:effectLst/>
              <a:latin typeface="Calibri" panose="020F0502020204030204" pitchFamily="34" charset="0"/>
              <a:ea typeface="Calibri" panose="020F0502020204030204" pitchFamily="34" charset="0"/>
            </a:endParaRPr>
          </a:p>
          <a:p>
            <a:pPr marL="338138" marR="0" indent="-338138">
              <a:spcBef>
                <a:spcPts val="0"/>
              </a:spcBef>
              <a:spcAft>
                <a:spcPts val="0"/>
              </a:spcAft>
            </a:pPr>
            <a:r>
              <a:rPr lang="en-US" sz="3200" dirty="0">
                <a:latin typeface="Calibri" panose="020F0502020204030204" pitchFamily="34" charset="0"/>
                <a:ea typeface="Calibri" panose="020F0502020204030204" pitchFamily="34" charset="0"/>
              </a:rPr>
              <a:t>O</a:t>
            </a:r>
            <a:r>
              <a:rPr lang="en-US" sz="3200" dirty="0">
                <a:effectLst/>
                <a:latin typeface="Calibri" panose="020F0502020204030204" pitchFamily="34" charset="0"/>
                <a:ea typeface="Calibri" panose="020F0502020204030204" pitchFamily="34" charset="0"/>
              </a:rPr>
              <a:t>ne </a:t>
            </a:r>
            <a:r>
              <a:rPr lang="en-US" sz="3200" dirty="0">
                <a:latin typeface="Calibri" panose="020F0502020204030204" pitchFamily="34" charset="0"/>
                <a:ea typeface="Calibri" panose="020F0502020204030204" pitchFamily="34" charset="0"/>
              </a:rPr>
              <a:t>A</a:t>
            </a:r>
            <a:r>
              <a:rPr lang="en-US" sz="3200" dirty="0">
                <a:effectLst/>
                <a:latin typeface="Calibri" panose="020F0502020204030204" pitchFamily="34" charset="0"/>
                <a:ea typeface="Calibri" panose="020F0502020204030204" pitchFamily="34" charset="0"/>
              </a:rPr>
              <a:t>ct </a:t>
            </a:r>
            <a:r>
              <a:rPr lang="en-US" sz="3200" dirty="0">
                <a:latin typeface="Calibri" panose="020F0502020204030204" pitchFamily="34" charset="0"/>
                <a:ea typeface="Calibri" panose="020F0502020204030204" pitchFamily="34" charset="0"/>
              </a:rPr>
              <a:t>P</a:t>
            </a:r>
            <a:r>
              <a:rPr lang="en-US" sz="3200" dirty="0">
                <a:effectLst/>
                <a:latin typeface="Calibri" panose="020F0502020204030204" pitchFamily="34" charset="0"/>
                <a:ea typeface="Calibri" panose="020F0502020204030204" pitchFamily="34" charset="0"/>
              </a:rPr>
              <a:t>lay for 7</a:t>
            </a:r>
            <a:r>
              <a:rPr lang="en-US" sz="3200" baseline="30000" dirty="0">
                <a:effectLst/>
                <a:latin typeface="Calibri" panose="020F0502020204030204" pitchFamily="34" charset="0"/>
                <a:ea typeface="Calibri" panose="020F0502020204030204" pitchFamily="34" charset="0"/>
              </a:rPr>
              <a:t>th</a:t>
            </a:r>
            <a:r>
              <a:rPr lang="en-US" sz="3200" dirty="0">
                <a:effectLst/>
                <a:latin typeface="Calibri" panose="020F0502020204030204" pitchFamily="34" charset="0"/>
                <a:ea typeface="Calibri" panose="020F0502020204030204" pitchFamily="34" charset="0"/>
              </a:rPr>
              <a:t> and 8</a:t>
            </a:r>
            <a:r>
              <a:rPr lang="en-US" sz="3200" baseline="30000" dirty="0">
                <a:effectLst/>
                <a:latin typeface="Calibri" panose="020F0502020204030204" pitchFamily="34" charset="0"/>
                <a:ea typeface="Calibri" panose="020F0502020204030204" pitchFamily="34" charset="0"/>
              </a:rPr>
              <a:t>th</a:t>
            </a:r>
            <a:r>
              <a:rPr lang="en-US" sz="3200" dirty="0">
                <a:effectLst/>
                <a:latin typeface="Calibri" panose="020F0502020204030204" pitchFamily="34" charset="0"/>
                <a:ea typeface="Calibri" panose="020F0502020204030204" pitchFamily="34" charset="0"/>
              </a:rPr>
              <a:t> graders, including crew - set, lights, sound, costumes</a:t>
            </a:r>
          </a:p>
          <a:p>
            <a:pPr marL="0" marR="0" indent="0">
              <a:spcBef>
                <a:spcPts val="0"/>
              </a:spcBef>
              <a:spcAft>
                <a:spcPts val="0"/>
              </a:spcAft>
              <a:buNone/>
            </a:pPr>
            <a:endParaRPr lang="en-US" sz="3200" dirty="0">
              <a:effectLst/>
              <a:latin typeface="Calibri" panose="020F0502020204030204" pitchFamily="34" charset="0"/>
              <a:ea typeface="Calibri" panose="020F0502020204030204" pitchFamily="34" charset="0"/>
            </a:endParaRPr>
          </a:p>
          <a:p>
            <a:pPr marL="338138" marR="0" indent="-338138">
              <a:spcBef>
                <a:spcPts val="0"/>
              </a:spcBef>
              <a:spcAft>
                <a:spcPts val="0"/>
              </a:spcAft>
            </a:pPr>
            <a:r>
              <a:rPr lang="en-US" sz="3200" dirty="0">
                <a:latin typeface="Calibri" panose="020F0502020204030204" pitchFamily="34" charset="0"/>
                <a:ea typeface="Calibri" panose="020F0502020204030204" pitchFamily="34" charset="0"/>
              </a:rPr>
              <a:t>Speech units in middle school English/Language Arts focusing on one or more high school speech categories</a:t>
            </a:r>
            <a:endParaRPr lang="en-US" sz="3200" dirty="0">
              <a:effectLst/>
              <a:latin typeface="Calibri" panose="020F0502020204030204" pitchFamily="34" charset="0"/>
              <a:ea typeface="Calibri" panose="020F0502020204030204" pitchFamily="34" charset="0"/>
            </a:endParaRPr>
          </a:p>
          <a:p>
            <a:pPr marL="338138" marR="0" indent="-338138">
              <a:spcBef>
                <a:spcPts val="0"/>
              </a:spcBef>
              <a:spcAft>
                <a:spcPts val="0"/>
              </a:spcAft>
              <a:buNone/>
            </a:pPr>
            <a:endParaRPr lang="en-US" sz="3200" dirty="0">
              <a:effectLst/>
              <a:latin typeface="Calibri" panose="020F0502020204030204" pitchFamily="34" charset="0"/>
              <a:ea typeface="Calibri" panose="020F0502020204030204" pitchFamily="34" charset="0"/>
            </a:endParaRPr>
          </a:p>
          <a:p>
            <a:pPr marL="338138" marR="0" indent="-338138">
              <a:spcBef>
                <a:spcPts val="0"/>
              </a:spcBef>
              <a:spcAft>
                <a:spcPts val="0"/>
              </a:spcAft>
            </a:pPr>
            <a:r>
              <a:rPr lang="en-US" sz="3200" dirty="0">
                <a:latin typeface="Calibri" panose="020F0502020204030204" pitchFamily="34" charset="0"/>
                <a:ea typeface="Calibri" panose="020F0502020204030204" pitchFamily="34" charset="0"/>
              </a:rPr>
              <a:t>W</a:t>
            </a:r>
            <a:r>
              <a:rPr lang="en-US" sz="3200" dirty="0">
                <a:effectLst/>
                <a:latin typeface="Calibri" panose="020F0502020204030204" pitchFamily="34" charset="0"/>
                <a:ea typeface="Calibri" panose="020F0502020204030204" pitchFamily="34" charset="0"/>
              </a:rPr>
              <a:t>ork with other sports and activities, sharing students</a:t>
            </a:r>
          </a:p>
          <a:p>
            <a:pPr marL="0" marR="0">
              <a:spcBef>
                <a:spcPts val="0"/>
              </a:spcBef>
              <a:spcAft>
                <a:spcPts val="0"/>
              </a:spcAft>
            </a:pPr>
            <a:endParaRPr lang="en-US" sz="3200" dirty="0">
              <a:effectLst/>
              <a:latin typeface="Calibri" panose="020F0502020204030204" pitchFamily="34" charset="0"/>
              <a:ea typeface="Calibri" panose="020F0502020204030204" pitchFamily="34" charset="0"/>
            </a:endParaRPr>
          </a:p>
          <a:p>
            <a:endParaRPr lang="en-US" sz="3200" dirty="0"/>
          </a:p>
        </p:txBody>
      </p:sp>
    </p:spTree>
    <p:extLst>
      <p:ext uri="{BB962C8B-B14F-4D97-AF65-F5344CB8AC3E}">
        <p14:creationId xmlns:p14="http://schemas.microsoft.com/office/powerpoint/2010/main" val="267632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76E7-25F7-4C69-A51F-7BBFDC694ADD}"/>
              </a:ext>
            </a:extLst>
          </p:cNvPr>
          <p:cNvSpPr>
            <a:spLocks noGrp="1"/>
          </p:cNvSpPr>
          <p:nvPr>
            <p:ph type="title"/>
          </p:nvPr>
        </p:nvSpPr>
        <p:spPr>
          <a:xfrm>
            <a:off x="5761972" y="365125"/>
            <a:ext cx="6430027" cy="1325563"/>
          </a:xfrm>
        </p:spPr>
        <p:txBody>
          <a:bodyPr>
            <a:normAutofit/>
          </a:bodyPr>
          <a:lstStyle/>
          <a:p>
            <a:r>
              <a:rPr lang="en-US" sz="3600" dirty="0"/>
              <a:t>Recruiting – </a:t>
            </a:r>
            <a:br>
              <a:rPr lang="en-US" sz="3600" dirty="0"/>
            </a:br>
            <a:r>
              <a:rPr lang="en-US" sz="3600" dirty="0"/>
              <a:t>School and Team Initiatives</a:t>
            </a:r>
          </a:p>
        </p:txBody>
      </p:sp>
      <p:sp>
        <p:nvSpPr>
          <p:cNvPr id="3" name="Content Placeholder 2">
            <a:extLst>
              <a:ext uri="{FF2B5EF4-FFF2-40B4-BE49-F238E27FC236}">
                <a16:creationId xmlns:a16="http://schemas.microsoft.com/office/drawing/2014/main" id="{93D16684-8DD6-48C9-B61C-2EC01FA0E9A7}"/>
              </a:ext>
            </a:extLst>
          </p:cNvPr>
          <p:cNvSpPr>
            <a:spLocks noGrp="1"/>
          </p:cNvSpPr>
          <p:nvPr>
            <p:ph idx="1"/>
          </p:nvPr>
        </p:nvSpPr>
        <p:spPr>
          <a:xfrm>
            <a:off x="5761972" y="1878903"/>
            <a:ext cx="6050072" cy="2904970"/>
          </a:xfrm>
        </p:spPr>
        <p:txBody>
          <a:bodyPr>
            <a:normAutofit fontScale="92500" lnSpcReduction="10000"/>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800" dirty="0">
                <a:effectLst/>
                <a:latin typeface="Calibri" panose="020F0502020204030204" pitchFamily="34" charset="0"/>
                <a:ea typeface="Calibri" panose="020F0502020204030204" pitchFamily="34" charset="0"/>
              </a:rPr>
              <a:t>Small, rural schools traveling to bigger meets</a:t>
            </a:r>
          </a:p>
          <a:p>
            <a:pPr marL="800100" lvl="1" indent="-342900">
              <a:spcBef>
                <a:spcPts val="0"/>
              </a:spcBef>
              <a:buSzPts val="1000"/>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rPr>
              <a:t>Overnight trip</a:t>
            </a:r>
          </a:p>
          <a:p>
            <a:pPr marL="800100" lvl="1" indent="-342900">
              <a:spcBef>
                <a:spcPts val="0"/>
              </a:spcBef>
              <a:buSzPts val="1000"/>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rPr>
              <a:t>To large school in large city</a:t>
            </a:r>
          </a:p>
          <a:p>
            <a:pPr marL="800100" lvl="1" indent="-342900">
              <a:spcBef>
                <a:spcPts val="0"/>
              </a:spcBef>
              <a:buSzPts val="1000"/>
              <a:buFont typeface="Symbol" panose="05050102010706020507" pitchFamily="18" charset="2"/>
              <a:buChar char=""/>
              <a:tabLst>
                <a:tab pos="457200" algn="l"/>
              </a:tabLst>
            </a:pPr>
            <a:r>
              <a:rPr lang="en-US" dirty="0">
                <a:effectLst/>
                <a:latin typeface="Calibri" panose="020F0502020204030204" pitchFamily="34" charset="0"/>
                <a:ea typeface="Calibri" panose="020F0502020204030204" pitchFamily="34" charset="0"/>
              </a:rPr>
              <a:t>Additional activities beyond meet</a:t>
            </a:r>
          </a:p>
          <a:p>
            <a:pPr marL="342900" marR="0" lvl="0" indent="-342900">
              <a:spcBef>
                <a:spcPts val="0"/>
              </a:spcBef>
              <a:spcAft>
                <a:spcPts val="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dirty="0">
                <a:effectLst/>
                <a:latin typeface="Calibri" panose="020F0502020204030204" pitchFamily="34" charset="0"/>
                <a:ea typeface="Calibri" panose="020F0502020204030204" pitchFamily="34" charset="0"/>
              </a:rPr>
              <a:t>When virtual, schools participated in wider variety of meets with more programs</a:t>
            </a:r>
          </a:p>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descr="A group of people standing in a room&#10;&#10;Description automatically generated with low confidence">
            <a:extLst>
              <a:ext uri="{FF2B5EF4-FFF2-40B4-BE49-F238E27FC236}">
                <a16:creationId xmlns:a16="http://schemas.microsoft.com/office/drawing/2014/main" id="{34B02181-7843-4741-961E-ACE64CC77C98}"/>
              </a:ext>
            </a:extLst>
          </p:cNvPr>
          <p:cNvPicPr>
            <a:picLocks noChangeAspect="1"/>
          </p:cNvPicPr>
          <p:nvPr/>
        </p:nvPicPr>
        <p:blipFill rotWithShape="1">
          <a:blip r:embed="rId3">
            <a:extLst>
              <a:ext uri="{28A0092B-C50C-407E-A947-70E740481C1C}">
                <a14:useLocalDpi xmlns:a14="http://schemas.microsoft.com/office/drawing/2010/main" val="0"/>
              </a:ext>
            </a:extLst>
          </a:blip>
          <a:srcRect l="21696" t="8767" r="28867"/>
          <a:stretch/>
        </p:blipFill>
        <p:spPr>
          <a:xfrm>
            <a:off x="0" y="0"/>
            <a:ext cx="5611660" cy="6904000"/>
          </a:xfrm>
          <a:prstGeom prst="rect">
            <a:avLst/>
          </a:prstGeom>
        </p:spPr>
      </p:pic>
      <p:sp>
        <p:nvSpPr>
          <p:cNvPr id="5" name="Rectangle 4">
            <a:extLst>
              <a:ext uri="{FF2B5EF4-FFF2-40B4-BE49-F238E27FC236}">
                <a16:creationId xmlns:a16="http://schemas.microsoft.com/office/drawing/2014/main" id="{1BEDE4F3-8467-4C46-921F-BF2665756D57}"/>
              </a:ext>
            </a:extLst>
          </p:cNvPr>
          <p:cNvSpPr/>
          <p:nvPr/>
        </p:nvSpPr>
        <p:spPr>
          <a:xfrm>
            <a:off x="0" y="-326"/>
            <a:ext cx="5611660" cy="69040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9544FF32-A19D-4FDE-AE92-1FAA30CB5A65}"/>
              </a:ext>
            </a:extLst>
          </p:cNvPr>
          <p:cNvSpPr/>
          <p:nvPr/>
        </p:nvSpPr>
        <p:spPr>
          <a:xfrm>
            <a:off x="7899844" y="5118151"/>
            <a:ext cx="3970751" cy="1428078"/>
          </a:xfrm>
          <a:prstGeom prst="wedgeRoundRectCallout">
            <a:avLst>
              <a:gd name="adj1" fmla="val -31488"/>
              <a:gd name="adj2" fmla="val -74070"/>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83C144-B84F-42F2-86F5-121D24E66EC8}"/>
              </a:ext>
            </a:extLst>
          </p:cNvPr>
          <p:cNvSpPr txBox="1"/>
          <p:nvPr/>
        </p:nvSpPr>
        <p:spPr>
          <a:xfrm>
            <a:off x="7899844" y="5232025"/>
            <a:ext cx="3970751" cy="1477328"/>
          </a:xfrm>
          <a:prstGeom prst="rect">
            <a:avLst/>
          </a:prstGeom>
          <a:noFill/>
          <a:ln w="3175">
            <a:noFill/>
          </a:ln>
        </p:spPr>
        <p:txBody>
          <a:bodyPr wrap="square" rtlCol="0">
            <a:spAutoFit/>
          </a:bodyPr>
          <a:lstStyle/>
          <a:p>
            <a:r>
              <a:rPr lang="en-US" dirty="0">
                <a:effectLst/>
                <a:latin typeface="Calibri" panose="020F0502020204030204" pitchFamily="34" charset="0"/>
                <a:ea typeface="Calibri" panose="020F0502020204030204" pitchFamily="34" charset="0"/>
              </a:rPr>
              <a:t>“Being in a remote small school, building the connection to the larger state </a:t>
            </a:r>
            <a:r>
              <a:rPr lang="en-US" dirty="0">
                <a:latin typeface="Calibri" panose="020F0502020204030204" pitchFamily="34" charset="0"/>
                <a:ea typeface="Calibri" panose="020F0502020204030204" pitchFamily="34" charset="0"/>
              </a:rPr>
              <a:t>s</a:t>
            </a:r>
            <a:r>
              <a:rPr lang="en-US" dirty="0">
                <a:effectLst/>
                <a:latin typeface="Calibri" panose="020F0502020204030204" pitchFamily="34" charset="0"/>
                <a:ea typeface="Calibri" panose="020F0502020204030204" pitchFamily="34" charset="0"/>
              </a:rPr>
              <a:t>peech program built excitement for the team.”</a:t>
            </a:r>
          </a:p>
          <a:p>
            <a:endParaRPr lang="en-US" dirty="0"/>
          </a:p>
        </p:txBody>
      </p:sp>
    </p:spTree>
    <p:extLst>
      <p:ext uri="{BB962C8B-B14F-4D97-AF65-F5344CB8AC3E}">
        <p14:creationId xmlns:p14="http://schemas.microsoft.com/office/powerpoint/2010/main" val="3932287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76E7-25F7-4C69-A51F-7BBFDC694ADD}"/>
              </a:ext>
            </a:extLst>
          </p:cNvPr>
          <p:cNvSpPr>
            <a:spLocks noGrp="1"/>
          </p:cNvSpPr>
          <p:nvPr>
            <p:ph type="title"/>
          </p:nvPr>
        </p:nvSpPr>
        <p:spPr>
          <a:xfrm>
            <a:off x="177421" y="205286"/>
            <a:ext cx="6578221" cy="1325563"/>
          </a:xfrm>
        </p:spPr>
        <p:txBody>
          <a:bodyPr>
            <a:normAutofit/>
          </a:bodyPr>
          <a:lstStyle/>
          <a:p>
            <a:r>
              <a:rPr lang="en-US" sz="3600" dirty="0"/>
              <a:t>Recruiting – </a:t>
            </a:r>
            <a:br>
              <a:rPr lang="en-US" sz="3600" dirty="0"/>
            </a:br>
            <a:r>
              <a:rPr lang="en-US" sz="3600" dirty="0"/>
              <a:t>Teacher/Coach Initiatives</a:t>
            </a:r>
          </a:p>
        </p:txBody>
      </p:sp>
      <p:sp>
        <p:nvSpPr>
          <p:cNvPr id="3" name="Content Placeholder 2">
            <a:extLst>
              <a:ext uri="{FF2B5EF4-FFF2-40B4-BE49-F238E27FC236}">
                <a16:creationId xmlns:a16="http://schemas.microsoft.com/office/drawing/2014/main" id="{93D16684-8DD6-48C9-B61C-2EC01FA0E9A7}"/>
              </a:ext>
            </a:extLst>
          </p:cNvPr>
          <p:cNvSpPr>
            <a:spLocks noGrp="1"/>
          </p:cNvSpPr>
          <p:nvPr>
            <p:ph idx="1"/>
          </p:nvPr>
        </p:nvSpPr>
        <p:spPr>
          <a:xfrm>
            <a:off x="177421" y="1530849"/>
            <a:ext cx="6346209" cy="5157334"/>
          </a:xfrm>
        </p:spPr>
        <p:txBody>
          <a:bodyPr>
            <a:normAutofit/>
          </a:bodyPr>
          <a:lstStyle/>
          <a:p>
            <a:pPr marL="287338" marR="0" indent="-287338">
              <a:spcBef>
                <a:spcPts val="0"/>
              </a:spcBef>
              <a:spcAft>
                <a:spcPts val="0"/>
              </a:spcAft>
            </a:pPr>
            <a:r>
              <a:rPr lang="en-US" dirty="0">
                <a:latin typeface="Calibri" panose="020F0502020204030204" pitchFamily="34" charset="0"/>
                <a:ea typeface="Calibri" panose="020F0502020204030204" pitchFamily="34" charset="0"/>
              </a:rPr>
              <a:t>Switch advisory or other </a:t>
            </a:r>
            <a:r>
              <a:rPr lang="en-US" sz="2800" dirty="0">
                <a:effectLst/>
                <a:latin typeface="Calibri" panose="020F0502020204030204" pitchFamily="34" charset="0"/>
                <a:ea typeface="Calibri" panose="020F0502020204030204" pitchFamily="34" charset="0"/>
              </a:rPr>
              <a:t>classes with teachers to spread news</a:t>
            </a:r>
          </a:p>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pPr marL="287338" marR="0" indent="-287338">
              <a:spcBef>
                <a:spcPts val="0"/>
              </a:spcBef>
              <a:spcAft>
                <a:spcPts val="0"/>
              </a:spcAft>
            </a:pPr>
            <a:r>
              <a:rPr lang="en-US" dirty="0">
                <a:latin typeface="Calibri" panose="020F0502020204030204" pitchFamily="34" charset="0"/>
                <a:ea typeface="Calibri" panose="020F0502020204030204" pitchFamily="34" charset="0"/>
              </a:rPr>
              <a:t>M</a:t>
            </a:r>
            <a:r>
              <a:rPr lang="en-US" sz="2800" dirty="0">
                <a:effectLst/>
                <a:latin typeface="Calibri" panose="020F0502020204030204" pitchFamily="34" charset="0"/>
                <a:ea typeface="Calibri" panose="020F0502020204030204" pitchFamily="34" charset="0"/>
              </a:rPr>
              <a:t>ingle and meet students at lunch.</a:t>
            </a:r>
          </a:p>
          <a:p>
            <a:pPr marL="287338" marR="0" indent="-287338">
              <a:spcBef>
                <a:spcPts val="0"/>
              </a:spcBef>
              <a:spcAft>
                <a:spcPts val="0"/>
              </a:spcAft>
            </a:pPr>
            <a:endParaRPr lang="en-US" dirty="0">
              <a:latin typeface="Calibri" panose="020F0502020204030204" pitchFamily="34" charset="0"/>
              <a:ea typeface="Calibri" panose="020F0502020204030204" pitchFamily="34" charset="0"/>
            </a:endParaRPr>
          </a:p>
          <a:p>
            <a:pPr marL="287338" marR="0" indent="-287338">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 </a:t>
            </a:r>
          </a:p>
          <a:p>
            <a:pPr marL="287338" indent="-287338">
              <a:spcBef>
                <a:spcPts val="0"/>
              </a:spcBef>
            </a:pPr>
            <a:endParaRPr lang="en-US" sz="2800" dirty="0">
              <a:effectLst/>
              <a:latin typeface="Calibri" panose="020F0502020204030204" pitchFamily="34" charset="0"/>
              <a:ea typeface="Calibri" panose="020F0502020204030204" pitchFamily="34" charset="0"/>
            </a:endParaRPr>
          </a:p>
          <a:p>
            <a:pPr marL="287338" indent="-287338">
              <a:spcBef>
                <a:spcPts val="0"/>
              </a:spcBef>
            </a:pPr>
            <a:r>
              <a:rPr lang="en-US" sz="2800" dirty="0">
                <a:effectLst/>
                <a:latin typeface="Calibri" panose="020F0502020204030204" pitchFamily="34" charset="0"/>
                <a:ea typeface="Calibri" panose="020F0502020204030204" pitchFamily="34" charset="0"/>
              </a:rPr>
              <a:t>Connect with all students, not just AP/Honors</a:t>
            </a:r>
          </a:p>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 </a:t>
            </a:r>
          </a:p>
          <a:p>
            <a:endParaRPr lang="en-US" dirty="0"/>
          </a:p>
        </p:txBody>
      </p:sp>
      <p:pic>
        <p:nvPicPr>
          <p:cNvPr id="4" name="Content Placeholder 4" descr="A picture containing curtain, person&#10;&#10;Description automatically generated">
            <a:extLst>
              <a:ext uri="{FF2B5EF4-FFF2-40B4-BE49-F238E27FC236}">
                <a16:creationId xmlns:a16="http://schemas.microsoft.com/office/drawing/2014/main" id="{37FA7B00-2949-4E12-9495-9134BA9F26F6}"/>
              </a:ext>
            </a:extLst>
          </p:cNvPr>
          <p:cNvPicPr>
            <a:picLocks noChangeAspect="1"/>
          </p:cNvPicPr>
          <p:nvPr/>
        </p:nvPicPr>
        <p:blipFill rotWithShape="1">
          <a:blip r:embed="rId3">
            <a:extLst>
              <a:ext uri="{28A0092B-C50C-407E-A947-70E740481C1C}">
                <a14:useLocalDpi xmlns:a14="http://schemas.microsoft.com/office/drawing/2010/main" val="0"/>
              </a:ext>
            </a:extLst>
          </a:blip>
          <a:srcRect l="28815" r="21016"/>
          <a:stretch/>
        </p:blipFill>
        <p:spPr>
          <a:xfrm>
            <a:off x="7031038" y="0"/>
            <a:ext cx="5160962" cy="6858000"/>
          </a:xfrm>
          <a:prstGeom prst="rect">
            <a:avLst/>
          </a:prstGeom>
        </p:spPr>
      </p:pic>
      <p:sp>
        <p:nvSpPr>
          <p:cNvPr id="5" name="Rectangle 4">
            <a:extLst>
              <a:ext uri="{FF2B5EF4-FFF2-40B4-BE49-F238E27FC236}">
                <a16:creationId xmlns:a16="http://schemas.microsoft.com/office/drawing/2014/main" id="{B70E106A-12ED-4B3C-BCBA-0A4E0E7D9A5F}"/>
              </a:ext>
            </a:extLst>
          </p:cNvPr>
          <p:cNvSpPr/>
          <p:nvPr/>
        </p:nvSpPr>
        <p:spPr>
          <a:xfrm>
            <a:off x="7022353" y="-44761"/>
            <a:ext cx="5160962" cy="694752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A53999AF-DB22-4AB9-9AA0-8EC297819D58}"/>
              </a:ext>
            </a:extLst>
          </p:cNvPr>
          <p:cNvSpPr/>
          <p:nvPr/>
        </p:nvSpPr>
        <p:spPr>
          <a:xfrm>
            <a:off x="2454374" y="3412175"/>
            <a:ext cx="3970751" cy="923330"/>
          </a:xfrm>
          <a:prstGeom prst="wedgeRoundRectCallout">
            <a:avLst>
              <a:gd name="adj1" fmla="val -31488"/>
              <a:gd name="adj2" fmla="val -74070"/>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29F499-08B7-4E11-803E-BA230CFE88DE}"/>
              </a:ext>
            </a:extLst>
          </p:cNvPr>
          <p:cNvSpPr txBox="1"/>
          <p:nvPr/>
        </p:nvSpPr>
        <p:spPr>
          <a:xfrm>
            <a:off x="2468016" y="3412177"/>
            <a:ext cx="3970751" cy="923330"/>
          </a:xfrm>
          <a:prstGeom prst="rect">
            <a:avLst/>
          </a:prstGeom>
          <a:noFill/>
          <a:ln w="3175">
            <a:noFill/>
          </a:ln>
        </p:spPr>
        <p:txBody>
          <a:bodyPr wrap="square" rtlCol="0">
            <a:spAutoFit/>
          </a:bodyPr>
          <a:lstStyle/>
          <a:p>
            <a:pPr marR="0">
              <a:spcBef>
                <a:spcPts val="0"/>
              </a:spcBef>
              <a:spcAft>
                <a:spcPts val="0"/>
              </a:spcAft>
            </a:pPr>
            <a:r>
              <a:rPr lang="en-US" sz="1800" dirty="0">
                <a:effectLst/>
                <a:latin typeface="Calibri" panose="020F0502020204030204" pitchFamily="34" charset="0"/>
                <a:ea typeface="Calibri" panose="020F0502020204030204" pitchFamily="34" charset="0"/>
              </a:rPr>
              <a:t>“Simply putting it in the announcements is not enough ... you have to visit with the kids.” </a:t>
            </a:r>
            <a:endParaRPr lang="en-US" dirty="0"/>
          </a:p>
        </p:txBody>
      </p:sp>
    </p:spTree>
    <p:extLst>
      <p:ext uri="{BB962C8B-B14F-4D97-AF65-F5344CB8AC3E}">
        <p14:creationId xmlns:p14="http://schemas.microsoft.com/office/powerpoint/2010/main" val="179449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erson, suit&#10;&#10;Description automatically generated">
            <a:extLst>
              <a:ext uri="{FF2B5EF4-FFF2-40B4-BE49-F238E27FC236}">
                <a16:creationId xmlns:a16="http://schemas.microsoft.com/office/drawing/2014/main" id="{0FE28AD5-CE0D-4F54-B03E-918612E77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150" y="0"/>
            <a:ext cx="4572000" cy="6858000"/>
          </a:xfrm>
          <a:prstGeom prst="rect">
            <a:avLst/>
          </a:prstGeom>
        </p:spPr>
      </p:pic>
      <p:sp>
        <p:nvSpPr>
          <p:cNvPr id="2" name="Title 1">
            <a:extLst>
              <a:ext uri="{FF2B5EF4-FFF2-40B4-BE49-F238E27FC236}">
                <a16:creationId xmlns:a16="http://schemas.microsoft.com/office/drawing/2014/main" id="{3C7C76E7-25F7-4C69-A51F-7BBFDC694ADD}"/>
              </a:ext>
            </a:extLst>
          </p:cNvPr>
          <p:cNvSpPr>
            <a:spLocks noGrp="1"/>
          </p:cNvSpPr>
          <p:nvPr>
            <p:ph type="title"/>
          </p:nvPr>
        </p:nvSpPr>
        <p:spPr>
          <a:xfrm>
            <a:off x="177421" y="205286"/>
            <a:ext cx="6578221" cy="1325563"/>
          </a:xfrm>
        </p:spPr>
        <p:txBody>
          <a:bodyPr>
            <a:normAutofit/>
          </a:bodyPr>
          <a:lstStyle/>
          <a:p>
            <a:r>
              <a:rPr lang="en-US" sz="3600" dirty="0"/>
              <a:t>Recruiting – </a:t>
            </a:r>
            <a:br>
              <a:rPr lang="en-US" sz="3600" dirty="0"/>
            </a:br>
            <a:r>
              <a:rPr lang="en-US" sz="3600" dirty="0"/>
              <a:t>Teacher/Coach Initiatives</a:t>
            </a:r>
          </a:p>
        </p:txBody>
      </p:sp>
      <p:sp>
        <p:nvSpPr>
          <p:cNvPr id="3" name="Content Placeholder 2">
            <a:extLst>
              <a:ext uri="{FF2B5EF4-FFF2-40B4-BE49-F238E27FC236}">
                <a16:creationId xmlns:a16="http://schemas.microsoft.com/office/drawing/2014/main" id="{93D16684-8DD6-48C9-B61C-2EC01FA0E9A7}"/>
              </a:ext>
            </a:extLst>
          </p:cNvPr>
          <p:cNvSpPr>
            <a:spLocks noGrp="1"/>
          </p:cNvSpPr>
          <p:nvPr>
            <p:ph idx="1"/>
          </p:nvPr>
        </p:nvSpPr>
        <p:spPr>
          <a:xfrm>
            <a:off x="177421" y="1637731"/>
            <a:ext cx="7055892" cy="2169994"/>
          </a:xfrm>
        </p:spPr>
        <p:txBody>
          <a:bodyPr>
            <a:normAutofit fontScale="92500" lnSpcReduction="20000"/>
          </a:bodyPr>
          <a:lstStyle/>
          <a:p>
            <a:pPr marL="231775" indent="-231775">
              <a:spcBef>
                <a:spcPts val="0"/>
              </a:spcBef>
            </a:pPr>
            <a:r>
              <a:rPr lang="en-US" sz="3000" dirty="0">
                <a:effectLst/>
                <a:latin typeface="Calibri" panose="020F0502020204030204" pitchFamily="34" charset="0"/>
                <a:ea typeface="Calibri" panose="020F0502020204030204" pitchFamily="34" charset="0"/>
                <a:cs typeface="Times New Roman" panose="02020603050405020304" pitchFamily="18" charset="0"/>
              </a:rPr>
              <a:t>Ask other teachers if participants can practice in front of their classes.</a:t>
            </a:r>
          </a:p>
          <a:p>
            <a:pPr marL="231775" indent="-231775">
              <a:spcBef>
                <a:spcPts val="0"/>
              </a:spcBef>
              <a:buNone/>
            </a:pPr>
            <a:r>
              <a:rPr lang="en-US" sz="3000" dirty="0">
                <a:effectLst/>
                <a:latin typeface="Calibri" panose="020F0502020204030204" pitchFamily="34" charset="0"/>
                <a:ea typeface="Calibri" panose="020F0502020204030204" pitchFamily="34" charset="0"/>
              </a:rPr>
              <a:t>  </a:t>
            </a:r>
          </a:p>
          <a:p>
            <a:pPr marL="231775" indent="-231775">
              <a:spcBef>
                <a:spcPts val="0"/>
              </a:spcBef>
            </a:pPr>
            <a:r>
              <a:rPr lang="en-US" sz="3000" dirty="0">
                <a:effectLst/>
                <a:latin typeface="Calibri" panose="020F0502020204030204" pitchFamily="34" charset="0"/>
                <a:ea typeface="Calibri" panose="020F0502020204030204" pitchFamily="34" charset="0"/>
              </a:rPr>
              <a:t> Ask choir, band, art and tech teachers to look for designers, techs, and musicians.  </a:t>
            </a:r>
          </a:p>
          <a:p>
            <a:pPr marL="0" indent="0">
              <a:spcBef>
                <a:spcPts val="0"/>
              </a:spcBef>
              <a:buNone/>
            </a:pP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effectLst/>
                <a:latin typeface="Calibri" panose="020F0502020204030204" pitchFamily="34" charset="0"/>
                <a:ea typeface="Calibri" panose="020F0502020204030204" pitchFamily="34" charset="0"/>
              </a:rPr>
              <a:t> </a:t>
            </a:r>
          </a:p>
          <a:p>
            <a:endParaRPr lang="en-US" dirty="0"/>
          </a:p>
        </p:txBody>
      </p:sp>
      <p:sp>
        <p:nvSpPr>
          <p:cNvPr id="5" name="Rectangle 4">
            <a:extLst>
              <a:ext uri="{FF2B5EF4-FFF2-40B4-BE49-F238E27FC236}">
                <a16:creationId xmlns:a16="http://schemas.microsoft.com/office/drawing/2014/main" id="{B70E106A-12ED-4B3C-BCBA-0A4E0E7D9A5F}"/>
              </a:ext>
            </a:extLst>
          </p:cNvPr>
          <p:cNvSpPr/>
          <p:nvPr/>
        </p:nvSpPr>
        <p:spPr>
          <a:xfrm>
            <a:off x="7655150" y="0"/>
            <a:ext cx="4682426" cy="694752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5E07BCB7-79FB-4A42-9189-3C2FD683669C}"/>
              </a:ext>
            </a:extLst>
          </p:cNvPr>
          <p:cNvSpPr/>
          <p:nvPr/>
        </p:nvSpPr>
        <p:spPr>
          <a:xfrm>
            <a:off x="352617" y="3535007"/>
            <a:ext cx="3970751" cy="923330"/>
          </a:xfrm>
          <a:prstGeom prst="wedgeRoundRectCallout">
            <a:avLst>
              <a:gd name="adj1" fmla="val 40003"/>
              <a:gd name="adj2" fmla="val -90329"/>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54B342-A281-4681-82D2-A4D2BEAC8B34}"/>
              </a:ext>
            </a:extLst>
          </p:cNvPr>
          <p:cNvSpPr txBox="1"/>
          <p:nvPr/>
        </p:nvSpPr>
        <p:spPr>
          <a:xfrm>
            <a:off x="352617" y="3648881"/>
            <a:ext cx="3970751" cy="1015663"/>
          </a:xfrm>
          <a:prstGeom prst="rect">
            <a:avLst/>
          </a:prstGeom>
          <a:noFill/>
          <a:ln w="3175">
            <a:noFill/>
          </a:ln>
        </p:spPr>
        <p:txBody>
          <a:bodyPr wrap="square" rtlCol="0">
            <a:spAutoFit/>
          </a:bodyPr>
          <a:lstStyle/>
          <a:p>
            <a:r>
              <a:rPr lang="en-US" sz="2000" dirty="0">
                <a:effectLst/>
                <a:latin typeface="Calibri" panose="020F0502020204030204" pitchFamily="34" charset="0"/>
                <a:ea typeface="Calibri" panose="020F0502020204030204" pitchFamily="34" charset="0"/>
              </a:rPr>
              <a:t>“Their advice can lead to a really great kid I never knew!”</a:t>
            </a:r>
          </a:p>
          <a:p>
            <a:endParaRPr lang="en-US" sz="2000" dirty="0"/>
          </a:p>
        </p:txBody>
      </p:sp>
    </p:spTree>
    <p:extLst>
      <p:ext uri="{BB962C8B-B14F-4D97-AF65-F5344CB8AC3E}">
        <p14:creationId xmlns:p14="http://schemas.microsoft.com/office/powerpoint/2010/main" val="167391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a plaque&#10;&#10;Description automatically generated with low confidence">
            <a:extLst>
              <a:ext uri="{FF2B5EF4-FFF2-40B4-BE49-F238E27FC236}">
                <a16:creationId xmlns:a16="http://schemas.microsoft.com/office/drawing/2014/main" id="{692F5192-969F-4821-8D22-16DE63C707C4}"/>
              </a:ext>
            </a:extLst>
          </p:cNvPr>
          <p:cNvPicPr>
            <a:picLocks noChangeAspect="1"/>
          </p:cNvPicPr>
          <p:nvPr/>
        </p:nvPicPr>
        <p:blipFill rotWithShape="1">
          <a:blip r:embed="rId3">
            <a:extLst>
              <a:ext uri="{28A0092B-C50C-407E-A947-70E740481C1C}">
                <a14:useLocalDpi xmlns:a14="http://schemas.microsoft.com/office/drawing/2010/main" val="0"/>
              </a:ext>
            </a:extLst>
          </a:blip>
          <a:srcRect t="15585" b="51980"/>
          <a:stretch/>
        </p:blipFill>
        <p:spPr>
          <a:xfrm>
            <a:off x="0" y="1"/>
            <a:ext cx="12192000" cy="2636322"/>
          </a:xfrm>
          <a:prstGeom prst="rect">
            <a:avLst/>
          </a:prstGeom>
        </p:spPr>
      </p:pic>
      <p:sp>
        <p:nvSpPr>
          <p:cNvPr id="3" name="Content Placeholder 2">
            <a:extLst>
              <a:ext uri="{FF2B5EF4-FFF2-40B4-BE49-F238E27FC236}">
                <a16:creationId xmlns:a16="http://schemas.microsoft.com/office/drawing/2014/main" id="{93D16684-8DD6-48C9-B61C-2EC01FA0E9A7}"/>
              </a:ext>
            </a:extLst>
          </p:cNvPr>
          <p:cNvSpPr>
            <a:spLocks noGrp="1"/>
          </p:cNvSpPr>
          <p:nvPr>
            <p:ph idx="1"/>
          </p:nvPr>
        </p:nvSpPr>
        <p:spPr>
          <a:xfrm>
            <a:off x="683046" y="2919470"/>
            <a:ext cx="10670754" cy="3768713"/>
          </a:xfrm>
        </p:spPr>
        <p:txBody>
          <a:bodyPr>
            <a:normAutofit/>
          </a:bodyPr>
          <a:lstStyle/>
          <a:p>
            <a:pPr marL="231775" indent="-231775">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E</a:t>
            </a:r>
            <a:r>
              <a:rPr lang="en-US" sz="2800" dirty="0">
                <a:effectLst/>
                <a:latin typeface="Calibri" panose="020F0502020204030204" pitchFamily="34" charset="0"/>
                <a:ea typeface="Calibri" panose="020F0502020204030204" pitchFamily="34" charset="0"/>
                <a:cs typeface="Times New Roman" panose="02020603050405020304" pitchFamily="18" charset="0"/>
              </a:rPr>
              <a:t>ngage administrators. </a:t>
            </a:r>
          </a:p>
          <a:p>
            <a:pPr marL="0" indent="0">
              <a:spcBef>
                <a:spcPts val="0"/>
              </a:spcBef>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31775" indent="-231775">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Get non-coaching teachers on board. </a:t>
            </a:r>
          </a:p>
          <a:p>
            <a:pPr marL="0" indent="0">
              <a:spcBef>
                <a:spcPts val="0"/>
              </a:spcBef>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31775" indent="-231775">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Invite teachers and administrators to a showcase. </a:t>
            </a:r>
            <a:r>
              <a:rPr lang="en-US" dirty="0">
                <a:latin typeface="Calibri" panose="020F0502020204030204" pitchFamily="34" charset="0"/>
                <a:ea typeface="Calibri" panose="020F0502020204030204" pitchFamily="34" charset="0"/>
                <a:cs typeface="Times New Roman" panose="02020603050405020304" pitchFamily="18" charset="0"/>
              </a:rPr>
              <a:t>Participants can write personalized invitations to favorite teachers.</a:t>
            </a:r>
          </a:p>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 </a:t>
            </a:r>
          </a:p>
          <a:p>
            <a:endParaRPr lang="en-US" dirty="0"/>
          </a:p>
        </p:txBody>
      </p:sp>
      <p:sp>
        <p:nvSpPr>
          <p:cNvPr id="5" name="Rectangle 4">
            <a:extLst>
              <a:ext uri="{FF2B5EF4-FFF2-40B4-BE49-F238E27FC236}">
                <a16:creationId xmlns:a16="http://schemas.microsoft.com/office/drawing/2014/main" id="{102250F1-699F-403F-A351-C65D1B1F84C1}"/>
              </a:ext>
            </a:extLst>
          </p:cNvPr>
          <p:cNvSpPr/>
          <p:nvPr/>
        </p:nvSpPr>
        <p:spPr>
          <a:xfrm>
            <a:off x="0" y="-1"/>
            <a:ext cx="12192000" cy="2636322"/>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C76E7-25F7-4C69-A51F-7BBFDC694ADD}"/>
              </a:ext>
            </a:extLst>
          </p:cNvPr>
          <p:cNvSpPr>
            <a:spLocks noGrp="1"/>
          </p:cNvSpPr>
          <p:nvPr>
            <p:ph type="title"/>
          </p:nvPr>
        </p:nvSpPr>
        <p:spPr>
          <a:xfrm>
            <a:off x="1365150" y="647978"/>
            <a:ext cx="10515600" cy="1325563"/>
          </a:xfrm>
        </p:spPr>
        <p:txBody>
          <a:bodyPr/>
          <a:lstStyle/>
          <a:p>
            <a:r>
              <a:rPr lang="en-US" dirty="0"/>
              <a:t>Recruiting – Teacher/Coach Initiatives</a:t>
            </a:r>
          </a:p>
        </p:txBody>
      </p:sp>
    </p:spTree>
    <p:extLst>
      <p:ext uri="{BB962C8B-B14F-4D97-AF65-F5344CB8AC3E}">
        <p14:creationId xmlns:p14="http://schemas.microsoft.com/office/powerpoint/2010/main" val="1053095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F236-BCD1-4BB4-BEDF-A8B4BAF64D5E}"/>
              </a:ext>
            </a:extLst>
          </p:cNvPr>
          <p:cNvSpPr>
            <a:spLocks noGrp="1"/>
          </p:cNvSpPr>
          <p:nvPr>
            <p:ph type="title"/>
          </p:nvPr>
        </p:nvSpPr>
        <p:spPr>
          <a:xfrm>
            <a:off x="5442332" y="166822"/>
            <a:ext cx="5911468" cy="1325563"/>
          </a:xfrm>
        </p:spPr>
        <p:txBody>
          <a:bodyPr>
            <a:normAutofit/>
          </a:bodyPr>
          <a:lstStyle/>
          <a:p>
            <a:r>
              <a:rPr lang="en-US" sz="3600" dirty="0"/>
              <a:t>Recruiting – </a:t>
            </a:r>
            <a:br>
              <a:rPr lang="en-US" sz="3600" dirty="0"/>
            </a:br>
            <a:r>
              <a:rPr lang="en-US" sz="3600" dirty="0"/>
              <a:t>Student Leadership</a:t>
            </a:r>
          </a:p>
        </p:txBody>
      </p:sp>
      <p:sp>
        <p:nvSpPr>
          <p:cNvPr id="3" name="Content Placeholder 2">
            <a:extLst>
              <a:ext uri="{FF2B5EF4-FFF2-40B4-BE49-F238E27FC236}">
                <a16:creationId xmlns:a16="http://schemas.microsoft.com/office/drawing/2014/main" id="{D538223C-24F9-4314-82D3-7931AEB43C65}"/>
              </a:ext>
            </a:extLst>
          </p:cNvPr>
          <p:cNvSpPr>
            <a:spLocks noGrp="1"/>
          </p:cNvSpPr>
          <p:nvPr>
            <p:ph idx="1"/>
          </p:nvPr>
        </p:nvSpPr>
        <p:spPr>
          <a:xfrm>
            <a:off x="5442332" y="1825625"/>
            <a:ext cx="6202497" cy="4351338"/>
          </a:xfrm>
        </p:spPr>
        <p:txBody>
          <a:bodyPr>
            <a:normAutofit fontScale="92500"/>
          </a:bodyPr>
          <a:lstStyle/>
          <a:p>
            <a:r>
              <a:rPr lang="en-US" dirty="0">
                <a:latin typeface="Calibri" panose="020F0502020204030204" pitchFamily="34" charset="0"/>
                <a:ea typeface="Calibri" panose="020F0502020204030204" pitchFamily="34" charset="0"/>
              </a:rPr>
              <a:t>Give captains ownership. </a:t>
            </a:r>
            <a:r>
              <a:rPr lang="en-US" sz="2800" dirty="0">
                <a:effectLst/>
                <a:latin typeface="Calibri" panose="020F0502020204030204" pitchFamily="34" charset="0"/>
                <a:ea typeface="Calibri" panose="020F0502020204030204" pitchFamily="34" charset="0"/>
              </a:rPr>
              <a:t>Recruitment is a big role</a:t>
            </a:r>
            <a:r>
              <a:rPr lang="en-US" dirty="0">
                <a:latin typeface="Calibri" panose="020F0502020204030204" pitchFamily="34" charset="0"/>
                <a:ea typeface="Calibri" panose="020F0502020204030204" pitchFamily="34" charset="0"/>
              </a:rPr>
              <a:t>. S</a:t>
            </a:r>
            <a:r>
              <a:rPr lang="en-US" sz="2800" dirty="0">
                <a:effectLst/>
                <a:latin typeface="Calibri" panose="020F0502020204030204" pitchFamily="34" charset="0"/>
                <a:ea typeface="Calibri" panose="020F0502020204030204" pitchFamily="34" charset="0"/>
              </a:rPr>
              <a:t>tart right after the season ends.</a:t>
            </a:r>
          </a:p>
          <a:p>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L</a:t>
            </a:r>
            <a:r>
              <a:rPr lang="en-US" sz="2800" dirty="0">
                <a:effectLst/>
                <a:latin typeface="Calibri" panose="020F0502020204030204" pitchFamily="34" charset="0"/>
                <a:ea typeface="Calibri" panose="020F0502020204030204" pitchFamily="34" charset="0"/>
              </a:rPr>
              <a:t>eadership/mentorship succession - model of at least one </a:t>
            </a:r>
            <a:r>
              <a:rPr lang="en-US" dirty="0">
                <a:latin typeface="Calibri" panose="020F0502020204030204" pitchFamily="34" charset="0"/>
                <a:ea typeface="Calibri" panose="020F0502020204030204" pitchFamily="34" charset="0"/>
              </a:rPr>
              <a:t>s</a:t>
            </a:r>
            <a:r>
              <a:rPr lang="en-US" sz="2800" dirty="0">
                <a:effectLst/>
                <a:latin typeface="Calibri" panose="020F0502020204030204" pitchFamily="34" charset="0"/>
                <a:ea typeface="Calibri" panose="020F0502020204030204" pitchFamily="34" charset="0"/>
              </a:rPr>
              <a:t>enior captain, and two sophomores or juniors. </a:t>
            </a:r>
          </a:p>
          <a:p>
            <a:pPr marL="0" indent="0">
              <a:buNone/>
            </a:pPr>
            <a:endParaRPr lang="en-US" sz="2800" dirty="0">
              <a:effectLst/>
              <a:latin typeface="Calibri" panose="020F0502020204030204" pitchFamily="34" charset="0"/>
              <a:ea typeface="Calibri" panose="020F0502020204030204" pitchFamily="34" charset="0"/>
            </a:endParaRPr>
          </a:p>
          <a:p>
            <a:r>
              <a:rPr lang="en-US" sz="2800" dirty="0">
                <a:effectLst/>
                <a:latin typeface="Calibri" panose="020F0502020204030204" pitchFamily="34" charset="0"/>
                <a:ea typeface="Calibri" panose="020F0502020204030204" pitchFamily="34" charset="0"/>
              </a:rPr>
              <a:t>Veteran team members </a:t>
            </a:r>
            <a:r>
              <a:rPr lang="en-US" dirty="0">
                <a:latin typeface="Calibri" panose="020F0502020204030204" pitchFamily="34" charset="0"/>
                <a:ea typeface="Calibri" panose="020F0502020204030204" pitchFamily="34" charset="0"/>
              </a:rPr>
              <a:t>give </a:t>
            </a:r>
            <a:r>
              <a:rPr lang="en-US" sz="2800" dirty="0">
                <a:effectLst/>
                <a:latin typeface="Calibri" panose="020F0502020204030204" pitchFamily="34" charset="0"/>
                <a:ea typeface="Calibri" panose="020F0502020204030204" pitchFamily="34" charset="0"/>
              </a:rPr>
              <a:t>presentations to middle school English classes. </a:t>
            </a:r>
            <a:endParaRPr lang="en-US" dirty="0"/>
          </a:p>
        </p:txBody>
      </p:sp>
      <p:pic>
        <p:nvPicPr>
          <p:cNvPr id="4" name="Content Placeholder 4" descr="A group of people in clothing&#10;&#10;Description automatically generated with low confidence">
            <a:extLst>
              <a:ext uri="{FF2B5EF4-FFF2-40B4-BE49-F238E27FC236}">
                <a16:creationId xmlns:a16="http://schemas.microsoft.com/office/drawing/2014/main" id="{86E2A837-A0A4-4079-B930-7B244B877017}"/>
              </a:ext>
            </a:extLst>
          </p:cNvPr>
          <p:cNvPicPr>
            <a:picLocks noChangeAspect="1"/>
          </p:cNvPicPr>
          <p:nvPr/>
        </p:nvPicPr>
        <p:blipFill rotWithShape="1">
          <a:blip r:embed="rId3">
            <a:extLst>
              <a:ext uri="{28A0092B-C50C-407E-A947-70E740481C1C}">
                <a14:useLocalDpi xmlns:a14="http://schemas.microsoft.com/office/drawing/2010/main" val="0"/>
              </a:ext>
            </a:extLst>
          </a:blip>
          <a:srcRect l="6875" t="18835" r="52290" b="-1383"/>
          <a:stretch/>
        </p:blipFill>
        <p:spPr>
          <a:xfrm>
            <a:off x="0" y="0"/>
            <a:ext cx="5166911" cy="6962894"/>
          </a:xfrm>
          <a:prstGeom prst="rect">
            <a:avLst/>
          </a:prstGeom>
        </p:spPr>
      </p:pic>
      <p:sp>
        <p:nvSpPr>
          <p:cNvPr id="5" name="Rectangle 4">
            <a:extLst>
              <a:ext uri="{FF2B5EF4-FFF2-40B4-BE49-F238E27FC236}">
                <a16:creationId xmlns:a16="http://schemas.microsoft.com/office/drawing/2014/main" id="{A1495069-4074-4250-B3C8-BDBE958285C8}"/>
              </a:ext>
            </a:extLst>
          </p:cNvPr>
          <p:cNvSpPr/>
          <p:nvPr/>
        </p:nvSpPr>
        <p:spPr>
          <a:xfrm>
            <a:off x="-1" y="15373"/>
            <a:ext cx="5166911" cy="6842627"/>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684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pink dress and standing in front of a white wall&#10;&#10;Description automatically generated with medium confidence">
            <a:extLst>
              <a:ext uri="{FF2B5EF4-FFF2-40B4-BE49-F238E27FC236}">
                <a16:creationId xmlns:a16="http://schemas.microsoft.com/office/drawing/2014/main" id="{939C6FDF-1DB1-4B7E-9BEB-698A9093E044}"/>
              </a:ext>
            </a:extLst>
          </p:cNvPr>
          <p:cNvPicPr>
            <a:picLocks noChangeAspect="1"/>
          </p:cNvPicPr>
          <p:nvPr/>
        </p:nvPicPr>
        <p:blipFill rotWithShape="1">
          <a:blip r:embed="rId3">
            <a:extLst>
              <a:ext uri="{28A0092B-C50C-407E-A947-70E740481C1C}">
                <a14:useLocalDpi xmlns:a14="http://schemas.microsoft.com/office/drawing/2010/main" val="0"/>
              </a:ext>
            </a:extLst>
          </a:blip>
          <a:srcRect l="8008" r="12715"/>
          <a:stretch/>
        </p:blipFill>
        <p:spPr>
          <a:xfrm>
            <a:off x="8567451" y="-15373"/>
            <a:ext cx="3624549" cy="6858000"/>
          </a:xfrm>
          <a:prstGeom prst="rect">
            <a:avLst/>
          </a:prstGeom>
        </p:spPr>
      </p:pic>
      <p:sp>
        <p:nvSpPr>
          <p:cNvPr id="2" name="Title 1">
            <a:extLst>
              <a:ext uri="{FF2B5EF4-FFF2-40B4-BE49-F238E27FC236}">
                <a16:creationId xmlns:a16="http://schemas.microsoft.com/office/drawing/2014/main" id="{923CF236-BCD1-4BB4-BEDF-A8B4BAF64D5E}"/>
              </a:ext>
            </a:extLst>
          </p:cNvPr>
          <p:cNvSpPr>
            <a:spLocks noGrp="1"/>
          </p:cNvSpPr>
          <p:nvPr>
            <p:ph type="title"/>
          </p:nvPr>
        </p:nvSpPr>
        <p:spPr>
          <a:xfrm>
            <a:off x="184532" y="144788"/>
            <a:ext cx="8177270" cy="1325563"/>
          </a:xfrm>
        </p:spPr>
        <p:txBody>
          <a:bodyPr>
            <a:normAutofit/>
          </a:bodyPr>
          <a:lstStyle/>
          <a:p>
            <a:r>
              <a:rPr lang="en-US" sz="3600" dirty="0"/>
              <a:t>Recruiting –  Student Leadership</a:t>
            </a:r>
          </a:p>
        </p:txBody>
      </p:sp>
      <p:sp>
        <p:nvSpPr>
          <p:cNvPr id="5" name="Rectangle 4">
            <a:extLst>
              <a:ext uri="{FF2B5EF4-FFF2-40B4-BE49-F238E27FC236}">
                <a16:creationId xmlns:a16="http://schemas.microsoft.com/office/drawing/2014/main" id="{A1495069-4074-4250-B3C8-BDBE958285C8}"/>
              </a:ext>
            </a:extLst>
          </p:cNvPr>
          <p:cNvSpPr/>
          <p:nvPr/>
        </p:nvSpPr>
        <p:spPr>
          <a:xfrm>
            <a:off x="8567451" y="-15373"/>
            <a:ext cx="3624549" cy="6842627"/>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B6AAD72A-6F7A-4A3C-B2C7-37C03D716FA3}"/>
              </a:ext>
            </a:extLst>
          </p:cNvPr>
          <p:cNvSpPr/>
          <p:nvPr/>
        </p:nvSpPr>
        <p:spPr>
          <a:xfrm>
            <a:off x="980579" y="1418197"/>
            <a:ext cx="6466824" cy="3786303"/>
          </a:xfrm>
          <a:prstGeom prst="wedgeRoundRectCallout">
            <a:avLst>
              <a:gd name="adj1" fmla="val 44913"/>
              <a:gd name="adj2" fmla="val 8221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38223C-24F9-4314-82D3-7931AEB43C65}"/>
              </a:ext>
            </a:extLst>
          </p:cNvPr>
          <p:cNvSpPr>
            <a:spLocks noGrp="1"/>
          </p:cNvSpPr>
          <p:nvPr>
            <p:ph idx="1"/>
          </p:nvPr>
        </p:nvSpPr>
        <p:spPr>
          <a:xfrm>
            <a:off x="1296778" y="1653500"/>
            <a:ext cx="5911467" cy="4351338"/>
          </a:xfrm>
        </p:spPr>
        <p:txBody>
          <a:bodyPr>
            <a:normAutofit/>
          </a:bodyPr>
          <a:lstStyle/>
          <a:p>
            <a:pPr marL="0" indent="0">
              <a:buNone/>
            </a:pPr>
            <a:r>
              <a:rPr lang="en-US" sz="2800" dirty="0">
                <a:effectLst/>
                <a:latin typeface="Calibri" panose="020F0502020204030204" pitchFamily="34" charset="0"/>
                <a:ea typeface="Calibri" panose="020F0502020204030204" pitchFamily="34" charset="0"/>
              </a:rPr>
              <a:t>“I tried to instill a sense of ownership, responsibility, pride and excitement in the team</a:t>
            </a:r>
            <a:r>
              <a:rPr lang="en-US" dirty="0">
                <a:latin typeface="Calibri" panose="020F0502020204030204" pitchFamily="34" charset="0"/>
                <a:ea typeface="Calibri" panose="020F0502020204030204" pitchFamily="34" charset="0"/>
              </a:rPr>
              <a:t> … </a:t>
            </a:r>
            <a:r>
              <a:rPr lang="en-US" sz="2800" dirty="0">
                <a:effectLst/>
                <a:latin typeface="Calibri" panose="020F0502020204030204" pitchFamily="34" charset="0"/>
                <a:ea typeface="Calibri" panose="020F0502020204030204" pitchFamily="34" charset="0"/>
              </a:rPr>
              <a:t>most of those who joined the team joined because someone on the team personally recruited them. Students are the #1 way to connect with other students. Give them that responsibility and they run with it.”</a:t>
            </a:r>
          </a:p>
          <a:p>
            <a:endParaRPr lang="en-US" sz="2800" dirty="0">
              <a:effectLst/>
              <a:latin typeface="Calibri" panose="020F0502020204030204" pitchFamily="34" charset="0"/>
              <a:ea typeface="Calibri" panose="020F0502020204030204" pitchFamily="34" charset="0"/>
            </a:endParaRPr>
          </a:p>
          <a:p>
            <a:endParaRPr lang="en-US" sz="2800" dirty="0">
              <a:effectLst/>
              <a:latin typeface="Calibri" panose="020F0502020204030204" pitchFamily="34" charset="0"/>
              <a:ea typeface="Calibri" panose="020F0502020204030204" pitchFamily="34" charset="0"/>
            </a:endParaRPr>
          </a:p>
          <a:p>
            <a:endParaRPr lang="en-US" sz="2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669938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687</TotalTime>
  <Words>2828</Words>
  <Application>Microsoft Office PowerPoint</Application>
  <PresentationFormat>Widescreen</PresentationFormat>
  <Paragraphs>156</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Abadi</vt:lpstr>
      <vt:lpstr>Abadi Extra Light</vt:lpstr>
      <vt:lpstr>Arial</vt:lpstr>
      <vt:lpstr>Calibri</vt:lpstr>
      <vt:lpstr>Symbol</vt:lpstr>
      <vt:lpstr>Office Theme</vt:lpstr>
      <vt:lpstr>Recruiting Students &amp;  Rebuilding Programs  NFHS Performing Arts Conference September 20, 2021 Amy Doherty, MSHSL</vt:lpstr>
      <vt:lpstr>Rebuilding Requires Recruiting</vt:lpstr>
      <vt:lpstr>Recruiting – School and Team Initiatives</vt:lpstr>
      <vt:lpstr>Recruiting –  School and Team Initiatives</vt:lpstr>
      <vt:lpstr>Recruiting –  Teacher/Coach Initiatives</vt:lpstr>
      <vt:lpstr>Recruiting –  Teacher/Coach Initiatives</vt:lpstr>
      <vt:lpstr>Recruiting – Teacher/Coach Initiatives</vt:lpstr>
      <vt:lpstr>Recruiting –  Student Leadership</vt:lpstr>
      <vt:lpstr>Recruiting –  Student Leadership</vt:lpstr>
      <vt:lpstr>Recruiting –  Parent/Community Involvement</vt:lpstr>
      <vt:lpstr>Recruiting –  Parent/Community Involvement</vt:lpstr>
      <vt:lpstr>Recruiting – Parent/Community Involvement</vt:lpstr>
      <vt:lpstr>Statewide Policies and Culture</vt:lpstr>
      <vt:lpstr>Statewide Policies and Culture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Doherty</dc:creator>
  <cp:lastModifiedBy>Amy Doherty</cp:lastModifiedBy>
  <cp:revision>7</cp:revision>
  <dcterms:created xsi:type="dcterms:W3CDTF">2021-08-02T18:40:09Z</dcterms:created>
  <dcterms:modified xsi:type="dcterms:W3CDTF">2021-09-20T17:15:27Z</dcterms:modified>
</cp:coreProperties>
</file>