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layfair Display"/>
      <p:regular r:id="rId12"/>
      <p:bold r:id="rId13"/>
      <p:italic r:id="rId14"/>
      <p:boldItalic r:id="rId15"/>
    </p:embeddedFont>
    <p:embeddedFont>
      <p:font typeface="Montserrat"/>
      <p:regular r:id="rId16"/>
      <p:bold r:id="rId17"/>
      <p:italic r:id="rId18"/>
      <p:boldItalic r:id="rId19"/>
    </p:embeddedFont>
    <p:embeddedFont>
      <p:font typeface="Oswald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Oswald-bold.fntdata"/><Relationship Id="rId13" Type="http://schemas.openxmlformats.org/officeDocument/2006/relationships/font" Target="fonts/PlayfairDisplay-bold.fntdata"/><Relationship Id="rId12" Type="http://schemas.openxmlformats.org/officeDocument/2006/relationships/font" Target="fonts/PlayfairDisplay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boldItalic.fntdata"/><Relationship Id="rId14" Type="http://schemas.openxmlformats.org/officeDocument/2006/relationships/font" Target="fonts/PlayfairDisplay-italic.fntdata"/><Relationship Id="rId17" Type="http://schemas.openxmlformats.org/officeDocument/2006/relationships/font" Target="fonts/Montserrat-bold.fntdata"/><Relationship Id="rId16" Type="http://schemas.openxmlformats.org/officeDocument/2006/relationships/font" Target="fonts/Montserrat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boldItalic.fntdata"/><Relationship Id="rId6" Type="http://schemas.openxmlformats.org/officeDocument/2006/relationships/slide" Target="slides/slide1.xml"/><Relationship Id="rId18" Type="http://schemas.openxmlformats.org/officeDocument/2006/relationships/font" Target="fonts/Montserra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f0bb89b7a7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f0bb89b7a7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f0bb89b7a7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f0bb89b7a7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f0bb89b7a7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f0bb89b7a7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f0bb89b7a7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f0bb89b7a7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f0bb89b7a7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f0bb89b7a7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50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320"/>
              <a:t>Protecting Students and Judges in a Virtual Environment</a:t>
            </a:r>
            <a:endParaRPr sz="4320"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550650"/>
            <a:ext cx="5862300" cy="76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85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NFHS Performing Arts Conference, 2021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29"/>
              <a:t>Jamelle Brown, Presenter</a:t>
            </a:r>
            <a:endParaRPr sz="1929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your role &amp; </a:t>
            </a:r>
            <a:r>
              <a:rPr lang="en"/>
              <a:t>responsibility</a:t>
            </a:r>
            <a:r>
              <a:rPr lang="en"/>
              <a:t> regarding student virtual competition safety?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265500" y="3205750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90"/>
              <a:buFont typeface="Arial"/>
              <a:buNone/>
            </a:pPr>
            <a:r>
              <a:rPr lang="en" sz="4980"/>
              <a:t>What (or who) do we need to protect our virtual competitors from?</a:t>
            </a:r>
            <a:endParaRPr sz="4980"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2400" y="568925"/>
            <a:ext cx="4299350" cy="3274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51725" y="121675"/>
            <a:ext cx="3298800" cy="138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Inappropriate/hurtful </a:t>
            </a:r>
            <a:endParaRPr b="1"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comments</a:t>
            </a:r>
            <a:endParaRPr b="1" sz="2400"/>
          </a:p>
        </p:txBody>
      </p:sp>
      <p:sp>
        <p:nvSpPr>
          <p:cNvPr id="76" name="Google Shape;76;p16"/>
          <p:cNvSpPr txBox="1"/>
          <p:nvPr/>
        </p:nvSpPr>
        <p:spPr>
          <a:xfrm>
            <a:off x="6268400" y="3599675"/>
            <a:ext cx="2596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Predatory behavior</a:t>
            </a:r>
            <a:endParaRPr b="1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6309775" y="527550"/>
            <a:ext cx="2296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Unengaged judges</a:t>
            </a:r>
            <a:endParaRPr b="1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386550" y="3029300"/>
            <a:ext cx="21537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Concerns surrounding equity &amp; inclusion.</a:t>
            </a:r>
            <a:endParaRPr b="1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0900" y="1250950"/>
            <a:ext cx="2253225" cy="2253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8"/>
          <p:cNvPicPr preferRelativeResize="0"/>
          <p:nvPr/>
        </p:nvPicPr>
        <p:blipFill rotWithShape="1">
          <a:blip r:embed="rId3">
            <a:alphaModFix/>
          </a:blip>
          <a:srcRect b="6066" l="23018" r="21555" t="9087"/>
          <a:stretch/>
        </p:blipFill>
        <p:spPr>
          <a:xfrm>
            <a:off x="3199350" y="1554975"/>
            <a:ext cx="2745300" cy="20335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8"/>
          <p:cNvSpPr txBox="1"/>
          <p:nvPr/>
        </p:nvSpPr>
        <p:spPr>
          <a:xfrm>
            <a:off x="209200" y="515325"/>
            <a:ext cx="24930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Playfair Display"/>
                <a:ea typeface="Playfair Display"/>
                <a:cs typeface="Playfair Display"/>
                <a:sym typeface="Playfair Display"/>
              </a:rPr>
              <a:t>Post judging pool names prior to a competition.</a:t>
            </a:r>
            <a:endParaRPr sz="17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91" name="Google Shape;91;p18"/>
          <p:cNvSpPr txBox="1"/>
          <p:nvPr/>
        </p:nvSpPr>
        <p:spPr>
          <a:xfrm>
            <a:off x="6738375" y="653775"/>
            <a:ext cx="20658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Playfair Display"/>
                <a:ea typeface="Playfair Display"/>
                <a:cs typeface="Playfair Display"/>
                <a:sym typeface="Playfair Display"/>
              </a:rPr>
              <a:t>Consistent judge training.</a:t>
            </a:r>
            <a:endParaRPr sz="27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6685875" y="2126900"/>
            <a:ext cx="2118300" cy="14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Playfair Display"/>
                <a:ea typeface="Playfair Display"/>
                <a:cs typeface="Playfair Display"/>
                <a:sym typeface="Playfair Display"/>
              </a:rPr>
              <a:t>Require students, coaches, and judges to adhere to some type of code of conduct.</a:t>
            </a:r>
            <a:endParaRPr sz="17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78425" y="2344825"/>
            <a:ext cx="2493000" cy="14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Playfair Display"/>
                <a:ea typeface="Playfair Display"/>
                <a:cs typeface="Playfair Display"/>
                <a:sym typeface="Playfair Display"/>
              </a:rPr>
              <a:t>Utilize a virtual tournament platform that allows observers (i.e. coaches) to enter a room.</a:t>
            </a:r>
            <a:endParaRPr sz="17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2867850" y="3844125"/>
            <a:ext cx="36438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Playfair Display"/>
                <a:ea typeface="Playfair Display"/>
                <a:cs typeface="Playfair Display"/>
                <a:sym typeface="Playfair Display"/>
              </a:rPr>
              <a:t>Establish a high standard regarding school coaching staff and judge recruitment.</a:t>
            </a:r>
            <a:endParaRPr sz="17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3103200" y="331250"/>
            <a:ext cx="33735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Playfair Display"/>
                <a:ea typeface="Playfair Display"/>
                <a:cs typeface="Playfair Display"/>
                <a:sym typeface="Playfair Display"/>
              </a:rPr>
              <a:t>Incorporate equity and inclusion standards into your judge training.  </a:t>
            </a:r>
            <a:endParaRPr sz="1900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1AFD1"/>
      </a:accent4>
      <a:accent5>
        <a:srgbClr val="0F9D58"/>
      </a:accent5>
      <a:accent6>
        <a:srgbClr val="9C27B0"/>
      </a:accent6>
      <a:hlink>
        <a:srgbClr val="0F9D58"/>
      </a:hlink>
      <a:folHlink>
        <a:srgbClr val="0F9D5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