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9" r:id="rId3"/>
    <p:sldId id="258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84" r:id="rId20"/>
    <p:sldId id="285" r:id="rId21"/>
    <p:sldId id="275" r:id="rId22"/>
    <p:sldId id="279" r:id="rId23"/>
    <p:sldId id="276" r:id="rId24"/>
    <p:sldId id="277" r:id="rId25"/>
    <p:sldId id="278" r:id="rId26"/>
    <p:sldId id="280" r:id="rId27"/>
    <p:sldId id="281" r:id="rId28"/>
    <p:sldId id="282" r:id="rId29"/>
    <p:sldId id="288" r:id="rId30"/>
    <p:sldId id="283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ecoming a Webmaster" id="{E49DF1E7-5690-498F-8A8C-D380F15A7654}">
          <p14:sldIdLst>
            <p14:sldId id="256"/>
            <p14:sldId id="259"/>
            <p14:sldId id="258"/>
            <p14:sldId id="260"/>
            <p14:sldId id="257"/>
          </p14:sldIdLst>
        </p14:section>
        <p14:section name="Humble Beginnings" id="{5034862E-42DD-49CC-873C-0864AAAFF5F3}">
          <p14:sldIdLst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</p14:sldIdLst>
        </p14:section>
        <p14:section name="How We're Already Helping" id="{A02B26AF-8DB3-42F9-8454-2DF5738B2481}">
          <p14:sldIdLst>
            <p14:sldId id="269"/>
            <p14:sldId id="270"/>
            <p14:sldId id="271"/>
            <p14:sldId id="273"/>
            <p14:sldId id="274"/>
            <p14:sldId id="284"/>
            <p14:sldId id="285"/>
            <p14:sldId id="275"/>
            <p14:sldId id="279"/>
            <p14:sldId id="276"/>
            <p14:sldId id="277"/>
            <p14:sldId id="278"/>
          </p14:sldIdLst>
        </p14:section>
        <p14:section name="For the shiny newbies" id="{68FC0D87-FDC1-49A6-95D5-1C9E973ABF87}">
          <p14:sldIdLst>
            <p14:sldId id="280"/>
            <p14:sldId id="281"/>
            <p14:sldId id="282"/>
            <p14:sldId id="288"/>
            <p14:sldId id="283"/>
          </p14:sldIdLst>
        </p14:section>
        <p14:section name="Spinning together -- a terrific ending" id="{D25F95A5-B3BC-423C-B07A-B23FDCEC0C77}">
          <p14:sldIdLst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8T03:19:32.4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8444 289,'0'2,"0"0,-1 0,1 0,-1 0,0-1,1 1,-1 0,0 0,0-1,0 1,0 0,0-1,0 1,-1-1,1 0,-1 1,1-1,-1 0,1 0,-1 0,1 0,-1 0,0 0,0 0,1-1,-1 1,0-1,-3 1,-61 10,51-10,-966 28,694-30,-93-26,1 0,230 22,-248-40,234 27,-232 3,-19-1,13-46,52 5,-214-16,402 58,-289 8,238 10,121-4,33-1,1 2,-1 2,0 3,-96 21,-96 36,-391 45,603-102,-266 27,256-27,-57 14,61-10,-85 8,-311-16,272-3,361 16,3 0,-5-16,151 3,-283 6,103 24,-100-17,74 7,-130-21,41 4,0 1,68 18,-79-14,1-2,0-2,50 2,116-8,-77-2,-105 3,89-1,179 22,-134 4,274 9,-177-37,405 5,-510 11,215 46,-13-1,470-6,1497-52,-2295-2,-1 0,0-1,1-1,-2-1,26-9,-26 8,8-2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8T03:19:41.6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3619 676,'-7'-4,"1"1,0 0,-1 0,0 1,0 0,0 0,0 0,0 1,0 0,0 1,0-1,-13 2,-1-1,-327-7,-144-9,294-9,73 8,-151-2,147 21,-1-6,-223-37,-28-19,35 7,257 38,54 11,0-2,1-1,-1-2,2-2,-50-21,-67-36,-39-21,185 87,1 0,0 0,0 0,0 0,0-1,0 1,0-1,0 0,-2-3,5 6,0-1,-1 1,1 0,0-1,0 1,0-1,0 1,0 0,0-1,0 1,0 0,-1-1,1 1,0-1,1 1,-1 0,0-1,0 1,0-1,0 1,0 0,0-1,0 1,1 0,-1-1,0 1,0 0,0-1,1 1,-1-1,21-5,67 4,-64 3,1-1,39-5,107-15,22-4,144-27,-260 40,-41 5,61-2,867 9,-670 24,-48 0,-2-25,46 2,-221 6,108 25,24 4,448-11,1658-27,-2149-12,-8-1,-120 14,21-2,56 7,-90-3,0 1,0 0,0 1,0 1,-1 1,1 1,15 8,65 43,153 119,-226-154,0 0,-2 1,0 2,-2 0,0 1,-2 1,-2 0,0 2,-2 0,-1 0,13 48,-24-72,0 1,0 0,-1 0,0 0,0 0,0 0,-2 10,1-15,0 0,-1 0,1 0,-1 0,1-1,-1 1,0 0,0 0,0-1,0 1,0 0,0-1,0 1,-1-1,1 0,-1 1,1-1,-1 0,1 0,-1 0,1 0,-1 0,0 0,0 0,0-1,1 1,-1-1,0 1,0-1,0 0,-2 1,-26 1,1-2,-53-4,5-1,19 0,0-3,0-2,1-3,-87-31,73 21,-1 4,-83-13,51 24,-171 9,109 3,-421-4,550-1,-51-10,-28-1,-953 8,549 7,188-1,-358-5,235-47,331 31,23 10,-181 7,148 4,-1496-1,1608-1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4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9/18/2021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7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9/18/2021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22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9/18/2021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9451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9/18/2021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203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9/18/2021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44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9/18/2021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97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13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6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7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75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5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07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34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3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2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3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9/18/2021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37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kr.com/photos/tnjn/3879980071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commons.wikimedia.org/wiki/File:Kentucky_Wildcats_logo.svg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customXml" Target="../ink/ink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E5942-9D61-4F18-9BAE-79A706F6C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888" y="146024"/>
            <a:ext cx="3277432" cy="30632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/>
              <a:t>Getting</a:t>
            </a:r>
            <a:r>
              <a:rPr lang="en-US" b="1" dirty="0"/>
              <a:t> </a:t>
            </a:r>
            <a:r>
              <a:rPr lang="en-US" sz="5300" b="1" dirty="0"/>
              <a:t>Coaches Back on Board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331755-E441-4EC9-80FD-EDBB077A3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2898" y="3221955"/>
            <a:ext cx="3277432" cy="121671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Steve Meadows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E64D7-698E-4247-A68D-A11A479E5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7" r="9739"/>
          <a:stretch/>
        </p:blipFill>
        <p:spPr>
          <a:xfrm>
            <a:off x="3957208" y="10"/>
            <a:ext cx="8234792" cy="6857990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6FE6B81-6C53-418A-860D-5595F64EE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8665"/>
            <a:ext cx="3479184" cy="2419334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49610EE-04FD-4CD1-9047-E21D4A3BF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90" y="2604893"/>
            <a:ext cx="1648214" cy="16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95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C3D3CF-64EC-4A7F-BF06-1C4620B9A2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8203" y="1110618"/>
            <a:ext cx="5249404" cy="296658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FDA5FE9-B8EA-477D-957A-0D6227286A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67610" y="2080727"/>
            <a:ext cx="5543702" cy="37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98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8C4BD-00E4-4C17-A805-845D0DC10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008382" cy="1400530"/>
          </a:xfrm>
        </p:spPr>
        <p:txBody>
          <a:bodyPr/>
          <a:lstStyle/>
          <a:p>
            <a:r>
              <a:rPr lang="en-US" dirty="0"/>
              <a:t>1988 moved to WKU as part of exciting new forensics program.</a:t>
            </a:r>
          </a:p>
        </p:txBody>
      </p:sp>
      <p:pic>
        <p:nvPicPr>
          <p:cNvPr id="7" name="Content Placeholder 6" descr="Logo&#10;&#10;Description automatically generated">
            <a:extLst>
              <a:ext uri="{FF2B5EF4-FFF2-40B4-BE49-F238E27FC236}">
                <a16:creationId xmlns:a16="http://schemas.microsoft.com/office/drawing/2014/main" id="{66510A90-4ACF-4CFF-A5E3-FA5C4FCF15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0864" y="3700827"/>
            <a:ext cx="3962616" cy="2916238"/>
          </a:xfrm>
        </p:spPr>
      </p:pic>
      <p:pic>
        <p:nvPicPr>
          <p:cNvPr id="12" name="Content Placeholder 1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E0D7EDAD-4346-45AC-91C2-F92C2AFAF4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21390" y="2305050"/>
            <a:ext cx="3562670" cy="2916238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102B87-77A8-4F88-AF4E-0A19204D8EB5}"/>
              </a:ext>
            </a:extLst>
          </p:cNvPr>
          <p:cNvSpPr txBox="1">
            <a:spLocks/>
          </p:cNvSpPr>
          <p:nvPr/>
        </p:nvSpPr>
        <p:spPr>
          <a:xfrm>
            <a:off x="5654493" y="452718"/>
            <a:ext cx="500838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2011 back to UK.</a:t>
            </a:r>
          </a:p>
        </p:txBody>
      </p:sp>
    </p:spTree>
    <p:extLst>
      <p:ext uri="{BB962C8B-B14F-4D97-AF65-F5344CB8AC3E}">
        <p14:creationId xmlns:p14="http://schemas.microsoft.com/office/powerpoint/2010/main" val="2262618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92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3EAAD-178C-41EA-A7B9-521CCC401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571500" algn="ctr">
              <a:lnSpc>
                <a:spcPct val="90000"/>
              </a:lnSpc>
            </a:pPr>
            <a:r>
              <a:rPr lang="en-US" sz="2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Deal with UK – </a:t>
            </a:r>
            <a:br>
              <a:rPr lang="en-US" sz="2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 paid half salary of an employee who worked half for them, half for us. </a:t>
            </a:r>
            <a:br>
              <a:rPr lang="en-US" sz="2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 was housed on campus and had University employee privileges. </a:t>
            </a:r>
            <a:br>
              <a:rPr lang="en-US" sz="2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State tournaments hosted at UK – Junior Speech, Senior Speech, and Debate.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5EE9E8-C2FC-4265-B38E-C7984D48493D}"/>
              </a:ext>
            </a:extLst>
          </p:cNvPr>
          <p:cNvSpPr txBox="1"/>
          <p:nvPr/>
        </p:nvSpPr>
        <p:spPr>
          <a:xfrm>
            <a:off x="4975861" y="804671"/>
            <a:ext cx="6399930" cy="524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2017 Executive Director fired for stealing by both KHSSL and UK.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UK released us. They called and told me, the Vice Chair of the Board who they knew a little as their part-time employee, to come pick up the stuff from the office.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Floating around as an organization (in debt) for two years.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I was hired in 2019 when I retired from teaching and coaching.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League is hosted in my home. I work 82 days a year (was 66 </a:t>
            </a:r>
            <a:r>
              <a:rPr lang="en-US" dirty="0" err="1">
                <a:latin typeface="+mj-lt"/>
                <a:ea typeface="+mj-ea"/>
                <a:cs typeface="+mj-cs"/>
              </a:rPr>
              <a:t>til</a:t>
            </a:r>
            <a:r>
              <a:rPr lang="en-US" dirty="0">
                <a:latin typeface="+mj-lt"/>
                <a:ea typeface="+mj-ea"/>
                <a:cs typeface="+mj-cs"/>
              </a:rPr>
              <a:t> I got us a grant for two years – mostly spent to put me to work more). 501c3, state tax-exempt.</a:t>
            </a:r>
          </a:p>
        </p:txBody>
      </p:sp>
    </p:spTree>
    <p:extLst>
      <p:ext uri="{BB962C8B-B14F-4D97-AF65-F5344CB8AC3E}">
        <p14:creationId xmlns:p14="http://schemas.microsoft.com/office/powerpoint/2010/main" val="1373698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256E68-E369-4549-925F-7D20A4565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192" y="-3213"/>
            <a:ext cx="6178630" cy="1400530"/>
          </a:xfrm>
        </p:spPr>
        <p:txBody>
          <a:bodyPr/>
          <a:lstStyle/>
          <a:p>
            <a:r>
              <a:rPr lang="en-US" dirty="0"/>
              <a:t>KHSSL HQ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74C2CC-B78C-4637-97D2-C3A0C6FAA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488" y="5829020"/>
            <a:ext cx="2940050" cy="576262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Half a closet </a:t>
            </a:r>
          </a:p>
          <a:p>
            <a:pPr algn="ctr"/>
            <a:r>
              <a:rPr lang="en-US" dirty="0"/>
              <a:t>(plus three shelves in garage)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CD1F7D-D90C-4018-A554-19373E182F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23599" y="5826751"/>
            <a:ext cx="2930525" cy="576262"/>
          </a:xfrm>
        </p:spPr>
        <p:txBody>
          <a:bodyPr/>
          <a:lstStyle/>
          <a:p>
            <a:r>
              <a:rPr lang="en-US" dirty="0"/>
              <a:t>Plus a desk.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624734-FBDB-4588-9E67-D7192712EF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71788" y="5864073"/>
            <a:ext cx="2147805" cy="576262"/>
          </a:xfrm>
        </p:spPr>
        <p:txBody>
          <a:bodyPr/>
          <a:lstStyle/>
          <a:p>
            <a:r>
              <a:rPr lang="en-US" dirty="0"/>
              <a:t>My secretary</a:t>
            </a:r>
          </a:p>
        </p:txBody>
      </p:sp>
      <p:pic>
        <p:nvPicPr>
          <p:cNvPr id="31" name="Picture 30" descr="A dog sleeping on a couch&#10;&#10;Description automatically generated">
            <a:extLst>
              <a:ext uri="{FF2B5EF4-FFF2-40B4-BE49-F238E27FC236}">
                <a16:creationId xmlns:a16="http://schemas.microsoft.com/office/drawing/2014/main" id="{ACC15ED6-0A50-4AFA-83E4-2373B027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152" y="2472613"/>
            <a:ext cx="4491133" cy="3368350"/>
          </a:xfrm>
          <a:prstGeom prst="rect">
            <a:avLst/>
          </a:prstGeom>
        </p:spPr>
      </p:pic>
      <p:pic>
        <p:nvPicPr>
          <p:cNvPr id="33" name="Picture 32" descr="A cluttered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1FC0E4DA-3EF6-44C9-9DBA-2FD656F63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56" y="830424"/>
            <a:ext cx="5673012" cy="425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6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A24BBE11-9E1C-49C3-8B29-292298B8B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88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89538-4BF2-41F3-8794-E7CC52F35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40" t="9299" r="24617" b="9704"/>
          <a:stretch/>
        </p:blipFill>
        <p:spPr>
          <a:xfrm>
            <a:off x="1156997" y="168147"/>
            <a:ext cx="8836089" cy="65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90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82AF16-3B18-405A-BD45-45845D2D8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55" t="20952" r="30128" b="17414"/>
          <a:stretch/>
        </p:blipFill>
        <p:spPr>
          <a:xfrm>
            <a:off x="2481943" y="289248"/>
            <a:ext cx="6764694" cy="63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88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EA02F698-827E-45D1-8262-FE2A983DCC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7613" y="0"/>
            <a:ext cx="7216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5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17018-FA55-42F7-AEA6-7257634EA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83" t="8435" r="26684" b="4626"/>
          <a:stretch/>
        </p:blipFill>
        <p:spPr>
          <a:xfrm>
            <a:off x="2584577" y="93307"/>
            <a:ext cx="6578083" cy="654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FC749267-D83C-4A33-90E6-8FB00D6A0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4" y="0"/>
            <a:ext cx="530027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358E34-8A79-4DD7-B837-0E1042D8B5D5}"/>
              </a:ext>
            </a:extLst>
          </p:cNvPr>
          <p:cNvSpPr/>
          <p:nvPr/>
        </p:nvSpPr>
        <p:spPr>
          <a:xfrm>
            <a:off x="6268625" y="1809654"/>
            <a:ext cx="5644494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One a month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last year when I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couldn’t do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chool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visits.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8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C6C004-3C67-4954-B581-D63722BA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257532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5400" dirty="0"/>
              <a:t>It looks so</a:t>
            </a:r>
            <a:br>
              <a:rPr lang="en-US" sz="5400" dirty="0"/>
            </a:br>
            <a:r>
              <a:rPr lang="en-US" sz="5400" dirty="0"/>
              <a:t>innocent.</a:t>
            </a:r>
          </a:p>
        </p:txBody>
      </p:sp>
      <p:pic>
        <p:nvPicPr>
          <p:cNvPr id="6" name="Picture Placeholder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C315F82-65A2-49BC-8A1B-099B5489D5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8" t="9732" r="7676" b="9112"/>
          <a:stretch/>
        </p:blipFill>
        <p:spPr>
          <a:xfrm rot="5400000">
            <a:off x="115009" y="1116528"/>
            <a:ext cx="6228734" cy="449220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FA867-DDDB-4214-A948-8951234C1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11421" y="4227004"/>
            <a:ext cx="2326391" cy="21377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 dirty="0"/>
              <a:t>Nope.</a:t>
            </a:r>
          </a:p>
        </p:txBody>
      </p:sp>
    </p:spTree>
    <p:extLst>
      <p:ext uri="{BB962C8B-B14F-4D97-AF65-F5344CB8AC3E}">
        <p14:creationId xmlns:p14="http://schemas.microsoft.com/office/powerpoint/2010/main" val="71426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9DFDA-542A-456B-8586-63D4B4967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1" t="8299" r="7169" b="4626"/>
          <a:stretch/>
        </p:blipFill>
        <p:spPr>
          <a:xfrm>
            <a:off x="830424" y="569166"/>
            <a:ext cx="10487609" cy="597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54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85391-CCE0-407B-B718-DC89F715A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8" t="18366" r="19505" b="3659"/>
          <a:stretch/>
        </p:blipFill>
        <p:spPr>
          <a:xfrm>
            <a:off x="447869" y="0"/>
            <a:ext cx="11187404" cy="712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35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F5EAB-FA7F-4822-BD31-C20B19B41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46" t="14422" r="21173"/>
          <a:stretch/>
        </p:blipFill>
        <p:spPr>
          <a:xfrm>
            <a:off x="2276669" y="0"/>
            <a:ext cx="5915609" cy="66563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FBE97CA-EC15-48A8-875B-600FD8704F46}"/>
                  </a:ext>
                </a:extLst>
              </p14:cNvPr>
              <p14:cNvContentPartPr/>
              <p14:nvPr/>
            </p14:nvContentPartPr>
            <p14:xfrm>
              <a:off x="2604857" y="5074104"/>
              <a:ext cx="3039840" cy="253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FBE97CA-EC15-48A8-875B-600FD8704F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51217" y="4966464"/>
                <a:ext cx="314748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C46CF47-103A-4849-A556-2698E92495F8}"/>
                  </a:ext>
                </a:extLst>
              </p14:cNvPr>
              <p14:cNvContentPartPr/>
              <p14:nvPr/>
            </p14:nvContentPartPr>
            <p14:xfrm>
              <a:off x="5125937" y="2285184"/>
              <a:ext cx="2813400" cy="321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C46CF47-103A-4849-A556-2698E92495F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71937" y="2177544"/>
                <a:ext cx="2921040" cy="53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4305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38B71-1633-470A-A063-F4F731DAB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8" t="11021" r="37321" b="60000"/>
          <a:stretch/>
        </p:blipFill>
        <p:spPr>
          <a:xfrm>
            <a:off x="1558212" y="1455575"/>
            <a:ext cx="9240551" cy="47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37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76BD96-6594-461D-BF86-E51E29B009D9}"/>
              </a:ext>
            </a:extLst>
          </p:cNvPr>
          <p:cNvSpPr txBox="1"/>
          <p:nvPr/>
        </p:nvSpPr>
        <p:spPr>
          <a:xfrm>
            <a:off x="1315615" y="195943"/>
            <a:ext cx="1010505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ecret Midnight" panose="02000600000000000000" pitchFamily="50" charset="0"/>
              </a:rPr>
              <a:t>RETURNING COACHES –</a:t>
            </a:r>
          </a:p>
          <a:p>
            <a:endParaRPr lang="en-US" sz="3600" dirty="0">
              <a:latin typeface="Secret Midnight" panose="02000600000000000000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007 GoldenEye" panose="020B0603050302020204" pitchFamily="34" charset="0"/>
              </a:rPr>
              <a:t>Brochure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007 GoldenEye" panose="020B06030503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007 GoldenEye" panose="020B0603050302020204" pitchFamily="34" charset="0"/>
              </a:rPr>
              <a:t>Business card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007 GoldenEye" panose="020B06030503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007 GoldenEye" panose="020B0603050302020204" pitchFamily="34" charset="0"/>
              </a:rPr>
              <a:t>Sticky notes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007 GoldenEye" panose="020B06030503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007 GoldenEye" panose="020B0603050302020204" pitchFamily="34" charset="0"/>
              </a:rPr>
              <a:t>Personal note from me </a:t>
            </a:r>
          </a:p>
          <a:p>
            <a:r>
              <a:rPr lang="en-US" sz="3600" dirty="0">
                <a:latin typeface="007 GoldenEye" panose="020B0603050302020204" pitchFamily="34" charset="0"/>
              </a:rPr>
              <a:t>	celebrating something from past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007 GoldenEye" panose="020B06030503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007 GoldenEye" panose="020B0603050302020204" pitchFamily="34" charset="0"/>
              </a:rPr>
              <a:t>Stickers</a:t>
            </a:r>
          </a:p>
        </p:txBody>
      </p:sp>
    </p:spTree>
    <p:extLst>
      <p:ext uri="{BB962C8B-B14F-4D97-AF65-F5344CB8AC3E}">
        <p14:creationId xmlns:p14="http://schemas.microsoft.com/office/powerpoint/2010/main" val="1461017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2A75D034-8B66-43CC-945E-541D18B45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2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21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, outdoor object, dark&#10;&#10;Description automatically generated">
            <a:extLst>
              <a:ext uri="{FF2B5EF4-FFF2-40B4-BE49-F238E27FC236}">
                <a16:creationId xmlns:a16="http://schemas.microsoft.com/office/drawing/2014/main" id="{F277A756-B103-4193-8056-61B04E5CE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11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858D0-02CC-4EDD-9E91-1AD77EEC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COACHES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4CD66-FD38-498F-953F-0229E06EB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MENTORING MATCHES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521B4-BC41-4E84-9BF6-71D7414DD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83659" y="1716833"/>
            <a:ext cx="2936241" cy="840629"/>
          </a:xfrm>
        </p:spPr>
        <p:txBody>
          <a:bodyPr/>
          <a:lstStyle/>
          <a:p>
            <a:r>
              <a:rPr lang="en-US" dirty="0"/>
              <a:t>NOVICE-ONLY TOURNEYS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8092EE-131D-41E9-A6CF-2C226D9E37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35761" y="2392260"/>
            <a:ext cx="2932113" cy="576262"/>
          </a:xfrm>
        </p:spPr>
        <p:txBody>
          <a:bodyPr/>
          <a:lstStyle/>
          <a:p>
            <a:r>
              <a:rPr lang="en-US" dirty="0"/>
              <a:t>EXTRA TIME FROM ME (IN MY TIME BUDGET) – conferences and coaching plus team visits (digital or </a:t>
            </a:r>
            <a:r>
              <a:rPr lang="en-US" dirty="0" err="1"/>
              <a:t>fo</a:t>
            </a:r>
            <a:r>
              <a:rPr lang="en-US" dirty="0"/>
              <a:t> real)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95D98F-D772-4A3F-83CA-1CE5F94B4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703" y="2237259"/>
            <a:ext cx="3790950" cy="3790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FC7044-54F5-47EA-9BB0-8651E27546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93" t="26257" r="53087" b="25851"/>
          <a:stretch/>
        </p:blipFill>
        <p:spPr>
          <a:xfrm>
            <a:off x="477916" y="2863384"/>
            <a:ext cx="2864497" cy="3542241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9A3FC4F-0D8F-45A5-B645-E4BCE3D21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36" y="2937858"/>
            <a:ext cx="3124770" cy="281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02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0E806AC-1646-412B-82E0-B93907C58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09" y="105562"/>
            <a:ext cx="3401064" cy="498446"/>
          </a:xfrm>
        </p:spPr>
        <p:txBody>
          <a:bodyPr/>
          <a:lstStyle/>
          <a:p>
            <a:r>
              <a:rPr lang="en-US" dirty="0" err="1"/>
              <a:t>NewSPEAK</a:t>
            </a:r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46C47B8-99AB-4A7D-AD98-17B0FE3D5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613" t="31486" r="16472" b="3908"/>
          <a:stretch/>
        </p:blipFill>
        <p:spPr>
          <a:xfrm>
            <a:off x="6410132" y="1884784"/>
            <a:ext cx="5625026" cy="393751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146558-2B8F-450D-9648-C9A0EC619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9" t="11560" r="5543" b="10581"/>
          <a:stretch/>
        </p:blipFill>
        <p:spPr>
          <a:xfrm>
            <a:off x="494950" y="826316"/>
            <a:ext cx="5394121" cy="53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23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EC1B40-BF8B-49F8-AE53-20B392119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/>
              <a:t>NewSPEAK</a:t>
            </a:r>
            <a:r>
              <a:rPr lang="en-US" sz="6000" dirty="0"/>
              <a:t> 2021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409CF6-A5F0-4D2C-93A9-A1B65AE5A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18 rookies attended</a:t>
            </a:r>
          </a:p>
        </p:txBody>
      </p:sp>
      <p:pic>
        <p:nvPicPr>
          <p:cNvPr id="11" name="Content Placeholder 10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045F43E-3337-48D4-9554-9159836B1C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1" y="2737048"/>
            <a:ext cx="5151935" cy="3863951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8D55E2-CB8B-4E9A-8899-13C3D3C008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9/18/21  (SATURDAY)</a:t>
            </a:r>
          </a:p>
        </p:txBody>
      </p:sp>
      <p:pic>
        <p:nvPicPr>
          <p:cNvPr id="13" name="Content Placeholder 12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3CD25A6C-66D9-41DE-91EB-93790F572DD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9719"/>
                    </a14:imgEffect>
                    <a14:imgEffect>
                      <a14:saturation sat="233000"/>
                    </a14:imgEffect>
                    <a14:imgEffect>
                      <a14:brightnessContrast bright="-3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24" b="37000"/>
          <a:stretch/>
        </p:blipFill>
        <p:spPr>
          <a:xfrm>
            <a:off x="6082018" y="2768366"/>
            <a:ext cx="4999839" cy="3720313"/>
          </a:xfrm>
        </p:spPr>
      </p:pic>
    </p:spTree>
    <p:extLst>
      <p:ext uri="{BB962C8B-B14F-4D97-AF65-F5344CB8AC3E}">
        <p14:creationId xmlns:p14="http://schemas.microsoft.com/office/powerpoint/2010/main" val="3573840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image of a skull&#10;&#10;Description automatically generated with low confidence">
            <a:extLst>
              <a:ext uri="{FF2B5EF4-FFF2-40B4-BE49-F238E27FC236}">
                <a16:creationId xmlns:a16="http://schemas.microsoft.com/office/drawing/2014/main" id="{ACC10DE4-1ED8-483D-91DB-4FCB1B5C10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4" b="250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E3E0290-AF49-4707-A478-D73F826C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886408"/>
            <a:ext cx="8825658" cy="37322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600" dirty="0">
                <a:solidFill>
                  <a:schemeClr val="tx1"/>
                </a:solidFill>
              </a:rPr>
              <a:t>Oh what a tangled </a:t>
            </a:r>
            <a:br>
              <a:rPr lang="en-US" sz="5600" dirty="0">
                <a:solidFill>
                  <a:schemeClr val="tx1"/>
                </a:solidFill>
              </a:rPr>
            </a:br>
            <a:r>
              <a:rPr lang="en-US" sz="5600" dirty="0">
                <a:solidFill>
                  <a:schemeClr val="tx1"/>
                </a:solidFill>
              </a:rPr>
              <a:t>web we weave</a:t>
            </a:r>
            <a:br>
              <a:rPr lang="en-US" sz="5600" dirty="0">
                <a:solidFill>
                  <a:schemeClr val="tx1"/>
                </a:solidFill>
              </a:rPr>
            </a:br>
            <a:br>
              <a:rPr lang="en-US" sz="5600" dirty="0">
                <a:solidFill>
                  <a:schemeClr val="tx1"/>
                </a:solidFill>
              </a:rPr>
            </a:br>
            <a:r>
              <a:rPr lang="en-US" sz="5600" dirty="0">
                <a:solidFill>
                  <a:schemeClr val="tx1"/>
                </a:solidFill>
              </a:rPr>
              <a:t>When first we </a:t>
            </a:r>
            <a:br>
              <a:rPr lang="en-US" sz="5600" dirty="0">
                <a:solidFill>
                  <a:schemeClr val="tx1"/>
                </a:solidFill>
              </a:rPr>
            </a:br>
            <a:r>
              <a:rPr lang="en-US" sz="5600" dirty="0">
                <a:solidFill>
                  <a:schemeClr val="tx1"/>
                </a:solidFill>
              </a:rPr>
              <a:t>practice to deceive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5CB096-77B7-47F4-9055-F9B98FD71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5878" y="5741480"/>
            <a:ext cx="8825658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cap="all" dirty="0"/>
              <a:t>SIR WALTER SCOTT</a:t>
            </a:r>
          </a:p>
        </p:txBody>
      </p:sp>
    </p:spTree>
    <p:extLst>
      <p:ext uri="{BB962C8B-B14F-4D97-AF65-F5344CB8AC3E}">
        <p14:creationId xmlns:p14="http://schemas.microsoft.com/office/powerpoint/2010/main" val="739856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DD387-023A-4877-B9A7-078716F6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998" y="699796"/>
            <a:ext cx="3401064" cy="637592"/>
          </a:xfrm>
        </p:spPr>
        <p:txBody>
          <a:bodyPr/>
          <a:lstStyle/>
          <a:p>
            <a:r>
              <a:rPr lang="en-US" dirty="0">
                <a:latin typeface="Secret Midnight" panose="02000600000000000000" pitchFamily="50" charset="0"/>
              </a:rPr>
              <a:t>Plus more swag</a:t>
            </a:r>
            <a:br>
              <a:rPr lang="en-US" dirty="0">
                <a:latin typeface="Secret Midnight" panose="02000600000000000000" pitchFamily="50" charset="0"/>
              </a:rPr>
            </a:br>
            <a:r>
              <a:rPr lang="en-US" dirty="0">
                <a:latin typeface="Secret Midnight" panose="02000600000000000000" pitchFamily="50" charset="0"/>
              </a:rPr>
              <a:t>plus the other swag</a:t>
            </a:r>
          </a:p>
        </p:txBody>
      </p:sp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CFA67C16-EDF9-4042-BB7A-9FD7CFD91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13" y="2121244"/>
            <a:ext cx="5195888" cy="389691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505CF-F4CF-480C-8031-B5E1DFC86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840" y="438540"/>
            <a:ext cx="5176008" cy="5928704"/>
          </a:xfrm>
        </p:spPr>
        <p:txBody>
          <a:bodyPr>
            <a:normAutofit/>
          </a:bodyPr>
          <a:lstStyle/>
          <a:p>
            <a:r>
              <a:rPr lang="en-US" b="1" u="sng" dirty="0"/>
              <a:t>BRANDED THUMB DRIVE WITH DIGITAL ROOKIE STARTER KIT</a:t>
            </a:r>
          </a:p>
          <a:p>
            <a:r>
              <a:rPr lang="en-US" dirty="0"/>
              <a:t>							</a:t>
            </a:r>
          </a:p>
          <a:p>
            <a:r>
              <a:rPr lang="en-US" dirty="0"/>
              <a:t>Unit plans </a:t>
            </a:r>
          </a:p>
          <a:p>
            <a:endParaRPr lang="en-US" dirty="0"/>
          </a:p>
          <a:p>
            <a:r>
              <a:rPr lang="en-US" dirty="0"/>
              <a:t>Sample scripts in seven </a:t>
            </a:r>
            <a:r>
              <a:rPr lang="en-US" dirty="0" err="1"/>
              <a:t>Interp</a:t>
            </a:r>
            <a:r>
              <a:rPr lang="en-US" dirty="0"/>
              <a:t> categories </a:t>
            </a:r>
          </a:p>
          <a:p>
            <a:endParaRPr lang="en-US" dirty="0"/>
          </a:p>
          <a:p>
            <a:r>
              <a:rPr lang="en-US" dirty="0"/>
              <a:t>How-</a:t>
            </a:r>
            <a:r>
              <a:rPr lang="en-US" dirty="0" err="1"/>
              <a:t>tos</a:t>
            </a:r>
            <a:r>
              <a:rPr lang="en-US" dirty="0"/>
              <a:t> for cutting scripts and cutting POI</a:t>
            </a:r>
          </a:p>
          <a:p>
            <a:endParaRPr lang="en-US" dirty="0"/>
          </a:p>
          <a:p>
            <a:r>
              <a:rPr lang="en-US" dirty="0"/>
              <a:t>Sample legislation and a sample speech for Congress</a:t>
            </a:r>
          </a:p>
          <a:p>
            <a:endParaRPr lang="en-US" dirty="0"/>
          </a:p>
          <a:p>
            <a:r>
              <a:rPr lang="en-US" dirty="0"/>
              <a:t>My Speech 1 curriculum plus some online speech lessons </a:t>
            </a:r>
          </a:p>
          <a:p>
            <a:endParaRPr lang="en-US" dirty="0"/>
          </a:p>
          <a:p>
            <a:r>
              <a:rPr lang="en-US" dirty="0"/>
              <a:t>A copy of the Yearly Flow – a guide to help you keep track of everything you need to do as a coach (and that you can adapt for yourself – it’s nice to have it all written down).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601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A picture containing web, outdoor object&#10;&#10;Description automatically generated">
            <a:extLst>
              <a:ext uri="{FF2B5EF4-FFF2-40B4-BE49-F238E27FC236}">
                <a16:creationId xmlns:a16="http://schemas.microsoft.com/office/drawing/2014/main" id="{5B3380C8-08AA-43D0-9114-6DC64F35D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51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55B04-8E29-4470-BB1A-4FCDB664A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371" y="4282750"/>
            <a:ext cx="7765058" cy="216625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Secret Midnight" panose="02000600000000000000" pitchFamily="50" charset="0"/>
              </a:rPr>
              <a:t>BECOMING A WEBMASTER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B7695-E55C-454D-B7C1-3830396AA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514" y="1558692"/>
            <a:ext cx="3790950" cy="3790950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3860678-D0D6-4C67-A9B6-CE9975BD4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2" y="345318"/>
            <a:ext cx="6644080" cy="373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63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F4BAD0-4474-49AE-8072-6221E83F698C}"/>
              </a:ext>
            </a:extLst>
          </p:cNvPr>
          <p:cNvSpPr txBox="1"/>
          <p:nvPr/>
        </p:nvSpPr>
        <p:spPr>
          <a:xfrm>
            <a:off x="1023457" y="738231"/>
            <a:ext cx="911883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Secret Midnight" panose="02000600000000000000" pitchFamily="50" charset="0"/>
              </a:rPr>
              <a:t>WE ARE CHARLOTTE.</a:t>
            </a:r>
          </a:p>
        </p:txBody>
      </p:sp>
    </p:spTree>
    <p:extLst>
      <p:ext uri="{BB962C8B-B14F-4D97-AF65-F5344CB8AC3E}">
        <p14:creationId xmlns:p14="http://schemas.microsoft.com/office/powerpoint/2010/main" val="3349982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D71B14-7808-43E1-BE42-8C6201370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ecoming a Webmaster logo_converted_converted">
            <a:hlinkClick r:id="" action="ppaction://media"/>
            <a:extLst>
              <a:ext uri="{FF2B5EF4-FFF2-40B4-BE49-F238E27FC236}">
                <a16:creationId xmlns:a16="http://schemas.microsoft.com/office/drawing/2014/main" id="{CFC55324-DEF7-4513-9ADD-F9DDB70C376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4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E8277-2807-46D6-95CA-FA49E1230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14D47B09-A3FE-426C-99C6-5C6E15E44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29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1149-D1A0-433F-B6D6-B7783A8D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85" y="498254"/>
            <a:ext cx="3522879" cy="4470821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Founded 1920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Part of University of Kentucky Extension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Also track and field.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5D1D20D-9A8C-4722-B6BE-2745B7860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825" y="1823205"/>
            <a:ext cx="5919788" cy="4116466"/>
          </a:xfrm>
        </p:spPr>
      </p:pic>
    </p:spTree>
    <p:extLst>
      <p:ext uri="{BB962C8B-B14F-4D97-AF65-F5344CB8AC3E}">
        <p14:creationId xmlns:p14="http://schemas.microsoft.com/office/powerpoint/2010/main" val="944699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60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0" name="Picture 62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64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2" name="Picture 66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3" name="Picture 68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4" name="Rectangle 70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5" name="Rectangle 72">
            <a:extLst>
              <a:ext uri="{FF2B5EF4-FFF2-40B4-BE49-F238E27FC236}">
                <a16:creationId xmlns:a16="http://schemas.microsoft.com/office/drawing/2014/main" id="{59EC6FFF-3949-4638-A265-B1515909B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1EBC-6BC0-48DB-A459-F403CACAB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94" y="1063416"/>
            <a:ext cx="6034406" cy="4811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1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Kentucky High School Speech League formed. </a:t>
            </a:r>
            <a:br>
              <a:rPr lang="en-US" sz="51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51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51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Athletics formed own organization.</a:t>
            </a:r>
          </a:p>
        </p:txBody>
      </p:sp>
      <p:sp>
        <p:nvSpPr>
          <p:cNvPr id="86" name="Rectangle 74">
            <a:extLst>
              <a:ext uri="{FF2B5EF4-FFF2-40B4-BE49-F238E27FC236}">
                <a16:creationId xmlns:a16="http://schemas.microsoft.com/office/drawing/2014/main" id="{8C05BC5F-3118-49D0-B18C-5D9CC922C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733" y="0"/>
            <a:ext cx="321564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76">
            <a:extLst>
              <a:ext uri="{FF2B5EF4-FFF2-40B4-BE49-F238E27FC236}">
                <a16:creationId xmlns:a16="http://schemas.microsoft.com/office/drawing/2014/main" id="{9A4B1E59-3C8A-453C-B841-6AB3B0CF7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0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1D621-E853-4BE1-AE49-943E59FB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Housed at University of Kentucky until 1988 as part of University Extension (like 4-H).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CEB62-3725-4162-A29E-28941E1F0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SETTLED INTO –</a:t>
            </a:r>
          </a:p>
          <a:p>
            <a:endParaRPr lang="en-US" dirty="0"/>
          </a:p>
          <a:p>
            <a:r>
              <a:rPr lang="en-US" dirty="0"/>
              <a:t>SEVEN REGIONS OF THE STATE</a:t>
            </a:r>
          </a:p>
          <a:p>
            <a:endParaRPr lang="en-US" dirty="0"/>
          </a:p>
          <a:p>
            <a:r>
              <a:rPr lang="en-US" dirty="0"/>
              <a:t>ANNUAL DRAMA FESTIVAL (DROPPED EARLY 2000s)</a:t>
            </a:r>
          </a:p>
          <a:p>
            <a:r>
              <a:rPr lang="en-US" dirty="0"/>
              <a:t>ANNUAL STATE DEBATE TOURNAMENT (BECAME OPEN STATE)</a:t>
            </a:r>
          </a:p>
          <a:p>
            <a:r>
              <a:rPr lang="en-US" dirty="0"/>
              <a:t>ANNUAL REGIONAL AND STATE TOURNAMENTS IN SPEECH, JUNIOR AND SENIOR DIVISIONS</a:t>
            </a:r>
          </a:p>
        </p:txBody>
      </p:sp>
    </p:spTree>
    <p:extLst>
      <p:ext uri="{BB962C8B-B14F-4D97-AF65-F5344CB8AC3E}">
        <p14:creationId xmlns:p14="http://schemas.microsoft.com/office/powerpoint/2010/main" val="36300876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165</TotalTime>
  <Words>494</Words>
  <Application>Microsoft Office PowerPoint</Application>
  <PresentationFormat>Widescreen</PresentationFormat>
  <Paragraphs>85</Paragraphs>
  <Slides>32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007 GoldenEye</vt:lpstr>
      <vt:lpstr>Arial</vt:lpstr>
      <vt:lpstr>Century Gothic</vt:lpstr>
      <vt:lpstr>Secret Midnight</vt:lpstr>
      <vt:lpstr>Wingdings 3</vt:lpstr>
      <vt:lpstr>Ion</vt:lpstr>
      <vt:lpstr>Getting Coaches Back on Board</vt:lpstr>
      <vt:lpstr>It looks so innocent.</vt:lpstr>
      <vt:lpstr>Oh what a tangled  web we weave  When first we  practice to deceive</vt:lpstr>
      <vt:lpstr>PowerPoint Presentation</vt:lpstr>
      <vt:lpstr>PowerPoint Presentation</vt:lpstr>
      <vt:lpstr>PowerPoint Presentation</vt:lpstr>
      <vt:lpstr>Founded 1920  Part of University of Kentucky Extension  Also track and field.</vt:lpstr>
      <vt:lpstr>Kentucky High School Speech League formed.   Athletics formed own organization.</vt:lpstr>
      <vt:lpstr>Housed at University of Kentucky until 1988 as part of University Extension (like 4-H).</vt:lpstr>
      <vt:lpstr>PowerPoint Presentation</vt:lpstr>
      <vt:lpstr>1988 moved to WKU as part of exciting new forensics program.</vt:lpstr>
      <vt:lpstr>Deal with UK –   We paid half salary of an employee who worked half for them, half for us.   He was housed on campus and had University employee privileges.   State tournaments hosted at UK – Junior Speech, Senior Speech, and Debate.</vt:lpstr>
      <vt:lpstr>KHSSL HQ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COACHES </vt:lpstr>
      <vt:lpstr>NewSPEAK</vt:lpstr>
      <vt:lpstr>NewSPEAK 2021</vt:lpstr>
      <vt:lpstr>Plus more swag plus the other swag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Coaches Back on Board</dc:title>
  <dc:creator>Steve Meadows</dc:creator>
  <cp:lastModifiedBy>Steve Meadows</cp:lastModifiedBy>
  <cp:revision>8</cp:revision>
  <dcterms:created xsi:type="dcterms:W3CDTF">2021-09-17T21:54:31Z</dcterms:created>
  <dcterms:modified xsi:type="dcterms:W3CDTF">2021-09-18T21:09:18Z</dcterms:modified>
</cp:coreProperties>
</file>