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65" r:id="rId4"/>
    <p:sldId id="266" r:id="rId5"/>
    <p:sldId id="267" r:id="rId6"/>
    <p:sldId id="268" r:id="rId7"/>
    <p:sldId id="264" r:id="rId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0" autoAdjust="0"/>
    <p:restoredTop sz="94674"/>
  </p:normalViewPr>
  <p:slideViewPr>
    <p:cSldViewPr snapToGrid="0">
      <p:cViewPr varScale="1">
        <p:scale>
          <a:sx n="119" d="100"/>
          <a:sy n="119" d="100"/>
        </p:scale>
        <p:origin x="37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9/16/19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2915811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9/16/19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extLst>
      <p:ext uri="{BB962C8B-B14F-4D97-AF65-F5344CB8AC3E}">
        <p14:creationId xmlns:p14="http://schemas.microsoft.com/office/powerpoint/2010/main" val="3864135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a:blip r:embed="rId2" cstate="print"/>
          <a:srcRect/>
          <a:stretch>
            <a:fillRect/>
          </a:stretch>
        </p:blipFill>
        <p:spPr bwMode="auto">
          <a:xfrm>
            <a:off x="0" y="-7938"/>
            <a:ext cx="9144000" cy="4435476"/>
          </a:xfrm>
          <a:prstGeom prst="rect">
            <a:avLst/>
          </a:prstGeom>
          <a:noFill/>
          <a:ln w="9525">
            <a:noFill/>
            <a:miter lim="800000"/>
            <a:headEnd/>
            <a:tailEnd/>
          </a:ln>
        </p:spPr>
      </p:pic>
      <p:sp>
        <p:nvSpPr>
          <p:cNvPr id="5" name="Rectangle 4"/>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057400" y="4416425"/>
            <a:ext cx="70866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1674813" y="4416425"/>
            <a:ext cx="381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6154738" y="4456113"/>
            <a:ext cx="2841625"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9" name="TextBox 8"/>
          <p:cNvSpPr txBox="1"/>
          <p:nvPr userDrawn="1"/>
        </p:nvSpPr>
        <p:spPr>
          <a:xfrm>
            <a:off x="184150" y="4525963"/>
            <a:ext cx="1685925" cy="400050"/>
          </a:xfrm>
          <a:prstGeom prst="rect">
            <a:avLst/>
          </a:prstGeom>
          <a:noFill/>
        </p:spPr>
        <p:txBody>
          <a:bodyPr wrap="none">
            <a:spAutoFit/>
          </a:bodyPr>
          <a:lstStyle/>
          <a:p>
            <a:pPr algn="ctr">
              <a:defRPr/>
            </a:pPr>
            <a:r>
              <a:rPr lang="en-US" sz="1000" dirty="0">
                <a:solidFill>
                  <a:schemeClr val="accent3"/>
                </a:solidFill>
                <a:latin typeface="+mn-lt"/>
                <a:cs typeface="Arial" charset="0"/>
              </a:rPr>
              <a:t>National Federation of State </a:t>
            </a:r>
          </a:p>
          <a:p>
            <a:pPr algn="ctr">
              <a:defRPr/>
            </a:pPr>
            <a:r>
              <a:rPr lang="en-US" sz="1000" dirty="0">
                <a:solidFill>
                  <a:schemeClr val="accent3"/>
                </a:solidFill>
                <a:latin typeface="+mn-lt"/>
                <a:cs typeface="Arial" charset="0"/>
              </a:rPr>
              <a:t>High School Associations</a:t>
            </a:r>
          </a:p>
        </p:txBody>
      </p:sp>
      <p:pic>
        <p:nvPicPr>
          <p:cNvPr id="10" name="Picture 24" descr="NFHS Small Logo color.jpg"/>
          <p:cNvPicPr>
            <a:picLocks noChangeAspect="1"/>
          </p:cNvPicPr>
          <p:nvPr userDrawn="1"/>
        </p:nvPicPr>
        <p:blipFill>
          <a:blip r:embed="rId3" cstate="print"/>
          <a:srcRect/>
          <a:stretch>
            <a:fillRect/>
          </a:stretch>
        </p:blipFill>
        <p:spPr bwMode="auto">
          <a:xfrm>
            <a:off x="671513" y="5002213"/>
            <a:ext cx="760412" cy="1109662"/>
          </a:xfrm>
          <a:prstGeom prst="rect">
            <a:avLst/>
          </a:prstGeom>
          <a:noFill/>
          <a:ln w="9525">
            <a:noFill/>
            <a:miter lim="800000"/>
            <a:headEnd/>
            <a:tailEnd/>
          </a:ln>
        </p:spPr>
      </p:pic>
      <p:sp>
        <p:nvSpPr>
          <p:cNvPr id="2" name="Title 1"/>
          <p:cNvSpPr>
            <a:spLocks noGrp="1"/>
          </p:cNvSpPr>
          <p:nvPr>
            <p:ph type="ctrTitle"/>
          </p:nvPr>
        </p:nvSpPr>
        <p:spPr>
          <a:xfrm>
            <a:off x="457200" y="3091815"/>
            <a:ext cx="847344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385060" y="5034280"/>
            <a:ext cx="662178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91142" y="19500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2142" y="19500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9/16/19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5" name="Rectangle 4"/>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057400" y="4416425"/>
            <a:ext cx="70866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1674813" y="4416425"/>
            <a:ext cx="381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6154738" y="4456113"/>
            <a:ext cx="2841625"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9" name="TextBox 8"/>
          <p:cNvSpPr txBox="1"/>
          <p:nvPr userDrawn="1"/>
        </p:nvSpPr>
        <p:spPr>
          <a:xfrm>
            <a:off x="184150" y="4525963"/>
            <a:ext cx="1685925" cy="400050"/>
          </a:xfrm>
          <a:prstGeom prst="rect">
            <a:avLst/>
          </a:prstGeom>
          <a:noFill/>
        </p:spPr>
        <p:txBody>
          <a:bodyPr wrap="none">
            <a:spAutoFit/>
          </a:bodyPr>
          <a:lstStyle/>
          <a:p>
            <a:pPr algn="ctr">
              <a:defRPr/>
            </a:pPr>
            <a:r>
              <a:rPr lang="en-US" sz="1000" dirty="0">
                <a:solidFill>
                  <a:schemeClr val="accent3"/>
                </a:solidFill>
                <a:latin typeface="+mn-lt"/>
                <a:cs typeface="Arial" charset="0"/>
              </a:rPr>
              <a:t>National Federation of State </a:t>
            </a:r>
          </a:p>
          <a:p>
            <a:pPr algn="ctr">
              <a:defRPr/>
            </a:pPr>
            <a:r>
              <a:rPr lang="en-US" sz="1000" dirty="0">
                <a:solidFill>
                  <a:schemeClr val="accent3"/>
                </a:solidFill>
                <a:latin typeface="+mn-lt"/>
                <a:cs typeface="Arial" charset="0"/>
              </a:rPr>
              <a:t>High School Associations</a:t>
            </a:r>
          </a:p>
        </p:txBody>
      </p:sp>
      <p:pic>
        <p:nvPicPr>
          <p:cNvPr id="10" name="Picture 24" descr="NFHS Small Logo color.jpg"/>
          <p:cNvPicPr>
            <a:picLocks noChangeAspect="1"/>
          </p:cNvPicPr>
          <p:nvPr userDrawn="1"/>
        </p:nvPicPr>
        <p:blipFill>
          <a:blip r:embed="rId2" cstate="print"/>
          <a:srcRect/>
          <a:stretch>
            <a:fillRect/>
          </a:stretch>
        </p:blipFill>
        <p:spPr bwMode="auto">
          <a:xfrm>
            <a:off x="671513" y="5002213"/>
            <a:ext cx="760412" cy="1109662"/>
          </a:xfrm>
          <a:prstGeom prst="rect">
            <a:avLst/>
          </a:prstGeom>
          <a:noFill/>
          <a:ln w="9525">
            <a:noFill/>
            <a:miter lim="800000"/>
            <a:headEnd/>
            <a:tailEnd/>
          </a:ln>
        </p:spPr>
      </p:pic>
      <p:sp>
        <p:nvSpPr>
          <p:cNvPr id="2" name="Title 1"/>
          <p:cNvSpPr>
            <a:spLocks noGrp="1"/>
          </p:cNvSpPr>
          <p:nvPr>
            <p:ph type="ctrTitle"/>
          </p:nvPr>
        </p:nvSpPr>
        <p:spPr>
          <a:xfrm>
            <a:off x="457200" y="3091815"/>
            <a:ext cx="847344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385060" y="5034280"/>
            <a:ext cx="662178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9/16/19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9/16/19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9/16/19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9/16/19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9/16/19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9/16/19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4413250"/>
            <a:ext cx="9144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NFHS-Small-Logo-CMYK_W.png"/>
          <p:cNvPicPr>
            <a:picLocks noChangeAspect="1"/>
          </p:cNvPicPr>
          <p:nvPr userDrawn="1"/>
        </p:nvPicPr>
        <p:blipFill>
          <a:blip r:embed="rId2" cstate="print"/>
          <a:srcRect/>
          <a:stretch>
            <a:fillRect/>
          </a:stretch>
        </p:blipFill>
        <p:spPr bwMode="auto">
          <a:xfrm>
            <a:off x="7737475" y="4649788"/>
            <a:ext cx="762000" cy="1112837"/>
          </a:xfrm>
          <a:prstGeom prst="rect">
            <a:avLst/>
          </a:prstGeom>
          <a:noFill/>
          <a:ln w="9525">
            <a:noFill/>
            <a:miter lim="800000"/>
            <a:headEnd/>
            <a:tailEnd/>
          </a:ln>
        </p:spPr>
      </p:pic>
      <p:sp>
        <p:nvSpPr>
          <p:cNvPr id="2" name="Title 1"/>
          <p:cNvSpPr>
            <a:spLocks noGrp="1"/>
          </p:cNvSpPr>
          <p:nvPr>
            <p:ph type="title"/>
          </p:nvPr>
        </p:nvSpPr>
        <p:spPr>
          <a:xfrm>
            <a:off x="722313" y="4406900"/>
            <a:ext cx="6651409"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273050" y="412750"/>
            <a:ext cx="381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455738" y="525463"/>
            <a:ext cx="7519987"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100138" y="1989138"/>
            <a:ext cx="7875587"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82700" y="65166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9/16/19</a:t>
            </a:fld>
            <a:endParaRPr lang="en-US"/>
          </a:p>
        </p:txBody>
      </p:sp>
      <p:sp>
        <p:nvSpPr>
          <p:cNvPr id="5" name="Footer Placeholder 4"/>
          <p:cNvSpPr>
            <a:spLocks noGrp="1"/>
          </p:cNvSpPr>
          <p:nvPr>
            <p:ph type="ftr" sz="quarter" idx="3"/>
          </p:nvPr>
        </p:nvSpPr>
        <p:spPr>
          <a:xfrm>
            <a:off x="7497763" y="6516688"/>
            <a:ext cx="1493837" cy="303212"/>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a:t>www.nfhs.org</a:t>
            </a:r>
          </a:p>
        </p:txBody>
      </p:sp>
      <p:sp>
        <p:nvSpPr>
          <p:cNvPr id="6" name="Slide Number Placeholder 5"/>
          <p:cNvSpPr>
            <a:spLocks noGrp="1"/>
          </p:cNvSpPr>
          <p:nvPr>
            <p:ph type="sldNum" sz="quarter" idx="4"/>
          </p:nvPr>
        </p:nvSpPr>
        <p:spPr>
          <a:xfrm>
            <a:off x="6257925" y="6516688"/>
            <a:ext cx="10414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9144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55638" y="0"/>
            <a:ext cx="3017837"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655638" y="1874838"/>
            <a:ext cx="8488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5638" y="6524625"/>
            <a:ext cx="8488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503238" y="855663"/>
            <a:ext cx="849312" cy="650875"/>
            <a:chOff x="502921" y="856420"/>
            <a:chExt cx="850391" cy="649605"/>
          </a:xfrm>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037" name="Picture 27" descr="NFHS-Small-Logo-color-Trans.gif"/>
          <p:cNvPicPr>
            <a:picLocks noChangeAspect="1"/>
          </p:cNvPicPr>
          <p:nvPr/>
        </p:nvPicPr>
        <p:blipFill>
          <a:blip r:embed="rId13" cstate="print"/>
          <a:srcRect/>
          <a:stretch>
            <a:fillRect/>
          </a:stretch>
        </p:blipFill>
        <p:spPr bwMode="auto">
          <a:xfrm>
            <a:off x="379413" y="5973763"/>
            <a:ext cx="534987" cy="782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l" rtl="0" eaLnBrk="1" fontAlgn="base" hangingPunct="1">
        <a:lnSpc>
          <a:spcPts val="3800"/>
        </a:lnSpc>
        <a:spcBef>
          <a:spcPct val="0"/>
        </a:spcBef>
        <a:spcAft>
          <a:spcPct val="0"/>
        </a:spcAft>
        <a:defRPr sz="3800" b="1" kern="1200" cap="all">
          <a:solidFill>
            <a:schemeClr val="tx2"/>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Policy debate: proposal for a new event</a:t>
            </a:r>
          </a:p>
        </p:txBody>
      </p:sp>
      <p:sp>
        <p:nvSpPr>
          <p:cNvPr id="3" name="Subtitle 2"/>
          <p:cNvSpPr>
            <a:spLocks noGrp="1"/>
          </p:cNvSpPr>
          <p:nvPr>
            <p:ph type="subTitle" idx="1"/>
          </p:nvPr>
        </p:nvSpPr>
        <p:spPr/>
        <p:txBody>
          <a:bodyPr/>
          <a:lstStyle/>
          <a:p>
            <a:r>
              <a:rPr lang="en-US" dirty="0"/>
              <a:t>By Rich Edwards, Ph.D.</a:t>
            </a:r>
          </a:p>
          <a:p>
            <a:r>
              <a:rPr lang="en-US" dirty="0"/>
              <a:t>Professor of Communication</a:t>
            </a:r>
          </a:p>
          <a:p>
            <a:r>
              <a:rPr lang="en-US" dirty="0"/>
              <a:t>Baylor University</a:t>
            </a:r>
          </a:p>
        </p:txBody>
      </p:sp>
    </p:spTree>
    <p:extLst>
      <p:ext uri="{BB962C8B-B14F-4D97-AF65-F5344CB8AC3E}">
        <p14:creationId xmlns:p14="http://schemas.microsoft.com/office/powerpoint/2010/main" val="239855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are the problems?</a:t>
            </a:r>
          </a:p>
        </p:txBody>
      </p:sp>
      <p:sp>
        <p:nvSpPr>
          <p:cNvPr id="7" name="Content Placeholder 6"/>
          <p:cNvSpPr>
            <a:spLocks noGrp="1"/>
          </p:cNvSpPr>
          <p:nvPr>
            <p:ph idx="1"/>
          </p:nvPr>
        </p:nvSpPr>
        <p:spPr>
          <a:xfrm>
            <a:off x="1100138" y="1880854"/>
            <a:ext cx="7875587" cy="4628230"/>
          </a:xfrm>
        </p:spPr>
        <p:txBody>
          <a:bodyPr/>
          <a:lstStyle/>
          <a:p>
            <a:pPr marL="457200" indent="-457200" defTabSz="746125">
              <a:lnSpc>
                <a:spcPct val="90000"/>
              </a:lnSpc>
              <a:spcBef>
                <a:spcPct val="60000"/>
              </a:spcBef>
            </a:pPr>
            <a:r>
              <a:rPr lang="en-US" sz="2800" dirty="0">
                <a:latin typeface="Tahoma" charset="0"/>
                <a:ea typeface="ＭＳ Ｐゴシック" charset="0"/>
                <a:cs typeface="ＭＳ Ｐゴシック" charset="0"/>
              </a:rPr>
              <a:t>Non-Persuasive Delivery: </a:t>
            </a:r>
            <a:r>
              <a:rPr lang="en-US" sz="1800" dirty="0">
                <a:latin typeface="Tahoma" charset="0"/>
                <a:ea typeface="ＭＳ Ｐゴシック" charset="0"/>
                <a:cs typeface="ＭＳ Ｐゴシック" charset="0"/>
              </a:rPr>
              <a:t>Traditional CX debate, even when focused on the national topic, has become unintelligible to the average listener because of delivery speed and inattention to the normal rules of effective public speaking.</a:t>
            </a:r>
          </a:p>
          <a:p>
            <a:pPr marL="457200" indent="-457200" defTabSz="746125">
              <a:lnSpc>
                <a:spcPct val="90000"/>
              </a:lnSpc>
              <a:spcBef>
                <a:spcPct val="60000"/>
              </a:spcBef>
            </a:pPr>
            <a:r>
              <a:rPr lang="en-US" sz="2800" dirty="0">
                <a:latin typeface="Tahoma" charset="0"/>
                <a:ea typeface="ＭＳ Ｐゴシック" charset="0"/>
                <a:cs typeface="ＭＳ Ｐゴシック" charset="0"/>
              </a:rPr>
              <a:t>Judging: </a:t>
            </a:r>
            <a:r>
              <a:rPr lang="en-US" sz="1800" dirty="0">
                <a:latin typeface="Tahoma" charset="0"/>
                <a:ea typeface="ＭＳ Ｐゴシック" charset="0"/>
                <a:cs typeface="ＭＳ Ｐゴシック" charset="0"/>
              </a:rPr>
              <a:t>Traditional CX debate has created unrealistic expectations for judges, limiting the available judge pool, increasing judging fees and imposing barriers to entry.</a:t>
            </a:r>
          </a:p>
          <a:p>
            <a:pPr marL="457200" indent="-457200" defTabSz="746125">
              <a:lnSpc>
                <a:spcPct val="90000"/>
              </a:lnSpc>
              <a:spcBef>
                <a:spcPct val="60000"/>
              </a:spcBef>
            </a:pPr>
            <a:r>
              <a:rPr lang="en-US" sz="2800" dirty="0">
                <a:latin typeface="Tahoma" charset="0"/>
                <a:ea typeface="ＭＳ Ｐゴシック" charset="0"/>
                <a:cs typeface="ＭＳ Ｐゴシック" charset="0"/>
              </a:rPr>
              <a:t>Length of Round: </a:t>
            </a:r>
            <a:r>
              <a:rPr lang="en-US" sz="1800" dirty="0">
                <a:latin typeface="Tahoma" charset="0"/>
                <a:ea typeface="ＭＳ Ｐゴシック" charset="0"/>
                <a:cs typeface="ＭＳ Ｐゴシック" charset="0"/>
              </a:rPr>
              <a:t>Traditional CX debate takes at least an hour and a half; all other forensic events now fit within a one hour time block. This creates tournament scheduling problems.</a:t>
            </a:r>
          </a:p>
          <a:p>
            <a:pPr marL="457200" indent="-457200" defTabSz="746125">
              <a:lnSpc>
                <a:spcPct val="90000"/>
              </a:lnSpc>
              <a:spcBef>
                <a:spcPct val="60000"/>
              </a:spcBef>
            </a:pPr>
            <a:r>
              <a:rPr lang="en-US" sz="2800" dirty="0">
                <a:latin typeface="Tahoma" charset="0"/>
                <a:ea typeface="ＭＳ Ｐゴシック" charset="0"/>
                <a:cs typeface="ＭＳ Ｐゴシック" charset="0"/>
              </a:rPr>
              <a:t>No Topic Focus: </a:t>
            </a:r>
            <a:r>
              <a:rPr lang="en-US" sz="1800" dirty="0">
                <a:latin typeface="Tahoma" charset="0"/>
                <a:ea typeface="ＭＳ Ｐゴシック" charset="0"/>
                <a:cs typeface="ＭＳ Ｐゴシック" charset="0"/>
              </a:rPr>
              <a:t>Traditional CX debate has become home to performance and </a:t>
            </a:r>
            <a:r>
              <a:rPr lang="en-US" sz="1800" dirty="0" err="1">
                <a:latin typeface="Tahoma" charset="0"/>
                <a:ea typeface="ＭＳ Ｐゴシック" charset="0"/>
                <a:cs typeface="ＭＳ Ｐゴシック" charset="0"/>
              </a:rPr>
              <a:t>kritik</a:t>
            </a:r>
            <a:r>
              <a:rPr lang="en-US" sz="1800" dirty="0">
                <a:latin typeface="Tahoma" charset="0"/>
                <a:ea typeface="ＭＳ Ｐゴシック" charset="0"/>
                <a:cs typeface="ＭＳ Ｐゴシック" charset="0"/>
              </a:rPr>
              <a:t> arguments unbounded by the national resolution. </a:t>
            </a:r>
          </a:p>
          <a:p>
            <a:endParaRPr lang="en-US" sz="1800" dirty="0"/>
          </a:p>
        </p:txBody>
      </p:sp>
    </p:spTree>
    <p:extLst>
      <p:ext uri="{BB962C8B-B14F-4D97-AF65-F5344CB8AC3E}">
        <p14:creationId xmlns:p14="http://schemas.microsoft.com/office/powerpoint/2010/main" val="2967578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Why has this happened?</a:t>
            </a:r>
          </a:p>
        </p:txBody>
      </p:sp>
      <p:sp>
        <p:nvSpPr>
          <p:cNvPr id="7" name="Content Placeholder 6"/>
          <p:cNvSpPr>
            <a:spLocks noGrp="1"/>
          </p:cNvSpPr>
          <p:nvPr>
            <p:ph idx="1"/>
          </p:nvPr>
        </p:nvSpPr>
        <p:spPr>
          <a:xfrm>
            <a:off x="1100138" y="1880854"/>
            <a:ext cx="7875587" cy="4628230"/>
          </a:xfrm>
        </p:spPr>
        <p:txBody>
          <a:bodyPr/>
          <a:lstStyle/>
          <a:p>
            <a:pPr marL="457200" indent="-457200" defTabSz="746125">
              <a:lnSpc>
                <a:spcPct val="90000"/>
              </a:lnSpc>
              <a:spcBef>
                <a:spcPct val="60000"/>
              </a:spcBef>
            </a:pPr>
            <a:r>
              <a:rPr lang="en-US" sz="2800" dirty="0">
                <a:latin typeface="Tahoma" charset="0"/>
                <a:ea typeface="ＭＳ Ｐゴシック" charset="0"/>
                <a:cs typeface="ＭＳ Ｐゴシック" charset="0"/>
              </a:rPr>
              <a:t>Insular Judging Pool: </a:t>
            </a:r>
            <a:r>
              <a:rPr lang="en-US" sz="1800" dirty="0">
                <a:latin typeface="Tahoma" charset="0"/>
                <a:ea typeface="ＭＳ Ｐゴシック" charset="0"/>
                <a:cs typeface="ＭＳ Ｐゴシック" charset="0"/>
              </a:rPr>
              <a:t>Mutual preference judging systems have narrowed the necessity of judge adaptation, facilitating argumentative strategies based on performance, </a:t>
            </a:r>
            <a:r>
              <a:rPr lang="en-US" sz="1800" dirty="0" err="1">
                <a:latin typeface="Tahoma" charset="0"/>
                <a:ea typeface="ＭＳ Ｐゴシック" charset="0"/>
                <a:cs typeface="ＭＳ Ｐゴシック" charset="0"/>
              </a:rPr>
              <a:t>kritiks</a:t>
            </a:r>
            <a:r>
              <a:rPr lang="en-US" sz="1800" dirty="0">
                <a:latin typeface="Tahoma" charset="0"/>
                <a:ea typeface="ＭＳ Ｐゴシック" charset="0"/>
                <a:cs typeface="ＭＳ Ｐゴシック" charset="0"/>
              </a:rPr>
              <a:t>, or use of excessive delivery speed.</a:t>
            </a:r>
          </a:p>
          <a:p>
            <a:pPr marL="457200" indent="-457200" defTabSz="746125">
              <a:lnSpc>
                <a:spcPct val="90000"/>
              </a:lnSpc>
              <a:spcBef>
                <a:spcPct val="60000"/>
              </a:spcBef>
            </a:pPr>
            <a:r>
              <a:rPr lang="en-US" sz="2800" dirty="0">
                <a:latin typeface="Tahoma" charset="0"/>
                <a:ea typeface="ＭＳ Ｐゴシック" charset="0"/>
                <a:cs typeface="ＭＳ Ｐゴシック" charset="0"/>
              </a:rPr>
              <a:t>Loss of a Rules-Focus for the Event: </a:t>
            </a:r>
            <a:r>
              <a:rPr lang="en-US" sz="1800" dirty="0">
                <a:latin typeface="Tahoma" charset="0"/>
                <a:ea typeface="ＭＳ Ｐゴシック" charset="0"/>
                <a:cs typeface="ＭＳ Ｐゴシック" charset="0"/>
              </a:rPr>
              <a:t>Traditional CX debate has evolved into an activity where all issues are now debatable, including whether the assigned topic (the debate resolution) is even relevant to the outcome of the debate round.</a:t>
            </a:r>
          </a:p>
          <a:p>
            <a:pPr marL="457200" indent="-457200" defTabSz="746125">
              <a:lnSpc>
                <a:spcPct val="90000"/>
              </a:lnSpc>
              <a:spcBef>
                <a:spcPct val="60000"/>
              </a:spcBef>
            </a:pPr>
            <a:r>
              <a:rPr lang="en-US" sz="2800" dirty="0">
                <a:latin typeface="Tahoma" charset="0"/>
                <a:ea typeface="ＭＳ Ｐゴシック" charset="0"/>
                <a:cs typeface="ＭＳ Ｐゴシック" charset="0"/>
              </a:rPr>
              <a:t>Other Debate Events Are Now More Attractive to Students: </a:t>
            </a:r>
            <a:r>
              <a:rPr lang="en-US" sz="1800" dirty="0">
                <a:latin typeface="Tahoma" charset="0"/>
                <a:ea typeface="ＭＳ Ｐゴシック" charset="0"/>
                <a:cs typeface="ＭＳ Ｐゴシック" charset="0"/>
              </a:rPr>
              <a:t>The barrier to entry in Traditional CX debate is too high because of the foregoing concerns. There is no proving ground for beginners, because the field is dominated by the few schools that continue to compete nationally</a:t>
            </a:r>
          </a:p>
        </p:txBody>
      </p:sp>
    </p:spTree>
    <p:extLst>
      <p:ext uri="{BB962C8B-B14F-4D97-AF65-F5344CB8AC3E}">
        <p14:creationId xmlns:p14="http://schemas.microsoft.com/office/powerpoint/2010/main" val="3646374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Some lessons from the </a:t>
            </a:r>
            <a:r>
              <a:rPr lang="en-US" dirty="0" err="1"/>
              <a:t>uil</a:t>
            </a:r>
            <a:endParaRPr lang="en-US" dirty="0"/>
          </a:p>
        </p:txBody>
      </p:sp>
      <p:sp>
        <p:nvSpPr>
          <p:cNvPr id="8" name="Content Placeholder 5">
            <a:extLst>
              <a:ext uri="{FF2B5EF4-FFF2-40B4-BE49-F238E27FC236}">
                <a16:creationId xmlns:a16="http://schemas.microsoft.com/office/drawing/2014/main" id="{FF684A8F-AD8B-6E4A-8164-057FA718237A}"/>
              </a:ext>
            </a:extLst>
          </p:cNvPr>
          <p:cNvSpPr txBox="1">
            <a:spLocks/>
          </p:cNvSpPr>
          <p:nvPr/>
        </p:nvSpPr>
        <p:spPr bwMode="auto">
          <a:xfrm>
            <a:off x="895743" y="1915550"/>
            <a:ext cx="8337884" cy="46598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defTabSz="746125">
              <a:lnSpc>
                <a:spcPct val="90000"/>
              </a:lnSpc>
              <a:spcBef>
                <a:spcPct val="60000"/>
              </a:spcBef>
            </a:pPr>
            <a:r>
              <a:rPr lang="en-US" sz="2800" dirty="0">
                <a:latin typeface="Tahoma" charset="0"/>
                <a:ea typeface="ＭＳ Ｐゴシック" charset="0"/>
                <a:cs typeface="ＭＳ Ｐゴシック" charset="0"/>
              </a:rPr>
              <a:t>Rules Matter: </a:t>
            </a:r>
            <a:r>
              <a:rPr lang="en-US" sz="1800" dirty="0">
                <a:latin typeface="Tahoma" charset="0"/>
                <a:ea typeface="ＭＳ Ｐゴシック" charset="0"/>
                <a:cs typeface="ＭＳ Ｐゴシック" charset="0"/>
              </a:rPr>
              <a:t>The </a:t>
            </a:r>
            <a:r>
              <a:rPr lang="en-US" sz="1800" dirty="0" err="1">
                <a:latin typeface="Tahoma" charset="0"/>
                <a:ea typeface="ＭＳ Ｐゴシック" charset="0"/>
                <a:cs typeface="ＭＳ Ｐゴシック" charset="0"/>
              </a:rPr>
              <a:t>UIL</a:t>
            </a:r>
            <a:r>
              <a:rPr lang="en-US" sz="1800" dirty="0">
                <a:latin typeface="Tahoma" charset="0"/>
                <a:ea typeface="ＭＳ Ｐゴシック" charset="0"/>
                <a:cs typeface="ＭＳ Ｐゴシック" charset="0"/>
              </a:rPr>
              <a:t> rule book imposes a number of restrictions that lower the barrier to entry: Judges are instructed to penalize overly-rapid delivery; teams are not allowed to prompt their partners while they have the floor; scouting is restricted.</a:t>
            </a:r>
          </a:p>
          <a:p>
            <a:pPr marL="457200" indent="-457200" defTabSz="746125">
              <a:lnSpc>
                <a:spcPct val="90000"/>
              </a:lnSpc>
              <a:spcBef>
                <a:spcPct val="60000"/>
              </a:spcBef>
            </a:pPr>
            <a:r>
              <a:rPr lang="en-US" sz="2800" dirty="0">
                <a:latin typeface="Tahoma" charset="0"/>
                <a:ea typeface="ＭＳ Ｐゴシック" charset="0"/>
                <a:cs typeface="ＭＳ Ｐゴシック" charset="0"/>
              </a:rPr>
              <a:t>State Championships Matter: </a:t>
            </a:r>
            <a:r>
              <a:rPr lang="en-US" sz="1800" dirty="0">
                <a:latin typeface="Tahoma" charset="0"/>
                <a:ea typeface="ＭＳ Ｐゴシック" charset="0"/>
                <a:cs typeface="ＭＳ Ｐゴシック" charset="0"/>
              </a:rPr>
              <a:t>Traditional CX teams traveling the national circuit, or even some participants in Texas Forensic Association (</a:t>
            </a:r>
            <a:r>
              <a:rPr lang="en-US" sz="1800" dirty="0" err="1">
                <a:latin typeface="Tahoma" charset="0"/>
                <a:ea typeface="ＭＳ Ｐゴシック" charset="0"/>
                <a:cs typeface="ＭＳ Ｐゴシック" charset="0"/>
              </a:rPr>
              <a:t>TFA</a:t>
            </a:r>
            <a:r>
              <a:rPr lang="en-US" sz="1800" dirty="0">
                <a:latin typeface="Tahoma" charset="0"/>
                <a:ea typeface="ＭＳ Ｐゴシック" charset="0"/>
                <a:cs typeface="ＭＳ Ｐゴシック" charset="0"/>
              </a:rPr>
              <a:t>) tournaments, sometimes snicker at the quality of competitors in </a:t>
            </a:r>
            <a:r>
              <a:rPr lang="en-US" sz="1800" dirty="0" err="1">
                <a:latin typeface="Tahoma" charset="0"/>
                <a:ea typeface="ＭＳ Ｐゴシック" charset="0"/>
                <a:cs typeface="ＭＳ Ｐゴシック" charset="0"/>
              </a:rPr>
              <a:t>UIL</a:t>
            </a:r>
            <a:r>
              <a:rPr lang="en-US" sz="1800" dirty="0">
                <a:latin typeface="Tahoma" charset="0"/>
                <a:ea typeface="ＭＳ Ｐゴシック" charset="0"/>
                <a:cs typeface="ＭＳ Ｐゴシック" charset="0"/>
              </a:rPr>
              <a:t> CX debate. For Texas high school administrators and for Texas community groups, winning a state association championship is a much bigger deal than winning a </a:t>
            </a:r>
            <a:r>
              <a:rPr lang="en-US" sz="1800" dirty="0" err="1">
                <a:latin typeface="Tahoma" charset="0"/>
                <a:ea typeface="ＭＳ Ｐゴシック" charset="0"/>
                <a:cs typeface="ＭＳ Ｐゴシック" charset="0"/>
              </a:rPr>
              <a:t>TFA</a:t>
            </a:r>
            <a:r>
              <a:rPr lang="en-US" sz="1800" dirty="0">
                <a:latin typeface="Tahoma" charset="0"/>
                <a:ea typeface="ＭＳ Ｐゴシック" charset="0"/>
                <a:cs typeface="ＭＳ Ｐゴシック" charset="0"/>
              </a:rPr>
              <a:t> tournament or even placing at the national tournament.</a:t>
            </a:r>
          </a:p>
          <a:p>
            <a:pPr marL="457200" indent="-457200" defTabSz="746125">
              <a:lnSpc>
                <a:spcPct val="90000"/>
              </a:lnSpc>
              <a:spcBef>
                <a:spcPct val="60000"/>
              </a:spcBef>
            </a:pPr>
            <a:r>
              <a:rPr lang="en-US" sz="2800" dirty="0">
                <a:latin typeface="Tahoma" charset="0"/>
                <a:ea typeface="ＭＳ Ｐゴシック" charset="0"/>
                <a:cs typeface="ＭＳ Ｐゴシック" charset="0"/>
              </a:rPr>
              <a:t>Numbers Don’t Lie: </a:t>
            </a:r>
            <a:r>
              <a:rPr lang="en-US" sz="1800" dirty="0">
                <a:latin typeface="Tahoma" charset="0"/>
                <a:ea typeface="ＭＳ Ｐゴシック" charset="0"/>
                <a:cs typeface="ＭＳ Ｐゴシック" charset="0"/>
              </a:rPr>
              <a:t>The </a:t>
            </a:r>
            <a:r>
              <a:rPr lang="en-US" sz="1800" dirty="0" err="1">
                <a:latin typeface="Tahoma" charset="0"/>
                <a:ea typeface="ＭＳ Ｐゴシック" charset="0"/>
                <a:cs typeface="ＭＳ Ｐゴシック" charset="0"/>
              </a:rPr>
              <a:t>UIL</a:t>
            </a:r>
            <a:r>
              <a:rPr lang="en-US" sz="1800" dirty="0">
                <a:latin typeface="Tahoma" charset="0"/>
                <a:ea typeface="ＭＳ Ｐゴシック" charset="0"/>
                <a:cs typeface="ＭＳ Ｐゴシック" charset="0"/>
              </a:rPr>
              <a:t> state tournament process last year began with 2,283 teams, or 4,566 debaters. Remember this number is very conservative: It includes public high school students, and is limited by the fact that schools can only enter 3 teams in districts even though many schools have more.</a:t>
            </a:r>
          </a:p>
        </p:txBody>
      </p:sp>
    </p:spTree>
    <p:extLst>
      <p:ext uri="{BB962C8B-B14F-4D97-AF65-F5344CB8AC3E}">
        <p14:creationId xmlns:p14="http://schemas.microsoft.com/office/powerpoint/2010/main" val="38151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Proposal for a new event</a:t>
            </a:r>
          </a:p>
        </p:txBody>
      </p:sp>
      <p:sp>
        <p:nvSpPr>
          <p:cNvPr id="4" name="Content Placeholder 5">
            <a:extLst>
              <a:ext uri="{FF2B5EF4-FFF2-40B4-BE49-F238E27FC236}">
                <a16:creationId xmlns:a16="http://schemas.microsoft.com/office/drawing/2014/main" id="{DEB315A4-5333-D847-A53A-222597B927E6}"/>
              </a:ext>
            </a:extLst>
          </p:cNvPr>
          <p:cNvSpPr>
            <a:spLocks noGrp="1"/>
          </p:cNvSpPr>
          <p:nvPr>
            <p:ph idx="1"/>
          </p:nvPr>
        </p:nvSpPr>
        <p:spPr>
          <a:xfrm>
            <a:off x="842212" y="1989138"/>
            <a:ext cx="8133514" cy="4338637"/>
          </a:xfrm>
        </p:spPr>
        <p:txBody>
          <a:bodyPr/>
          <a:lstStyle/>
          <a:p>
            <a:pPr marL="457200" indent="-457200" defTabSz="746125">
              <a:lnSpc>
                <a:spcPct val="90000"/>
              </a:lnSpc>
              <a:spcBef>
                <a:spcPct val="60000"/>
              </a:spcBef>
            </a:pPr>
            <a:r>
              <a:rPr lang="en-US" sz="2800" dirty="0">
                <a:latin typeface="Tahoma" charset="0"/>
                <a:ea typeface="ＭＳ Ｐゴシック" charset="0"/>
                <a:cs typeface="ＭＳ Ｐゴシック" charset="0"/>
              </a:rPr>
              <a:t>Call it Policy Debate: </a:t>
            </a:r>
            <a:r>
              <a:rPr lang="en-US" sz="1800" dirty="0">
                <a:latin typeface="Tahoma" charset="0"/>
                <a:ea typeface="ＭＳ Ｐゴシック" charset="0"/>
                <a:cs typeface="ＭＳ Ｐゴシック" charset="0"/>
              </a:rPr>
              <a:t>The name is significant, meaning that we will be debating the national policy debate resolution as selected by the National Federation of High Schools.</a:t>
            </a:r>
          </a:p>
          <a:p>
            <a:pPr marL="457200" indent="-457200" defTabSz="746125">
              <a:lnSpc>
                <a:spcPct val="90000"/>
              </a:lnSpc>
              <a:spcBef>
                <a:spcPct val="60000"/>
              </a:spcBef>
            </a:pPr>
            <a:r>
              <a:rPr lang="en-US" sz="2800" dirty="0">
                <a:latin typeface="Tahoma" charset="0"/>
                <a:ea typeface="ＭＳ Ｐゴシック" charset="0"/>
                <a:cs typeface="ＭＳ Ｐゴシック" charset="0"/>
              </a:rPr>
              <a:t>Limit the Time: </a:t>
            </a:r>
            <a:r>
              <a:rPr lang="en-US" sz="1800" dirty="0">
                <a:latin typeface="Tahoma" charset="0"/>
                <a:ea typeface="ＭＳ Ｐゴシック" charset="0"/>
                <a:cs typeface="ＭＳ Ｐゴシック" charset="0"/>
              </a:rPr>
              <a:t>The New Jersey after school leagues have, for years, used a time structure that allows a policy debate on the national topic to be completed within a 45 minute time frame. This better allows for rounds that fit within the rest of the events scheduled at a tournament. It also puts policy debate into a frame that allows a practice round to be completed within a normal high school class schedule.</a:t>
            </a:r>
          </a:p>
          <a:p>
            <a:pPr marL="457200" indent="-457200" defTabSz="746125">
              <a:lnSpc>
                <a:spcPct val="90000"/>
              </a:lnSpc>
              <a:spcBef>
                <a:spcPct val="60000"/>
              </a:spcBef>
            </a:pPr>
            <a:r>
              <a:rPr lang="en-US" sz="2800" dirty="0">
                <a:latin typeface="Tahoma" charset="0"/>
                <a:ea typeface="ＭＳ Ｐゴシック" charset="0"/>
                <a:cs typeface="ＭＳ Ｐゴシック" charset="0"/>
              </a:rPr>
              <a:t>Rules to Level the Playing Field: </a:t>
            </a:r>
            <a:r>
              <a:rPr lang="en-US" sz="1800" dirty="0">
                <a:latin typeface="Tahoma" charset="0"/>
                <a:ea typeface="ＭＳ Ｐゴシック" charset="0"/>
                <a:cs typeface="ＭＳ Ｐゴシック" charset="0"/>
              </a:rPr>
              <a:t>Use of the NFHS national rule book for the event, with attention to the following: Random judging, Topicality is a voting issue, persuasive speaking is prioritized, prompting is limited. Teams traveling the national circuit will likely be uninterested in participating in this event, which is also a good thing.</a:t>
            </a:r>
          </a:p>
          <a:p>
            <a:endParaRPr lang="en-US" sz="1800" dirty="0"/>
          </a:p>
        </p:txBody>
      </p:sp>
    </p:spTree>
    <p:extLst>
      <p:ext uri="{BB962C8B-B14F-4D97-AF65-F5344CB8AC3E}">
        <p14:creationId xmlns:p14="http://schemas.microsoft.com/office/powerpoint/2010/main" val="106327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structure of policy debate</a:t>
            </a:r>
          </a:p>
        </p:txBody>
      </p:sp>
      <p:sp>
        <p:nvSpPr>
          <p:cNvPr id="7" name="Content Placeholder 5">
            <a:extLst>
              <a:ext uri="{FF2B5EF4-FFF2-40B4-BE49-F238E27FC236}">
                <a16:creationId xmlns:a16="http://schemas.microsoft.com/office/drawing/2014/main" id="{B5CBB31E-E817-5B43-B49B-F65186569203}"/>
              </a:ext>
            </a:extLst>
          </p:cNvPr>
          <p:cNvSpPr txBox="1">
            <a:spLocks/>
          </p:cNvSpPr>
          <p:nvPr/>
        </p:nvSpPr>
        <p:spPr bwMode="auto">
          <a:xfrm>
            <a:off x="1100138" y="1885242"/>
            <a:ext cx="7875587"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a:latin typeface="Tahoma" charset="0"/>
                <a:ea typeface="ＭＳ Ｐゴシック" charset="0"/>
                <a:cs typeface="ＭＳ Ｐゴシック" charset="0"/>
              </a:rPr>
              <a:t>Constructive Speeches </a:t>
            </a:r>
          </a:p>
          <a:p>
            <a:pPr lvl="1"/>
            <a:r>
              <a:rPr lang="en-US" sz="2000">
                <a:latin typeface="Tahoma" charset="0"/>
                <a:ea typeface="ＭＳ Ｐゴシック" charset="0"/>
              </a:rPr>
              <a:t>1AC: 5 Minutes</a:t>
            </a:r>
          </a:p>
          <a:p>
            <a:pPr lvl="2"/>
            <a:r>
              <a:rPr lang="en-US" sz="1800">
                <a:latin typeface="Tahoma" charset="0"/>
                <a:ea typeface="ＭＳ Ｐゴシック" charset="0"/>
              </a:rPr>
              <a:t>Cross-Examined by 2NC: 2 Minutes</a:t>
            </a:r>
          </a:p>
          <a:p>
            <a:pPr lvl="1"/>
            <a:r>
              <a:rPr lang="en-US" sz="2000">
                <a:latin typeface="Tahoma" charset="0"/>
                <a:ea typeface="ＭＳ Ｐゴシック" charset="0"/>
              </a:rPr>
              <a:t>1NC: 5 Minutes</a:t>
            </a:r>
          </a:p>
          <a:p>
            <a:pPr lvl="2"/>
            <a:r>
              <a:rPr lang="en-US" sz="1800">
                <a:latin typeface="Tahoma" charset="0"/>
                <a:ea typeface="ＭＳ Ｐゴシック" charset="0"/>
              </a:rPr>
              <a:t>Cross-Examined by 1AC: 2 Minutes</a:t>
            </a:r>
          </a:p>
          <a:p>
            <a:pPr lvl="1"/>
            <a:r>
              <a:rPr lang="en-US" sz="2000">
                <a:latin typeface="Tahoma" charset="0"/>
                <a:ea typeface="ＭＳ Ｐゴシック" charset="0"/>
              </a:rPr>
              <a:t>2AC: 5 Minutes</a:t>
            </a:r>
          </a:p>
          <a:p>
            <a:pPr lvl="2"/>
            <a:r>
              <a:rPr lang="en-US" sz="1800">
                <a:latin typeface="Tahoma" charset="0"/>
                <a:ea typeface="ＭＳ Ｐゴシック" charset="0"/>
              </a:rPr>
              <a:t>Cross-Examined by 1NC: 2 Minutes</a:t>
            </a:r>
          </a:p>
          <a:p>
            <a:pPr lvl="1"/>
            <a:r>
              <a:rPr lang="en-US" sz="2000">
                <a:latin typeface="Tahoma" charset="0"/>
                <a:ea typeface="ＭＳ Ｐゴシック" charset="0"/>
              </a:rPr>
              <a:t>2NC: 5 Minutes</a:t>
            </a:r>
          </a:p>
          <a:p>
            <a:pPr lvl="2"/>
            <a:r>
              <a:rPr lang="en-US" sz="1800">
                <a:latin typeface="Tahoma" charset="0"/>
                <a:ea typeface="ＭＳ Ｐゴシック" charset="0"/>
              </a:rPr>
              <a:t>Cross-Examined by 2AC: 2 Minutes</a:t>
            </a:r>
          </a:p>
          <a:p>
            <a:r>
              <a:rPr lang="en-US" sz="2400">
                <a:latin typeface="Tahoma" charset="0"/>
                <a:ea typeface="ＭＳ Ｐゴシック" charset="0"/>
                <a:cs typeface="ＭＳ Ｐゴシック" charset="0"/>
              </a:rPr>
              <a:t>Rebuttal Speeches</a:t>
            </a:r>
          </a:p>
          <a:p>
            <a:pPr lvl="1"/>
            <a:r>
              <a:rPr lang="en-US" sz="2000">
                <a:latin typeface="Tahoma" charset="0"/>
                <a:ea typeface="ＭＳ Ｐゴシック" charset="0"/>
              </a:rPr>
              <a:t>1NR: 3 Minutes</a:t>
            </a:r>
          </a:p>
          <a:p>
            <a:pPr lvl="1"/>
            <a:r>
              <a:rPr lang="en-US" sz="2000">
                <a:latin typeface="Tahoma" charset="0"/>
                <a:ea typeface="ＭＳ Ｐゴシック" charset="0"/>
              </a:rPr>
              <a:t>1AR: 3 Minutes</a:t>
            </a:r>
          </a:p>
          <a:p>
            <a:pPr lvl="1"/>
            <a:r>
              <a:rPr lang="en-US" sz="2000">
                <a:latin typeface="Tahoma" charset="0"/>
                <a:ea typeface="ＭＳ Ｐゴシック" charset="0"/>
              </a:rPr>
              <a:t>2NR: 3 Minutes</a:t>
            </a:r>
          </a:p>
          <a:p>
            <a:pPr lvl="1"/>
            <a:r>
              <a:rPr lang="en-US" sz="2000">
                <a:latin typeface="Tahoma" charset="0"/>
                <a:ea typeface="ＭＳ Ｐゴシック" charset="0"/>
              </a:rPr>
              <a:t>2AR: 3 Minutes</a:t>
            </a:r>
          </a:p>
          <a:p>
            <a:r>
              <a:rPr lang="en-US" sz="2400">
                <a:latin typeface="Tahoma" charset="0"/>
                <a:ea typeface="ＭＳ Ｐゴシック" charset="0"/>
                <a:cs typeface="ＭＳ Ｐゴシック" charset="0"/>
              </a:rPr>
              <a:t>Prep Time: 4 Minutes (Total Debate Time: 44 Minutes)</a:t>
            </a:r>
          </a:p>
          <a:p>
            <a:endParaRPr lang="en-US" sz="2800" dirty="0"/>
          </a:p>
        </p:txBody>
      </p:sp>
    </p:spTree>
    <p:extLst>
      <p:ext uri="{BB962C8B-B14F-4D97-AF65-F5344CB8AC3E}">
        <p14:creationId xmlns:p14="http://schemas.microsoft.com/office/powerpoint/2010/main" val="40060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6651409" cy="1837489"/>
          </a:xfrm>
        </p:spPr>
        <p:txBody>
          <a:bodyPr/>
          <a:lstStyle/>
          <a:p>
            <a:br>
              <a:rPr lang="en-US" sz="2800" dirty="0"/>
            </a:br>
            <a:r>
              <a:rPr lang="en-US" sz="2800" dirty="0"/>
              <a:t>NFHS has made a major commitment to policy debate: Let’s keep it alive!</a:t>
            </a:r>
          </a:p>
        </p:txBody>
      </p:sp>
      <p:sp>
        <p:nvSpPr>
          <p:cNvPr id="6" name="Text Placeholder 5"/>
          <p:cNvSpPr>
            <a:spLocks noGrp="1"/>
          </p:cNvSpPr>
          <p:nvPr>
            <p:ph type="body" idx="1"/>
          </p:nvPr>
        </p:nvSpPr>
        <p:spPr>
          <a:xfrm>
            <a:off x="722313" y="2906713"/>
            <a:ext cx="8337466" cy="1500187"/>
          </a:xfrm>
        </p:spPr>
        <p:txBody>
          <a:bodyPr/>
          <a:lstStyle/>
          <a:p>
            <a:pPr marL="466725" indent="-407988"/>
            <a:r>
              <a:rPr lang="en-US" sz="2400" dirty="0"/>
              <a:t>Where existing versions of policy debate are thriving, there is no need for change.</a:t>
            </a:r>
          </a:p>
          <a:p>
            <a:endParaRPr lang="en-US" sz="2400" dirty="0"/>
          </a:p>
          <a:p>
            <a:r>
              <a:rPr lang="en-US" sz="2400" dirty="0"/>
              <a:t>Where policy debate is going or gone, there is an alternative.</a:t>
            </a:r>
          </a:p>
        </p:txBody>
      </p:sp>
      <p:sp>
        <p:nvSpPr>
          <p:cNvPr id="4" name="Footer Placeholder 3"/>
          <p:cNvSpPr>
            <a:spLocks noGrp="1"/>
          </p:cNvSpPr>
          <p:nvPr>
            <p:ph type="ftr" sz="quarter" idx="4294967295"/>
          </p:nvPr>
        </p:nvSpPr>
        <p:spPr>
          <a:xfrm>
            <a:off x="7650163" y="6516688"/>
            <a:ext cx="1493837" cy="303212"/>
          </a:xfrm>
        </p:spPr>
        <p:txBody>
          <a:bodyPr/>
          <a:lstStyle/>
          <a:p>
            <a:pPr>
              <a:defRPr/>
            </a:pPr>
            <a:r>
              <a:rPr lang="en-US"/>
              <a:t>www.nfhs.org</a:t>
            </a:r>
          </a:p>
        </p:txBody>
      </p:sp>
    </p:spTree>
    <p:extLst>
      <p:ext uri="{BB962C8B-B14F-4D97-AF65-F5344CB8AC3E}">
        <p14:creationId xmlns:p14="http://schemas.microsoft.com/office/powerpoint/2010/main" val="3328461220"/>
      </p:ext>
    </p:extLst>
  </p:cSld>
  <p:clrMapOvr>
    <a:masterClrMapping/>
  </p:clrMapOvr>
</p:sld>
</file>

<file path=ppt/theme/theme1.xml><?xml version="1.0" encoding="utf-8"?>
<a:theme xmlns:a="http://schemas.openxmlformats.org/drawingml/2006/main" name="NFHS Company PowerPoint_2016">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NFHS Company PowerPoint_2016</Template>
  <TotalTime>182</TotalTime>
  <Words>745</Words>
  <Application>Microsoft Macintosh PowerPoint</Application>
  <PresentationFormat>On-screen Show (4:3)</PresentationFormat>
  <Paragraphs>42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Courier New</vt:lpstr>
      <vt:lpstr>Tahoma</vt:lpstr>
      <vt:lpstr>Wingdings</vt:lpstr>
      <vt:lpstr>NFHS Company PowerPoint_2016</vt:lpstr>
      <vt:lpstr>Policy debate: proposal for a new event</vt:lpstr>
      <vt:lpstr>What are the problems?</vt:lpstr>
      <vt:lpstr>Why has this happened?</vt:lpstr>
      <vt:lpstr>Some lessons from the uil</vt:lpstr>
      <vt:lpstr>Proposal for a new event</vt:lpstr>
      <vt:lpstr>The structure of policy debate</vt:lpstr>
      <vt:lpstr> NFHS has made a major commitment to policy debate: Let’s keep it alive!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Susie Knoblauch</dc:creator>
  <cp:lastModifiedBy>Microsoft Office User</cp:lastModifiedBy>
  <cp:revision>8</cp:revision>
  <dcterms:created xsi:type="dcterms:W3CDTF">2016-02-25T21:02:47Z</dcterms:created>
  <dcterms:modified xsi:type="dcterms:W3CDTF">2019-09-16T20:52:24Z</dcterms:modified>
</cp:coreProperties>
</file>