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55" r:id="rId2"/>
    <p:sldMasterId id="2147483674" r:id="rId3"/>
    <p:sldMasterId id="2147483692" r:id="rId4"/>
    <p:sldMasterId id="2147483705" r:id="rId5"/>
    <p:sldMasterId id="2147483720" r:id="rId6"/>
    <p:sldMasterId id="2147483732" r:id="rId7"/>
    <p:sldMasterId id="2147483744" r:id="rId8"/>
  </p:sldMasterIdLst>
  <p:notesMasterIdLst>
    <p:notesMasterId r:id="rId32"/>
  </p:notesMasterIdLst>
  <p:handoutMasterIdLst>
    <p:handoutMasterId r:id="rId33"/>
  </p:handoutMasterIdLst>
  <p:sldIdLst>
    <p:sldId id="380" r:id="rId9"/>
    <p:sldId id="683" r:id="rId10"/>
    <p:sldId id="306" r:id="rId11"/>
    <p:sldId id="307" r:id="rId12"/>
    <p:sldId id="348" r:id="rId13"/>
    <p:sldId id="430" r:id="rId14"/>
    <p:sldId id="431" r:id="rId15"/>
    <p:sldId id="591" r:id="rId16"/>
    <p:sldId id="344" r:id="rId17"/>
    <p:sldId id="653" r:id="rId18"/>
    <p:sldId id="656" r:id="rId19"/>
    <p:sldId id="701" r:id="rId20"/>
    <p:sldId id="698" r:id="rId21"/>
    <p:sldId id="297" r:id="rId22"/>
    <p:sldId id="299" r:id="rId23"/>
    <p:sldId id="588" r:id="rId24"/>
    <p:sldId id="298" r:id="rId25"/>
    <p:sldId id="576" r:id="rId26"/>
    <p:sldId id="300" r:id="rId27"/>
    <p:sldId id="554" r:id="rId28"/>
    <p:sldId id="555" r:id="rId29"/>
    <p:sldId id="703" r:id="rId30"/>
    <p:sldId id="542" r:id="rId31"/>
  </p:sldIdLst>
  <p:sldSz cx="9144000" cy="6858000" type="screen4x3"/>
  <p:notesSz cx="7023100" cy="93091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0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94AE"/>
    <a:srgbClr val="F5D944"/>
    <a:srgbClr val="B1063A"/>
    <a:srgbClr val="004282"/>
    <a:srgbClr val="08ADCD"/>
    <a:srgbClr val="870029"/>
    <a:srgbClr val="092957"/>
    <a:srgbClr val="2195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2" autoAdjust="0"/>
    <p:restoredTop sz="86957" autoAdjust="0"/>
  </p:normalViewPr>
  <p:slideViewPr>
    <p:cSldViewPr snapToGrid="0" snapToObjects="1">
      <p:cViewPr varScale="1">
        <p:scale>
          <a:sx n="57" d="100"/>
          <a:sy n="57" d="100"/>
        </p:scale>
        <p:origin x="1540" y="32"/>
      </p:cViewPr>
      <p:guideLst>
        <p:guide orient="horz" pos="4319"/>
        <p:guide pos="3000"/>
      </p:guideLst>
    </p:cSldViewPr>
  </p:slideViewPr>
  <p:outlineViewPr>
    <p:cViewPr>
      <p:scale>
        <a:sx n="33" d="100"/>
        <a:sy n="33" d="100"/>
      </p:scale>
      <p:origin x="0" y="0"/>
    </p:cViewPr>
  </p:outlineViewPr>
  <p:notesTextViewPr>
    <p:cViewPr>
      <p:scale>
        <a:sx n="3" d="2"/>
        <a:sy n="3" d="2"/>
      </p:scale>
      <p:origin x="0" y="0"/>
    </p:cViewPr>
  </p:notesTextViewPr>
  <p:sorterViewPr>
    <p:cViewPr>
      <p:scale>
        <a:sx n="69" d="100"/>
        <a:sy n="69" d="100"/>
      </p:scale>
      <p:origin x="0" y="0"/>
    </p:cViewPr>
  </p:sorterViewPr>
  <p:notesViewPr>
    <p:cSldViewPr snapToGrid="0" snapToObjects="1">
      <p:cViewPr varScale="1">
        <p:scale>
          <a:sx n="85" d="100"/>
          <a:sy n="85" d="100"/>
        </p:scale>
        <p:origin x="384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7200322911464"/>
          <c:y val="6.2436207025318033E-2"/>
          <c:w val="0.4985401178225029"/>
          <c:h val="0.91365221435234478"/>
        </c:manualLayout>
      </c:layout>
      <c:pieChart>
        <c:varyColors val="1"/>
        <c:ser>
          <c:idx val="0"/>
          <c:order val="0"/>
          <c:tx>
            <c:strRef>
              <c:f>Sheet1!$B$1</c:f>
              <c:strCache>
                <c:ptCount val="1"/>
                <c:pt idx="0">
                  <c:v>Column1</c:v>
                </c:pt>
              </c:strCache>
            </c:strRef>
          </c:tx>
          <c:explosion val="5"/>
          <c:dPt>
            <c:idx val="0"/>
            <c:bubble3D val="0"/>
            <c:spPr>
              <a:solidFill>
                <a:schemeClr val="accent3">
                  <a:lumMod val="75000"/>
                </a:schemeClr>
              </a:solidFill>
            </c:spPr>
            <c:extLst>
              <c:ext xmlns:c16="http://schemas.microsoft.com/office/drawing/2014/chart" uri="{C3380CC4-5D6E-409C-BE32-E72D297353CC}">
                <c16:uniqueId val="{00000001-B23F-403C-BEB3-807BD0CC8EDD}"/>
              </c:ext>
            </c:extLst>
          </c:dPt>
          <c:dPt>
            <c:idx val="1"/>
            <c:bubble3D val="0"/>
            <c:spPr>
              <a:solidFill>
                <a:schemeClr val="accent3"/>
              </a:solidFill>
            </c:spPr>
            <c:extLst>
              <c:ext xmlns:c16="http://schemas.microsoft.com/office/drawing/2014/chart" uri="{C3380CC4-5D6E-409C-BE32-E72D297353CC}">
                <c16:uniqueId val="{00000003-B23F-403C-BEB3-807BD0CC8EDD}"/>
              </c:ext>
            </c:extLst>
          </c:dPt>
          <c:dPt>
            <c:idx val="2"/>
            <c:bubble3D val="0"/>
            <c:spPr>
              <a:solidFill>
                <a:schemeClr val="accent1">
                  <a:lumMod val="75000"/>
                </a:schemeClr>
              </a:solidFill>
            </c:spPr>
            <c:extLst>
              <c:ext xmlns:c16="http://schemas.microsoft.com/office/drawing/2014/chart" uri="{C3380CC4-5D6E-409C-BE32-E72D297353CC}">
                <c16:uniqueId val="{00000005-B23F-403C-BEB3-807BD0CC8EDD}"/>
              </c:ext>
            </c:extLst>
          </c:dPt>
          <c:dLbls>
            <c:dLbl>
              <c:idx val="0"/>
              <c:layout>
                <c:manualLayout>
                  <c:x val="9.936878845189707E-4"/>
                  <c:y val="-5.5793683452120622E-2"/>
                </c:manualLayout>
              </c:layout>
              <c:tx>
                <c:rich>
                  <a:bodyPr/>
                  <a:lstStyle/>
                  <a:p>
                    <a:pPr>
                      <a:defRPr sz="3200" b="1"/>
                    </a:pPr>
                    <a:fld id="{5CC7E4E8-6F5A-4D94-9FE6-EB2E9A8CACBD}" type="CATEGORYNAME">
                      <a:rPr lang="en-US" sz="3200"/>
                      <a:pPr>
                        <a:defRPr sz="3200" b="1"/>
                      </a:pPr>
                      <a:t>[CATEGORY NAME]</a:t>
                    </a:fld>
                    <a:r>
                      <a:rPr lang="en-US" sz="3200" baseline="0" dirty="0"/>
                      <a:t>, 15%</a:t>
                    </a: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23F-403C-BEB3-807BD0CC8EDD}"/>
                </c:ext>
              </c:extLst>
            </c:dLbl>
            <c:dLbl>
              <c:idx val="1"/>
              <c:layout>
                <c:manualLayout>
                  <c:x val="4.3417499495255397E-2"/>
                  <c:y val="-4.3202850792250897E-5"/>
                </c:manualLayout>
              </c:layout>
              <c:spPr>
                <a:noFill/>
                <a:ln>
                  <a:noFill/>
                </a:ln>
                <a:effectLst/>
              </c:spPr>
              <c:txPr>
                <a:bodyPr/>
                <a:lstStyle/>
                <a:p>
                  <a:pPr>
                    <a:defRPr sz="2800" b="1"/>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23F-403C-BEB3-807BD0CC8EDD}"/>
                </c:ext>
              </c:extLst>
            </c:dLbl>
            <c:dLbl>
              <c:idx val="2"/>
              <c:layout>
                <c:manualLayout>
                  <c:x val="-2.6095008661807775E-2"/>
                  <c:y val="-3.188210482978324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3F-403C-BEB3-807BD0CC8EDD}"/>
                </c:ext>
              </c:extLst>
            </c:dLbl>
            <c:spPr>
              <a:noFill/>
              <a:ln>
                <a:noFill/>
              </a:ln>
              <a:effectLst/>
            </c:spPr>
            <c:txPr>
              <a:bodyPr/>
              <a:lstStyle/>
              <a:p>
                <a:pPr>
                  <a:defRPr sz="2400" b="1"/>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Yes, one</c:v>
                </c:pt>
                <c:pt idx="1">
                  <c:v>Yes, more than one</c:v>
                </c:pt>
                <c:pt idx="2">
                  <c:v>No</c:v>
                </c:pt>
              </c:strCache>
            </c:strRef>
          </c:cat>
          <c:val>
            <c:numRef>
              <c:f>Sheet1!$B$2:$B$4</c:f>
              <c:numCache>
                <c:formatCode>0%</c:formatCode>
                <c:ptCount val="3"/>
                <c:pt idx="0">
                  <c:v>0.14000000000000001</c:v>
                </c:pt>
                <c:pt idx="1">
                  <c:v>0.12</c:v>
                </c:pt>
                <c:pt idx="2">
                  <c:v>0.74</c:v>
                </c:pt>
              </c:numCache>
            </c:numRef>
          </c:val>
          <c:extLst>
            <c:ext xmlns:c16="http://schemas.microsoft.com/office/drawing/2014/chart" uri="{C3380CC4-5D6E-409C-BE32-E72D297353CC}">
              <c16:uniqueId val="{00000006-B23F-403C-BEB3-807BD0CC8EDD}"/>
            </c:ext>
          </c:extLst>
        </c:ser>
        <c:dLbls>
          <c:showLegendKey val="0"/>
          <c:showVal val="0"/>
          <c:showCatName val="0"/>
          <c:showSerName val="0"/>
          <c:showPercent val="0"/>
          <c:showBubbleSize val="0"/>
          <c:showLeaderLines val="0"/>
        </c:dLbls>
        <c:firstSliceAng val="62"/>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1551157456667"/>
          <c:y val="1.0920895987910576E-2"/>
          <c:w val="0.53098448842543333"/>
          <c:h val="0.9889982847066594"/>
        </c:manualLayout>
      </c:layout>
      <c:barChart>
        <c:barDir val="bar"/>
        <c:grouping val="clustered"/>
        <c:varyColors val="0"/>
        <c:ser>
          <c:idx val="0"/>
          <c:order val="0"/>
          <c:tx>
            <c:strRef>
              <c:f>Sheet1!$B$1</c:f>
              <c:strCache>
                <c:ptCount val="1"/>
                <c:pt idx="0">
                  <c:v>Total</c:v>
                </c:pt>
              </c:strCache>
            </c:strRef>
          </c:tx>
          <c:spPr>
            <a:solidFill>
              <a:srgbClr val="898F0E"/>
            </a:solidFill>
            <a:ln w="12700">
              <a:noFill/>
            </a:ln>
          </c:spPr>
          <c:invertIfNegative val="0"/>
          <c:dPt>
            <c:idx val="3"/>
            <c:invertIfNegative val="0"/>
            <c:bubble3D val="0"/>
            <c:extLst>
              <c:ext xmlns:c16="http://schemas.microsoft.com/office/drawing/2014/chart" uri="{C3380CC4-5D6E-409C-BE32-E72D297353CC}">
                <c16:uniqueId val="{00000000-0421-48DD-8E90-9D0173296CD6}"/>
              </c:ext>
            </c:extLst>
          </c:dPt>
          <c:dPt>
            <c:idx val="6"/>
            <c:invertIfNegative val="0"/>
            <c:bubble3D val="0"/>
            <c:spPr>
              <a:solidFill>
                <a:schemeClr val="accent1">
                  <a:lumMod val="75000"/>
                </a:schemeClr>
              </a:solidFill>
              <a:ln w="12700">
                <a:noFill/>
              </a:ln>
            </c:spPr>
            <c:extLst>
              <c:ext xmlns:c16="http://schemas.microsoft.com/office/drawing/2014/chart" uri="{C3380CC4-5D6E-409C-BE32-E72D297353CC}">
                <c16:uniqueId val="{00000001-0421-48DD-8E90-9D0173296CD6}"/>
              </c:ext>
            </c:extLst>
          </c:dPt>
          <c:dPt>
            <c:idx val="7"/>
            <c:invertIfNegative val="0"/>
            <c:bubble3D val="0"/>
            <c:extLst>
              <c:ext xmlns:c16="http://schemas.microsoft.com/office/drawing/2014/chart" uri="{C3380CC4-5D6E-409C-BE32-E72D297353CC}">
                <c16:uniqueId val="{00000002-0421-48DD-8E90-9D0173296CD6}"/>
              </c:ext>
            </c:extLst>
          </c:dPt>
          <c:dLbls>
            <c:spPr>
              <a:noFill/>
              <a:ln w="19300">
                <a:noFill/>
              </a:ln>
            </c:spPr>
            <c:txPr>
              <a:bodyPr/>
              <a:lstStyle/>
              <a:p>
                <a:pPr algn="ctr">
                  <a:defRPr lang="en-CA" sz="2400" b="1" i="0" u="none" strike="noStrike" kern="1200" baseline="0">
                    <a:solidFill>
                      <a:schemeClr val="tx1"/>
                    </a:solidFill>
                    <a:latin typeface="Calibri"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Yes, all tattoos are a kind of art</c:v>
                </c:pt>
                <c:pt idx="1">
                  <c:v>Some tattoos are art but others are not</c:v>
                </c:pt>
                <c:pt idx="2">
                  <c:v>No, tattoos are not art</c:v>
                </c:pt>
                <c:pt idx="3">
                  <c:v>Don't know</c:v>
                </c:pt>
              </c:strCache>
            </c:strRef>
          </c:cat>
          <c:val>
            <c:numRef>
              <c:f>Sheet1!$B$2:$B$5</c:f>
              <c:numCache>
                <c:formatCode>0%</c:formatCode>
                <c:ptCount val="4"/>
                <c:pt idx="0">
                  <c:v>0.31</c:v>
                </c:pt>
                <c:pt idx="1">
                  <c:v>0.42</c:v>
                </c:pt>
                <c:pt idx="2">
                  <c:v>0.22</c:v>
                </c:pt>
                <c:pt idx="3">
                  <c:v>0.05</c:v>
                </c:pt>
              </c:numCache>
            </c:numRef>
          </c:val>
          <c:extLst>
            <c:ext xmlns:c16="http://schemas.microsoft.com/office/drawing/2014/chart" uri="{C3380CC4-5D6E-409C-BE32-E72D297353CC}">
              <c16:uniqueId val="{00000003-0421-48DD-8E90-9D0173296CD6}"/>
            </c:ext>
          </c:extLst>
        </c:ser>
        <c:dLbls>
          <c:showLegendKey val="0"/>
          <c:showVal val="1"/>
          <c:showCatName val="0"/>
          <c:showSerName val="0"/>
          <c:showPercent val="0"/>
          <c:showBubbleSize val="0"/>
        </c:dLbls>
        <c:gapWidth val="60"/>
        <c:overlap val="-10"/>
        <c:axId val="717011560"/>
        <c:axId val="717004896"/>
      </c:barChart>
      <c:catAx>
        <c:axId val="717011560"/>
        <c:scaling>
          <c:orientation val="maxMin"/>
        </c:scaling>
        <c:delete val="0"/>
        <c:axPos val="l"/>
        <c:numFmt formatCode="General" sourceLinked="1"/>
        <c:majorTickMark val="out"/>
        <c:minorTickMark val="none"/>
        <c:tickLblPos val="nextTo"/>
        <c:spPr>
          <a:ln w="7238">
            <a:noFill/>
          </a:ln>
        </c:spPr>
        <c:txPr>
          <a:bodyPr rot="0" vert="horz"/>
          <a:lstStyle/>
          <a:p>
            <a:pPr>
              <a:defRPr sz="2400" b="1" i="0" u="none" strike="noStrike" baseline="0">
                <a:solidFill>
                  <a:schemeClr val="tx1"/>
                </a:solidFill>
                <a:latin typeface="Calibri" pitchFamily="34" charset="0"/>
                <a:ea typeface="Arial"/>
                <a:cs typeface="Arial"/>
              </a:defRPr>
            </a:pPr>
            <a:endParaRPr lang="en-US"/>
          </a:p>
        </c:txPr>
        <c:crossAx val="717004896"/>
        <c:crosses val="autoZero"/>
        <c:auto val="1"/>
        <c:lblAlgn val="ctr"/>
        <c:lblOffset val="100"/>
        <c:tickLblSkip val="1"/>
        <c:tickMarkSkip val="1"/>
        <c:noMultiLvlLbl val="0"/>
      </c:catAx>
      <c:valAx>
        <c:axId val="717004896"/>
        <c:scaling>
          <c:orientation val="minMax"/>
          <c:max val="1"/>
          <c:min val="0"/>
        </c:scaling>
        <c:delete val="1"/>
        <c:axPos val="t"/>
        <c:numFmt formatCode="0%" sourceLinked="1"/>
        <c:majorTickMark val="out"/>
        <c:minorTickMark val="none"/>
        <c:tickLblPos val="none"/>
        <c:crossAx val="717011560"/>
        <c:crosses val="autoZero"/>
        <c:crossBetween val="between"/>
      </c:valAx>
      <c:spPr>
        <a:noFill/>
        <a:ln w="19300">
          <a:noFill/>
        </a:ln>
      </c:spPr>
    </c:plotArea>
    <c:plotVisOnly val="1"/>
    <c:dispBlanksAs val="gap"/>
    <c:showDLblsOverMax val="0"/>
  </c:chart>
  <c:spPr>
    <a:noFill/>
    <a:ln>
      <a:noFill/>
    </a:ln>
  </c:spPr>
  <c:txPr>
    <a:bodyPr/>
    <a:lstStyle/>
    <a:p>
      <a:pPr>
        <a:defRPr sz="81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endParaRPr lang="en-US"/>
          </a:p>
        </c:rich>
      </c:tx>
      <c:overlay val="1"/>
    </c:title>
    <c:autoTitleDeleted val="0"/>
    <c:plotArea>
      <c:layout>
        <c:manualLayout>
          <c:layoutTarget val="inner"/>
          <c:xMode val="edge"/>
          <c:yMode val="edge"/>
          <c:x val="0.2505765240459118"/>
          <c:y val="8.1635242266856825E-2"/>
          <c:w val="0.71987865416436847"/>
          <c:h val="0.88705100000000003"/>
        </c:manualLayout>
      </c:layout>
      <c:barChart>
        <c:barDir val="bar"/>
        <c:grouping val="percentStacked"/>
        <c:varyColors val="0"/>
        <c:ser>
          <c:idx val="0"/>
          <c:order val="0"/>
          <c:tx>
            <c:strRef>
              <c:f>Sheet1!$B$1</c:f>
              <c:strCache>
                <c:ptCount val="1"/>
                <c:pt idx="0">
                  <c:v>Very important</c:v>
                </c:pt>
              </c:strCache>
            </c:strRef>
          </c:tx>
          <c:spPr>
            <a:solidFill>
              <a:srgbClr val="7D0063"/>
            </a:solidFill>
            <a:ln w="12658" cap="flat">
              <a:solidFill>
                <a:srgbClr val="FFFFFF"/>
              </a:solidFill>
              <a:prstDash val="solid"/>
              <a:bevel/>
            </a:ln>
            <a:effectLst/>
          </c:spPr>
          <c:invertIfNegative val="0"/>
          <c:dLbls>
            <c:numFmt formatCode="0%" sourceLinked="0"/>
            <c:spPr>
              <a:solidFill>
                <a:schemeClr val="bg1"/>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Elementary school</c:v>
                </c:pt>
                <c:pt idx="1">
                  <c:v>Middle school</c:v>
                </c:pt>
                <c:pt idx="2">
                  <c:v>High School</c:v>
                </c:pt>
                <c:pt idx="3">
                  <c:v>Out-of-school, in the community</c:v>
                </c:pt>
              </c:strCache>
            </c:strRef>
          </c:cat>
          <c:val>
            <c:numRef>
              <c:f>Sheet1!$B$2:$B$5</c:f>
              <c:numCache>
                <c:formatCode>0%</c:formatCode>
                <c:ptCount val="4"/>
                <c:pt idx="0">
                  <c:v>0.65</c:v>
                </c:pt>
                <c:pt idx="1">
                  <c:v>0.65</c:v>
                </c:pt>
                <c:pt idx="2">
                  <c:v>0.66</c:v>
                </c:pt>
                <c:pt idx="3">
                  <c:v>0.49</c:v>
                </c:pt>
              </c:numCache>
            </c:numRef>
          </c:val>
          <c:extLst>
            <c:ext xmlns:c16="http://schemas.microsoft.com/office/drawing/2014/chart" uri="{C3380CC4-5D6E-409C-BE32-E72D297353CC}">
              <c16:uniqueId val="{00000000-9B6E-468A-88F3-A6AD16397DF5}"/>
            </c:ext>
          </c:extLst>
        </c:ser>
        <c:ser>
          <c:idx val="1"/>
          <c:order val="1"/>
          <c:tx>
            <c:strRef>
              <c:f>Sheet1!$C$1</c:f>
              <c:strCache>
                <c:ptCount val="1"/>
                <c:pt idx="0">
                  <c:v>Somewhat important</c:v>
                </c:pt>
              </c:strCache>
            </c:strRef>
          </c:tx>
          <c:spPr>
            <a:solidFill>
              <a:srgbClr val="A17AAA"/>
            </a:solidFill>
            <a:ln w="12658" cap="flat">
              <a:solidFill>
                <a:srgbClr val="FFFFFF"/>
              </a:solidFill>
              <a:prstDash val="solid"/>
              <a:bevel/>
            </a:ln>
            <a:effectLst/>
          </c:spPr>
          <c:invertIfNegative val="0"/>
          <c:dLbls>
            <c:numFmt formatCode="0%" sourceLinked="0"/>
            <c:spPr>
              <a:solidFill>
                <a:schemeClr val="bg1"/>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Elementary school</c:v>
                </c:pt>
                <c:pt idx="1">
                  <c:v>Middle school</c:v>
                </c:pt>
                <c:pt idx="2">
                  <c:v>High School</c:v>
                </c:pt>
                <c:pt idx="3">
                  <c:v>Out-of-school, in the community</c:v>
                </c:pt>
              </c:strCache>
            </c:strRef>
          </c:cat>
          <c:val>
            <c:numRef>
              <c:f>Sheet1!$C$2:$C$5</c:f>
              <c:numCache>
                <c:formatCode>0%</c:formatCode>
                <c:ptCount val="4"/>
                <c:pt idx="0">
                  <c:v>0.28999999999999998</c:v>
                </c:pt>
                <c:pt idx="1">
                  <c:v>0.3</c:v>
                </c:pt>
                <c:pt idx="2">
                  <c:v>0.27</c:v>
                </c:pt>
                <c:pt idx="3">
                  <c:v>0.41</c:v>
                </c:pt>
              </c:numCache>
            </c:numRef>
          </c:val>
          <c:extLst>
            <c:ext xmlns:c16="http://schemas.microsoft.com/office/drawing/2014/chart" uri="{C3380CC4-5D6E-409C-BE32-E72D297353CC}">
              <c16:uniqueId val="{00000001-9B6E-468A-88F3-A6AD16397DF5}"/>
            </c:ext>
          </c:extLst>
        </c:ser>
        <c:dLbls>
          <c:showLegendKey val="0"/>
          <c:showVal val="0"/>
          <c:showCatName val="0"/>
          <c:showSerName val="0"/>
          <c:showPercent val="0"/>
          <c:showBubbleSize val="0"/>
        </c:dLbls>
        <c:gapWidth val="80"/>
        <c:overlap val="100"/>
        <c:axId val="210115360"/>
        <c:axId val="210115752"/>
      </c:barChart>
      <c:catAx>
        <c:axId val="210115360"/>
        <c:scaling>
          <c:orientation val="maxMin"/>
        </c:scaling>
        <c:delete val="0"/>
        <c:axPos val="l"/>
        <c:numFmt formatCode="General" sourceLinked="1"/>
        <c:majorTickMark val="none"/>
        <c:minorTickMark val="none"/>
        <c:tickLblPos val="nextTo"/>
        <c:spPr>
          <a:ln w="12700" cap="flat">
            <a:noFill/>
            <a:prstDash val="solid"/>
            <a:miter lim="400000"/>
          </a:ln>
        </c:spPr>
        <c:txPr>
          <a:bodyPr rot="0"/>
          <a:lstStyle/>
          <a:p>
            <a:pPr>
              <a:defRPr/>
            </a:pPr>
            <a:endParaRPr lang="en-US"/>
          </a:p>
        </c:txPr>
        <c:crossAx val="210115752"/>
        <c:crosses val="autoZero"/>
        <c:auto val="1"/>
        <c:lblAlgn val="ctr"/>
        <c:lblOffset val="100"/>
        <c:noMultiLvlLbl val="1"/>
      </c:catAx>
      <c:valAx>
        <c:axId val="210115752"/>
        <c:scaling>
          <c:orientation val="minMax"/>
          <c:max val="1"/>
        </c:scaling>
        <c:delete val="1"/>
        <c:axPos val="t"/>
        <c:numFmt formatCode="0%" sourceLinked="0"/>
        <c:majorTickMark val="none"/>
        <c:minorTickMark val="none"/>
        <c:tickLblPos val="none"/>
        <c:crossAx val="210115360"/>
        <c:crosses val="autoZero"/>
        <c:crossBetween val="between"/>
        <c:majorUnit val="0.25"/>
        <c:minorUnit val="0.125"/>
      </c:valAx>
      <c:spPr>
        <a:noFill/>
        <a:ln w="12700" cap="flat">
          <a:noFill/>
          <a:miter lim="400000"/>
        </a:ln>
        <a:effectLst/>
      </c:spPr>
    </c:plotArea>
    <c:legend>
      <c:legendPos val="t"/>
      <c:layout>
        <c:manualLayout>
          <c:xMode val="edge"/>
          <c:yMode val="edge"/>
          <c:x val="0.28795083390064702"/>
          <c:y val="0.90497096977287239"/>
          <c:w val="0.71204916609935298"/>
          <c:h val="9.5029030227127637E-2"/>
        </c:manualLayout>
      </c:layout>
      <c:overlay val="1"/>
      <c:spPr>
        <a:noFill/>
        <a:ln w="12700" cap="flat">
          <a:noFill/>
          <a:miter lim="400000"/>
        </a:ln>
        <a:effectLst/>
      </c:spPr>
    </c:legend>
    <c:plotVisOnly val="1"/>
    <c:dispBlanksAs val="gap"/>
    <c:showDLblsOverMax val="1"/>
  </c:chart>
  <c:spPr>
    <a:noFill/>
    <a:ln>
      <a:noFill/>
    </a:ln>
    <a:effectLst/>
  </c:spPr>
  <c:txPr>
    <a:bodyPr/>
    <a:lstStyle/>
    <a:p>
      <a:pPr>
        <a:defRPr sz="18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eaLnBrk="1" fontAlgn="auto" hangingPunct="1">
              <a:spcBef>
                <a:spcPts val="0"/>
              </a:spcBef>
              <a:spcAft>
                <a:spcPts val="0"/>
              </a:spcAft>
              <a:defRPr sz="1200" smtClean="0">
                <a:latin typeface="+mn-lt"/>
              </a:defRPr>
            </a:lvl1pPr>
          </a:lstStyle>
          <a:p>
            <a:pPr>
              <a:defRPr/>
            </a:pPr>
            <a:fld id="{D8E6BD70-79E3-4FA7-BC80-7B3944F25A56}" type="datetimeFigureOut">
              <a:rPr lang="en-US"/>
              <a:pPr>
                <a:defRPr/>
              </a:pPr>
              <a:t>9/17/2019</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eaLnBrk="1" fontAlgn="auto" hangingPunct="1">
              <a:spcBef>
                <a:spcPts val="0"/>
              </a:spcBef>
              <a:spcAft>
                <a:spcPts val="0"/>
              </a:spcAft>
              <a:defRPr sz="1200" smtClean="0">
                <a:latin typeface="+mn-lt"/>
              </a:defRPr>
            </a:lvl1pPr>
          </a:lstStyle>
          <a:p>
            <a:pPr>
              <a:defRPr/>
            </a:pPr>
            <a:fld id="{9C51AAA9-DF73-492A-AA69-16C599D8BD4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84B84D-1B3A-4186-8D08-311062C30114}" type="datetimeFigureOut">
              <a:rPr lang="en-US" smtClean="0"/>
              <a:t>9/17/2019</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80DB7F-1959-4C78-BD7F-27D19B731638}" type="slidenum">
              <a:rPr lang="en-US" smtClean="0"/>
              <a:t>‹#›</a:t>
            </a:fld>
            <a:endParaRPr lang="en-US" dirty="0"/>
          </a:p>
        </p:txBody>
      </p:sp>
    </p:spTree>
    <p:extLst>
      <p:ext uri="{BB962C8B-B14F-4D97-AF65-F5344CB8AC3E}">
        <p14:creationId xmlns:p14="http://schemas.microsoft.com/office/powerpoint/2010/main" val="277476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bit.ly/2rrkJB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0F0783-564C-40F7-9F1A-4A77E53BB2C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40394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EB43D6-0F69-4F99-8F97-AB6B3BD51083}" type="slidenum">
              <a:rPr lang="en-US">
                <a:solidFill>
                  <a:prstClr val="black"/>
                </a:solidFill>
              </a:rPr>
              <a:pPr/>
              <a:t>12</a:t>
            </a:fld>
            <a:endParaRPr lang="en-US">
              <a:solidFill>
                <a:prstClr val="black"/>
              </a:solidFill>
            </a:endParaRP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dirty="0"/>
              <a:t>Call the zombie!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CD117-C1D7-49D0-A279-12BE888152A3}" type="slidenum">
              <a:rPr lang="en-US">
                <a:solidFill>
                  <a:prstClr val="black"/>
                </a:solidFill>
              </a:rPr>
              <a:pPr/>
              <a:t>13</a:t>
            </a:fld>
            <a:endParaRPr lang="en-US">
              <a:solidFill>
                <a:prstClr val="black"/>
              </a:solidFill>
            </a:endParaRPr>
          </a:p>
        </p:txBody>
      </p:sp>
      <p:sp>
        <p:nvSpPr>
          <p:cNvPr id="432130" name="Rectangle 2"/>
          <p:cNvSpPr>
            <a:spLocks noGrp="1" noRot="1" noChangeAspect="1" noChangeArrowheads="1" noTextEdit="1"/>
          </p:cNvSpPr>
          <p:nvPr>
            <p:ph type="sldImg"/>
          </p:nvPr>
        </p:nvSpPr>
        <p:spPr>
          <a:xfrm>
            <a:off x="1144588" y="685800"/>
            <a:ext cx="4572000" cy="3429000"/>
          </a:xfrm>
          <a:ln/>
        </p:spPr>
      </p:sp>
      <p:sp>
        <p:nvSpPr>
          <p:cNvPr id="4321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5C46B9E-158A-4901-9DA7-9028EF5AED7B}"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
        <p:nvSpPr>
          <p:cNvPr id="343042" name="Rectangle 2"/>
          <p:cNvSpPr>
            <a:spLocks noGrp="1" noRot="1" noChangeAspect="1" noChangeArrowheads="1" noTextEdit="1"/>
          </p:cNvSpPr>
          <p:nvPr>
            <p:ph type="sldImg"/>
          </p:nvPr>
        </p:nvSpPr>
        <p:spPr>
          <a:xfrm>
            <a:off x="1182688" y="696913"/>
            <a:ext cx="4648200" cy="3486150"/>
          </a:xfrm>
          <a:ln/>
        </p:spPr>
      </p:sp>
      <p:sp>
        <p:nvSpPr>
          <p:cNvPr id="343043" name="Rectangle 3"/>
          <p:cNvSpPr>
            <a:spLocks noGrp="1" noChangeArrowheads="1"/>
          </p:cNvSpPr>
          <p:nvPr>
            <p:ph type="body" idx="1"/>
          </p:nvPr>
        </p:nvSpPr>
        <p:spPr/>
        <p:txBody>
          <a:bodyPr/>
          <a:lstStyle/>
          <a:p>
            <a:r>
              <a:rPr lang="en-US" dirty="0"/>
              <a:t>The 2008, the Conference Board published, Ready to Innovate touts the importance of arts education in building the 21</a:t>
            </a:r>
            <a:r>
              <a:rPr lang="en-US" baseline="30000" dirty="0"/>
              <a:t>st</a:t>
            </a:r>
            <a:r>
              <a:rPr lang="en-US" dirty="0"/>
              <a:t> century workplace.  Arts participation in the school or in the workplace strengthens our “creativity muscles” which builds our creativity, the fuel that drives innovation.  </a:t>
            </a:r>
          </a:p>
          <a:p>
            <a:r>
              <a:rPr lang="en-US" dirty="0"/>
              <a:t>72% of employers say creativity is of primary concern when they’re hiring, and 85% of these employers can’t find the creative applicants they seek. </a:t>
            </a:r>
          </a:p>
          <a:p>
            <a:r>
              <a:rPr lang="en-US" dirty="0"/>
              <a:t>Employers who replied to the survey believe creativity has less to do with finding solutions than with the ability to spot problems or patterns others cannot see.</a:t>
            </a:r>
          </a:p>
          <a:p>
            <a:r>
              <a:rPr lang="en-US" dirty="0"/>
              <a:t>Arts-related study in college is a key creativity indicator to potential employers. </a:t>
            </a:r>
          </a:p>
          <a:p>
            <a:r>
              <a:rPr lang="en-US" dirty="0"/>
              <a:t>Very few employers test for creativity in the hiring process; a noteworthy 27 percent said they use the candidate’s appearance to assess creative ability. </a:t>
            </a:r>
          </a:p>
          <a:p>
            <a:r>
              <a:rPr lang="en-US" dirty="0"/>
              <a:t>The Conference Board report concludes, “..The arts—music creative writing, drawing, dance—provide the skills sought by employers of the Third Millennium.</a:t>
            </a:r>
          </a:p>
        </p:txBody>
      </p:sp>
    </p:spTree>
    <p:extLst>
      <p:ext uri="{BB962C8B-B14F-4D97-AF65-F5344CB8AC3E}">
        <p14:creationId xmlns:p14="http://schemas.microsoft.com/office/powerpoint/2010/main" val="125342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56248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555490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D6386FE-68DA-49D9-853A-718CE97BB2DC}" type="slidenum">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dirty="0"/>
              <a:t>CATTERALL . . . </a:t>
            </a:r>
          </a:p>
          <a:p>
            <a:r>
              <a:rPr lang="en-US" dirty="0"/>
              <a:t>The academic benefits of arts education go beyond math and reading.  An analysis of U.S. Department of Education data by UCLA research James Catterall found that students who were highly involved in the arts performed better on a variety of academic measures than other students (grade point averages, standardized test score, lower drop-out rates, and better attitudes about community service . . . these findings also held when studied across socio-economic strata, suggesting that the arts can "level the playing field" for youngsters from disadvantaged circumstances.</a:t>
            </a:r>
          </a:p>
          <a:p>
            <a:endParaRPr lang="en-US" dirty="0"/>
          </a:p>
          <a:p>
            <a:r>
              <a:rPr lang="en-US" dirty="0"/>
              <a:t>Don’t take my word for it.  In a recent commentary in </a:t>
            </a:r>
            <a:r>
              <a:rPr lang="en-US" i="1" dirty="0"/>
              <a:t>Education Week </a:t>
            </a:r>
            <a:r>
              <a:rPr lang="en-US" dirty="0"/>
              <a:t>by Arkansas Governor Mike Huckabee and former U.S. Secretary of Education Rod Paige, they write, “The arts instill in students the habits of mind that last a lifetime: critical-analysis skills, ability to deal with ambiguity and to solve problems, perseverance, and a drive for excellence.”</a:t>
            </a:r>
          </a:p>
          <a:p>
            <a:endParaRPr lang="en-US" dirty="0"/>
          </a:p>
          <a:p>
            <a:r>
              <a:rPr lang="en-US" dirty="0"/>
              <a:t>Now, it's hard to argue with these facts, but policy makers have found ways to ignore them. Too many of our students in our communities and classrooms simply don't have access to arts education.  Last year’s report by the Council of Basic Education documented, via surveys of 1,000 school principals, what so many of us are observing.  Because of No Child Left Behind laws, our schools are teaching to the test more than ever, and cutting out the liberal arts.  25 percent of the principals reported decreases in instructional time for the arts; 33 percent anticipate future decreases in instructional time.</a:t>
            </a:r>
          </a:p>
        </p:txBody>
      </p:sp>
    </p:spTree>
    <p:extLst>
      <p:ext uri="{BB962C8B-B14F-4D97-AF65-F5344CB8AC3E}">
        <p14:creationId xmlns:p14="http://schemas.microsoft.com/office/powerpoint/2010/main" val="2031851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70225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FB71B7E-7762-4FC3-92F9-5084E630BD79}"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prstClr val="black"/>
              </a:solidFill>
              <a:effectLst/>
              <a:uLnTx/>
              <a:uFillTx/>
            </a:endParaRPr>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pPr defTabSz="465871" eaLnBrk="1" fontAlgn="auto" hangingPunct="1">
              <a:spcBef>
                <a:spcPts val="0"/>
              </a:spcBef>
              <a:spcAft>
                <a:spcPts val="0"/>
              </a:spcAft>
              <a:defRPr/>
            </a:pPr>
            <a:r>
              <a:rPr lang="en-US" dirty="0"/>
              <a:t>Jeff Koons installation in CAT Scan room of Advocate Children’s Hospital. New York Times.</a:t>
            </a:r>
          </a:p>
          <a:p>
            <a:endParaRPr lang="en-US" dirty="0"/>
          </a:p>
          <a:p>
            <a:endParaRPr lang="en-US" dirty="0"/>
          </a:p>
          <a:p>
            <a:r>
              <a:rPr lang="en-US" dirty="0"/>
              <a:t>In a national survey about arts programs in hospitals, more than half of the 2,000 responding hospitals indicated having on-site programming for their patients and staff. The reasons are many, but 73 percent present the arts because it aids in a patient’s mental and emotional recovery. </a:t>
            </a:r>
          </a:p>
          <a:p>
            <a:endParaRPr lang="en-US" dirty="0"/>
          </a:p>
          <a:p>
            <a:r>
              <a:rPr lang="en-US" dirty="0"/>
              <a:t>Arts programs in hospitals serve multiple audiences: 96 percent are designed to serve patients directly; 56 percent include the patient’s family members; and 55 percent include programs for staff, as a means to deal with the stress in the healthcare environment.</a:t>
            </a:r>
          </a:p>
          <a:p>
            <a:endParaRPr lang="en-US" dirty="0"/>
          </a:p>
          <a:p>
            <a:r>
              <a:rPr lang="en-US" dirty="0"/>
              <a:t>Hospital arts programs are largely funded by the hospital itself—66 percent of their budgets come from the hospital’s general fund.  These programs are often conducted in partnership with local performing and visual arts organizations, or their local arts agency.</a:t>
            </a:r>
          </a:p>
          <a:p>
            <a:endParaRPr lang="en-US" dirty="0"/>
          </a:p>
          <a:p>
            <a:r>
              <a:rPr lang="en-US" dirty="0"/>
              <a:t>Survey conducted by Joint Commission on Accreditation of Healthcare Organizations, Americans for the Arts, and Society for Arts &amp; Healthcare. </a:t>
            </a:r>
          </a:p>
        </p:txBody>
      </p:sp>
    </p:spTree>
    <p:extLst>
      <p:ext uri="{BB962C8B-B14F-4D97-AF65-F5344CB8AC3E}">
        <p14:creationId xmlns:p14="http://schemas.microsoft.com/office/powerpoint/2010/main" val="1350225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8B8C81-B936-4827-847A-41E4E8FCBE6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pPr marL="228509" indent="-228509"/>
            <a:endParaRPr lang="en-US" dirty="0"/>
          </a:p>
        </p:txBody>
      </p:sp>
    </p:spTree>
    <p:extLst>
      <p:ext uri="{BB962C8B-B14F-4D97-AF65-F5344CB8AC3E}">
        <p14:creationId xmlns:p14="http://schemas.microsoft.com/office/powerpoint/2010/main" val="2606256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marL="0" marR="0" lvl="0" indent="0" algn="r" defTabSz="931584" rtl="0" eaLnBrk="1" fontAlgn="base" latinLnBrk="0" hangingPunct="1">
              <a:lnSpc>
                <a:spcPct val="100000"/>
              </a:lnSpc>
              <a:spcBef>
                <a:spcPct val="0"/>
              </a:spcBef>
              <a:spcAft>
                <a:spcPct val="0"/>
              </a:spcAft>
              <a:buClrTx/>
              <a:buSzTx/>
              <a:buFontTx/>
              <a:buNone/>
              <a:tabLst/>
              <a:defRPr/>
            </a:pPr>
            <a:fld id="{39E89251-3006-41DE-BC92-AE459CB1DA6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584"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29512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C4C3C6-B075-4AFC-B470-8CFDB21A04BD}"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96680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983FEE-E55D-4CA1-865C-3303699F271B}" type="slidenum">
              <a:rPr kumimoji="0" lang="en-US" sz="1800" b="0" i="0" u="none" strike="noStrike" kern="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9221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800" b="0" i="0" u="none" strike="noStrike" kern="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2640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800" b="0" i="0" u="none" strike="noStrike" kern="0" cap="none" spc="0" normalizeH="0" baseline="0" noProof="0" smtClean="0">
                <a:ln>
                  <a:noFill/>
                </a:ln>
                <a:solidFill>
                  <a:sysClr val="windowText" lastClr="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6451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95753F-0DFD-4CB4-BFBD-5EF811AE1844}" type="slidenum">
              <a:rPr kumimoji="0" lang="en-US" sz="1800" b="0" i="0" u="none" strike="noStrike" kern="0" cap="none" spc="0" normalizeH="0" baseline="0" noProof="0" smtClean="0">
                <a:ln>
                  <a:noFill/>
                </a:ln>
                <a:solidFill>
                  <a:sysClr val="windowText" lastClr="000000"/>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03153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380DB7F-1959-4C78-BD7F-27D19B731638}"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4572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28801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553C3F-4418-4806-BDDC-169459131DCF}" type="slidenum">
              <a:rPr kumimoji="0" lang="en-US" sz="1800" b="0" i="0" u="none" strike="noStrike" kern="0" cap="none" spc="0" normalizeH="0" baseline="0" noProof="0">
                <a:ln>
                  <a:noFill/>
                </a:ln>
                <a:solidFill>
                  <a:sysClr val="windowText" lastClr="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mn-cs"/>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USDA’s Economic Research Service) showed that the concentration of performing arts organizations in a rural community was closely correlated with the presence of innovative firms in that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probability that a rural organization will be a substantive #innovator can increase 85% if the rural county hosts four+ #</a:t>
            </a:r>
            <a:r>
              <a:rPr lang="en-US" sz="1200" kern="1200" dirty="0" err="1">
                <a:solidFill>
                  <a:schemeClr val="tx1"/>
                </a:solidFill>
                <a:effectLst/>
                <a:latin typeface="+mn-lt"/>
                <a:ea typeface="+mn-ea"/>
                <a:cs typeface="+mn-cs"/>
              </a:rPr>
              <a:t>ArtsOrganizations</a:t>
            </a:r>
            <a:r>
              <a:rPr lang="en-US" sz="1200" kern="1200" dirty="0">
                <a:solidFill>
                  <a:schemeClr val="tx1"/>
                </a:solidFill>
                <a:effectLst/>
                <a:latin typeface="+mn-lt"/>
                <a:ea typeface="+mn-ea"/>
                <a:cs typeface="+mn-cs"/>
              </a:rPr>
              <a:t>. Via @CityLab </a:t>
            </a:r>
            <a:r>
              <a:rPr lang="en-US" sz="1200" u="sng" kern="1200" dirty="0">
                <a:solidFill>
                  <a:schemeClr val="tx1"/>
                </a:solidFill>
                <a:effectLst/>
                <a:latin typeface="+mn-lt"/>
                <a:ea typeface="+mn-ea"/>
                <a:cs typeface="+mn-cs"/>
                <a:hlinkClick r:id="rId3"/>
              </a:rPr>
              <a:t>bit.ly/2rrkJBe</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839163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575" y="401638"/>
            <a:ext cx="4187825" cy="3141662"/>
          </a:xfrm>
        </p:spPr>
      </p:sp>
      <p:sp>
        <p:nvSpPr>
          <p:cNvPr id="3" name="Notes Placeholder 2"/>
          <p:cNvSpPr>
            <a:spLocks noGrp="1"/>
          </p:cNvSpPr>
          <p:nvPr>
            <p:ph type="body" idx="1"/>
          </p:nvPr>
        </p:nvSpPr>
        <p:spPr/>
        <p:txBody>
          <a:bodyPr/>
          <a:lstStyle/>
          <a:p>
            <a:pPr marL="233309" indent="-23330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380DB7F-1959-4C78-BD7F-27D19B731638}" type="slidenum">
              <a:rPr lang="en-US" smtClean="0"/>
              <a:t>11</a:t>
            </a:fld>
            <a:endParaRPr lang="en-US" dirty="0"/>
          </a:p>
        </p:txBody>
      </p:sp>
    </p:spTree>
    <p:extLst>
      <p:ext uri="{BB962C8B-B14F-4D97-AF65-F5344CB8AC3E}">
        <p14:creationId xmlns:p14="http://schemas.microsoft.com/office/powerpoint/2010/main" val="387539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3"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45770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725B1FF-23DC-412D-AB9A-0D07F8063ACC}" type="slidenum">
              <a:rPr lang="en-US"/>
              <a:pPr/>
              <a:t>‹#›</a:t>
            </a:fld>
            <a:endParaRPr lang="en-US" dirty="0"/>
          </a:p>
        </p:txBody>
      </p:sp>
    </p:spTree>
    <p:extLst>
      <p:ext uri="{BB962C8B-B14F-4D97-AF65-F5344CB8AC3E}">
        <p14:creationId xmlns:p14="http://schemas.microsoft.com/office/powerpoint/2010/main" val="26468524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A57EAAD-7432-4F4D-8ED5-0D945DF6AB01}" type="slidenum">
              <a:rPr lang="en-US"/>
              <a:pPr/>
              <a:t>‹#›</a:t>
            </a:fld>
            <a:endParaRPr lang="en-US" dirty="0"/>
          </a:p>
        </p:txBody>
      </p:sp>
    </p:spTree>
    <p:extLst>
      <p:ext uri="{BB962C8B-B14F-4D97-AF65-F5344CB8AC3E}">
        <p14:creationId xmlns:p14="http://schemas.microsoft.com/office/powerpoint/2010/main" val="164057725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9DF2C66C-64CB-4D00-9DBE-D0DAD3A91ED1}" type="slidenum">
              <a:rPr lang="en-US"/>
              <a:pPr/>
              <a:t>‹#›</a:t>
            </a:fld>
            <a:endParaRPr lang="en-US" dirty="0"/>
          </a:p>
        </p:txBody>
      </p:sp>
    </p:spTree>
    <p:extLst>
      <p:ext uri="{BB962C8B-B14F-4D97-AF65-F5344CB8AC3E}">
        <p14:creationId xmlns:p14="http://schemas.microsoft.com/office/powerpoint/2010/main" val="374102638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C0DFC9CC-37C3-49DC-8918-101003386BC2}" type="slidenum">
              <a:rPr lang="en-US"/>
              <a:pPr/>
              <a:t>‹#›</a:t>
            </a:fld>
            <a:endParaRPr lang="en-US" dirty="0"/>
          </a:p>
        </p:txBody>
      </p:sp>
    </p:spTree>
    <p:extLst>
      <p:ext uri="{BB962C8B-B14F-4D97-AF65-F5344CB8AC3E}">
        <p14:creationId xmlns:p14="http://schemas.microsoft.com/office/powerpoint/2010/main" val="408958509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57FFB4DB-9BA8-421F-8D79-82D004544E25}" type="slidenum">
              <a:rPr lang="en-US"/>
              <a:pPr/>
              <a:t>‹#›</a:t>
            </a:fld>
            <a:endParaRPr lang="en-US" dirty="0"/>
          </a:p>
        </p:txBody>
      </p:sp>
    </p:spTree>
    <p:extLst>
      <p:ext uri="{BB962C8B-B14F-4D97-AF65-F5344CB8AC3E}">
        <p14:creationId xmlns:p14="http://schemas.microsoft.com/office/powerpoint/2010/main" val="2583407504"/>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77A17B98-C86A-4D54-9F3B-D1B7996DCECD}" type="slidenum">
              <a:rPr lang="en-US"/>
              <a:pPr/>
              <a:t>‹#›</a:t>
            </a:fld>
            <a:endParaRPr lang="en-US" dirty="0"/>
          </a:p>
        </p:txBody>
      </p:sp>
    </p:spTree>
    <p:extLst>
      <p:ext uri="{BB962C8B-B14F-4D97-AF65-F5344CB8AC3E}">
        <p14:creationId xmlns:p14="http://schemas.microsoft.com/office/powerpoint/2010/main" val="1514611484"/>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B7F3FA9-F0E0-4865-8A7D-62D66E454340}" type="slidenum">
              <a:rPr lang="en-US"/>
              <a:pPr/>
              <a:t>‹#›</a:t>
            </a:fld>
            <a:endParaRPr lang="en-US" dirty="0"/>
          </a:p>
        </p:txBody>
      </p:sp>
    </p:spTree>
    <p:extLst>
      <p:ext uri="{BB962C8B-B14F-4D97-AF65-F5344CB8AC3E}">
        <p14:creationId xmlns:p14="http://schemas.microsoft.com/office/powerpoint/2010/main" val="172140246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F2A844A7-A21F-459D-85F0-B1A6EB191913}" type="slidenum">
              <a:rPr lang="en-US"/>
              <a:pPr/>
              <a:t>‹#›</a:t>
            </a:fld>
            <a:endParaRPr lang="en-US" dirty="0"/>
          </a:p>
        </p:txBody>
      </p:sp>
    </p:spTree>
    <p:extLst>
      <p:ext uri="{BB962C8B-B14F-4D97-AF65-F5344CB8AC3E}">
        <p14:creationId xmlns:p14="http://schemas.microsoft.com/office/powerpoint/2010/main" val="22627902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9C97F0D-CB6B-4FF8-ABF7-BC80DB2A1D77}" type="slidenum">
              <a:rPr lang="en-US"/>
              <a:pPr/>
              <a:t>‹#›</a:t>
            </a:fld>
            <a:endParaRPr lang="en-US" dirty="0"/>
          </a:p>
        </p:txBody>
      </p:sp>
    </p:spTree>
    <p:extLst>
      <p:ext uri="{BB962C8B-B14F-4D97-AF65-F5344CB8AC3E}">
        <p14:creationId xmlns:p14="http://schemas.microsoft.com/office/powerpoint/2010/main" val="2839577539"/>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B7DED38-8D96-4F0D-9246-7B4973703F3D}" type="slidenum">
              <a:rPr lang="en-US"/>
              <a:pPr/>
              <a:t>‹#›</a:t>
            </a:fld>
            <a:endParaRPr lang="en-US" dirty="0"/>
          </a:p>
        </p:txBody>
      </p:sp>
    </p:spTree>
    <p:extLst>
      <p:ext uri="{BB962C8B-B14F-4D97-AF65-F5344CB8AC3E}">
        <p14:creationId xmlns:p14="http://schemas.microsoft.com/office/powerpoint/2010/main" val="227743211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184495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0DA4F74-2403-44A4-8D12-014A8BCAD007}" type="slidenum">
              <a:rPr lang="en-US"/>
              <a:pPr/>
              <a:t>‹#›</a:t>
            </a:fld>
            <a:endParaRPr lang="en-US" dirty="0"/>
          </a:p>
        </p:txBody>
      </p:sp>
    </p:spTree>
    <p:extLst>
      <p:ext uri="{BB962C8B-B14F-4D97-AF65-F5344CB8AC3E}">
        <p14:creationId xmlns:p14="http://schemas.microsoft.com/office/powerpoint/2010/main" val="1572718740"/>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pic>
        <p:nvPicPr>
          <p:cNvPr id="13"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 name="Rectangle 16"/>
          <p:cNvSpPr>
            <a:spLocks noGrp="1" noChangeArrowheads="1"/>
          </p:cNvSpPr>
          <p:nvPr>
            <p:ph type="dt" sz="quarter" idx="10"/>
          </p:nvPr>
        </p:nvSpPr>
        <p:spPr/>
        <p:txBody>
          <a:bodyPr/>
          <a:lstStyle>
            <a:lvl1pPr>
              <a:spcBef>
                <a:spcPct val="0"/>
              </a:spcBef>
              <a:defRPr/>
            </a:lvl1pPr>
          </a:lstStyle>
          <a:p>
            <a:pPr>
              <a:defRPr/>
            </a:pPr>
            <a:endParaRPr lang="en-US" dirty="0">
              <a:solidFill>
                <a:srgbClr val="FFFFFF"/>
              </a:solidFill>
            </a:endParaRPr>
          </a:p>
        </p:txBody>
      </p:sp>
      <p:sp>
        <p:nvSpPr>
          <p:cNvPr id="15" name="Rectangle 17"/>
          <p:cNvSpPr>
            <a:spLocks noGrp="1" noChangeArrowheads="1"/>
          </p:cNvSpPr>
          <p:nvPr>
            <p:ph type="ftr" sz="quarter" idx="11"/>
          </p:nvPr>
        </p:nvSpPr>
        <p:spPr/>
        <p:txBody>
          <a:bodyPr/>
          <a:lstStyle>
            <a:lvl1pPr>
              <a:spcBef>
                <a:spcPct val="0"/>
              </a:spcBef>
              <a:defRPr/>
            </a:lvl1pPr>
          </a:lstStyle>
          <a:p>
            <a:pPr>
              <a:defRPr/>
            </a:pPr>
            <a:endParaRPr lang="en-US" dirty="0">
              <a:solidFill>
                <a:srgbClr val="FFFFFF"/>
              </a:solidFill>
            </a:endParaRPr>
          </a:p>
        </p:txBody>
      </p:sp>
      <p:sp>
        <p:nvSpPr>
          <p:cNvPr id="16" name="Rectangle 18"/>
          <p:cNvSpPr>
            <a:spLocks noGrp="1" noChangeArrowheads="1"/>
          </p:cNvSpPr>
          <p:nvPr>
            <p:ph type="sldNum" sz="quarter" idx="12"/>
          </p:nvPr>
        </p:nvSpPr>
        <p:spPr/>
        <p:txBody>
          <a:bodyPr/>
          <a:lstStyle>
            <a:lvl1pPr>
              <a:spcBef>
                <a:spcPct val="0"/>
              </a:spcBef>
              <a:defRPr/>
            </a:lvl1pPr>
          </a:lstStyle>
          <a:p>
            <a:pPr>
              <a:defRPr/>
            </a:pPr>
            <a:fld id="{92A38363-B2A0-4288-82AC-5058F7AD750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39388190"/>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A4FBBCE3-4AA6-443D-BB3C-089B5AE45C0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9774364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1EDBB26A-11B7-440B-BEF9-534EEA9E5B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33443122"/>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6F1DDBA7-4333-454F-944E-4BD6C62CC62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2550127"/>
      </p:ext>
    </p:extLst>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B1F622E2-D639-460C-A97B-4AEAA179D5A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96017544"/>
      </p:ext>
    </p:extLst>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6F461EC1-35DD-4813-AAD3-75A96D6A4B7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263348745"/>
      </p:ext>
    </p:extLst>
  </p:cSld>
  <p:clrMapOvr>
    <a:masterClrMapping/>
  </p:clrMapOvr>
  <p:transition spd="slow">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C99788F5-ABC9-4354-9F06-3D7A1191658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82928708"/>
      </p:ext>
    </p:extLst>
  </p:cSld>
  <p:clrMapOvr>
    <a:masterClrMapping/>
  </p:clrMapOvr>
  <p:transition spd="slow">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99A0D1E-60F3-4505-8AE0-24A4E5316E0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286919593"/>
      </p:ext>
    </p:extLst>
  </p:cSld>
  <p:clrMapOvr>
    <a:masterClrMapping/>
  </p:clrMapOvr>
  <p:transition spd="slow">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33ABBD19-E2FA-4DA5-BC69-962F7FACDB4D}"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96703380"/>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chemeClr val="bg1"/>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3324182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39E78AE6-CD93-45DB-ACD6-997E3142F25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84052343"/>
      </p:ext>
    </p:extLst>
  </p:cSld>
  <p:clrMapOvr>
    <a:masterClrMapping/>
  </p:clrMapOvr>
  <p:transition spd="slow">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1850512-68A7-4AF8-B9EF-4CB55581F8AA}"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7016372"/>
      </p:ext>
    </p:extLst>
  </p:cSld>
  <p:clrMapOvr>
    <a:masterClrMapping/>
  </p:clrMapOvr>
  <p:transition spd="slow">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25867E6B-AC99-4A91-88B4-960BAE3C18B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78895864"/>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63246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pPr>
              <a:defRPr/>
            </a:pPr>
            <a:fld id="{AB7BC2D9-CEE8-4759-B67D-B8F330051D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03469653"/>
      </p:ext>
    </p:extLst>
  </p:cSld>
  <p:clrMapOvr>
    <a:masterClrMapping/>
  </p:clrMapOvr>
  <p:transition spd="slow">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0"/>
          </p:nvPr>
        </p:nvSpPr>
        <p:spPr>
          <a:xfrm>
            <a:off x="674488" y="1818748"/>
            <a:ext cx="7789862" cy="3362325"/>
          </a:xfrm>
        </p:spPr>
        <p:txBody>
          <a:bodyPr/>
          <a:lstStyle>
            <a:lvl1pPr>
              <a:spcBef>
                <a:spcPts val="900"/>
              </a:spcBef>
              <a:buFont typeface="Wingdings" pitchFamily="2" charset="2"/>
              <a:buChar char="§"/>
              <a:defRPr/>
            </a:lvl1pPr>
            <a:lvl2pPr>
              <a:spcBef>
                <a:spcPts val="900"/>
              </a:spcBef>
              <a:defRPr/>
            </a:lvl2pPr>
            <a:lvl3pPr>
              <a:spcBef>
                <a:spcPts val="900"/>
              </a:spcBef>
              <a:defRPr/>
            </a:lvl3pPr>
            <a:lvl4pPr>
              <a:spcBef>
                <a:spcPts val="900"/>
              </a:spcBef>
              <a:defRPr/>
            </a:lvl4pPr>
            <a:lvl5pPr>
              <a:spcBef>
                <a:spcPts val="9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000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49528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8412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959847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80412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1491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50912"/>
            <a:ext cx="7772400" cy="868588"/>
          </a:xfrm>
          <a:prstGeom prst="rect">
            <a:avLst/>
          </a:prstGeom>
        </p:spPr>
        <p:txBody>
          <a:bodyPr/>
          <a:lstStyle>
            <a:lvl1pPr>
              <a:defRPr sz="4000" b="1" i="0">
                <a:solidFill>
                  <a:srgbClr val="004282"/>
                </a:solidFill>
                <a:latin typeface="Arial"/>
                <a:cs typeface="TradeGothic Bold"/>
              </a:defRPr>
            </a:lvl1pPr>
          </a:lstStyle>
          <a:p>
            <a:r>
              <a:rPr lang="en-US" dirty="0"/>
              <a:t>Click to edit Master title style</a:t>
            </a:r>
          </a:p>
        </p:txBody>
      </p:sp>
      <p:sp>
        <p:nvSpPr>
          <p:cNvPr id="9" name="Subtitle 2"/>
          <p:cNvSpPr>
            <a:spLocks noGrp="1"/>
          </p:cNvSpPr>
          <p:nvPr>
            <p:ph type="subTitle" idx="1"/>
          </p:nvPr>
        </p:nvSpPr>
        <p:spPr>
          <a:xfrm>
            <a:off x="1371600" y="3619500"/>
            <a:ext cx="6400800" cy="1752600"/>
          </a:xfrm>
          <a:prstGeom prst="rect">
            <a:avLst/>
          </a:prstGeom>
        </p:spPr>
        <p:txBody>
          <a:bodyPr/>
          <a:lstStyle>
            <a:lvl1pPr marL="0" indent="0" algn="ctr">
              <a:buNone/>
              <a:defRPr sz="3000" b="0" i="1">
                <a:solidFill>
                  <a:schemeClr val="tx1">
                    <a:tint val="75000"/>
                  </a:schemeClr>
                </a:solidFill>
                <a:latin typeface="Arial"/>
                <a:cs typeface="Trade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8485642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1870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8477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80426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638139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357097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97096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481944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197511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42421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99609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889000" y="1841500"/>
            <a:ext cx="7456714" cy="4284663"/>
          </a:xfrm>
          <a:prstGeom prst="rect">
            <a:avLst/>
          </a:prstGeom>
        </p:spPr>
        <p:txBody>
          <a:bodyPr/>
          <a:lstStyle>
            <a:lvl1pPr>
              <a:lnSpc>
                <a:spcPct val="110000"/>
              </a:lnSpc>
              <a:spcBef>
                <a:spcPts val="0"/>
              </a:spcBef>
              <a:spcAft>
                <a:spcPts val="300"/>
              </a:spcAft>
              <a:buClr>
                <a:srgbClr val="B1063A"/>
              </a:buClr>
              <a:defRPr sz="2800" b="1" i="0">
                <a:solidFill>
                  <a:srgbClr val="004282"/>
                </a:solidFill>
                <a:latin typeface="Arial"/>
                <a:cs typeface="TradeGothic Bold"/>
              </a:defRPr>
            </a:lvl1pPr>
            <a:lvl2pPr>
              <a:lnSpc>
                <a:spcPct val="110000"/>
              </a:lnSpc>
              <a:buClr>
                <a:srgbClr val="B1063A"/>
              </a:buClr>
              <a:defRPr sz="2400" b="0" i="0">
                <a:latin typeface="Arial"/>
                <a:cs typeface="Trade Gothic LT Std"/>
              </a:defRPr>
            </a:lvl2pPr>
            <a:lvl3pPr>
              <a:lnSpc>
                <a:spcPct val="110000"/>
              </a:lnSpc>
              <a:buClr>
                <a:srgbClr val="B1063A"/>
              </a:buClr>
              <a:defRPr sz="2000" b="0" i="0">
                <a:latin typeface="Arial"/>
                <a:cs typeface="Trade Gothic LT Std"/>
              </a:defRPr>
            </a:lvl3pPr>
            <a:lvl4pPr>
              <a:lnSpc>
                <a:spcPct val="110000"/>
              </a:lnSpc>
              <a:buClr>
                <a:srgbClr val="B1063A"/>
              </a:buClr>
              <a:defRPr sz="1800" b="0" i="0">
                <a:latin typeface="Arial"/>
                <a:cs typeface="Trade Gothic LT Std"/>
              </a:defRPr>
            </a:lvl4pPr>
            <a:lvl5pPr>
              <a:lnSpc>
                <a:spcPct val="110000"/>
              </a:lnSpc>
              <a:buClr>
                <a:srgbClr val="B1063A"/>
              </a:buClr>
              <a:defRPr sz="1400" b="0" i="0">
                <a:latin typeface="Arial"/>
                <a:cs typeface="Trade Gothic LT St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4116514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447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164428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761360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7591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3304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1880708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6088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83930F5-D05A-48E1-A973-FC11458048B2}"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75545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DA257C-CEA5-43DC-ACBD-1275E83F594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6586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B985767-806B-4681-A93A-89246A90DB1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852137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Content Placeholder 2"/>
          <p:cNvSpPr>
            <a:spLocks noGrp="1"/>
          </p:cNvSpPr>
          <p:nvPr>
            <p:ph sz="half" idx="1"/>
          </p:nvPr>
        </p:nvSpPr>
        <p:spPr>
          <a:xfrm>
            <a:off x="889000" y="1841500"/>
            <a:ext cx="35197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3"/>
          <p:cNvSpPr>
            <a:spLocks noGrp="1"/>
          </p:cNvSpPr>
          <p:nvPr>
            <p:ph sz="half" idx="2"/>
          </p:nvPr>
        </p:nvSpPr>
        <p:spPr>
          <a:xfrm>
            <a:off x="4762500" y="1841500"/>
            <a:ext cx="3583214" cy="4284663"/>
          </a:xfrm>
          <a:prstGeom prst="rect">
            <a:avLst/>
          </a:prstGeom>
        </p:spPr>
        <p:txBody>
          <a:bodyPr/>
          <a:lstStyle>
            <a:lvl1pPr>
              <a:lnSpc>
                <a:spcPct val="110000"/>
              </a:lnSpc>
              <a:spcBef>
                <a:spcPts val="0"/>
              </a:spcBef>
              <a:spcAft>
                <a:spcPts val="300"/>
              </a:spcAft>
              <a:buClr>
                <a:srgbClr val="B1063A"/>
              </a:buClr>
              <a:defRPr sz="2400" b="1" i="0" baseline="0">
                <a:solidFill>
                  <a:srgbClr val="004282"/>
                </a:solidFill>
                <a:latin typeface="Arial"/>
              </a:defRPr>
            </a:lvl1pPr>
            <a:lvl2pPr>
              <a:lnSpc>
                <a:spcPct val="110000"/>
              </a:lnSpc>
              <a:buClr>
                <a:srgbClr val="B1063A"/>
              </a:buClr>
              <a:defRPr sz="2200" baseline="0">
                <a:latin typeface="Arial"/>
              </a:defRPr>
            </a:lvl2pPr>
            <a:lvl3pPr>
              <a:lnSpc>
                <a:spcPct val="110000"/>
              </a:lnSpc>
              <a:buClr>
                <a:srgbClr val="B1063A"/>
              </a:buClr>
              <a:defRPr sz="2000" baseline="0">
                <a:latin typeface="Arial"/>
              </a:defRPr>
            </a:lvl3pPr>
            <a:lvl4pPr>
              <a:lnSpc>
                <a:spcPct val="110000"/>
              </a:lnSpc>
              <a:buClr>
                <a:srgbClr val="B1063A"/>
              </a:buClr>
              <a:defRPr sz="1800" baseline="0">
                <a:latin typeface="Arial"/>
              </a:defRPr>
            </a:lvl4pPr>
            <a:lvl5pPr>
              <a:lnSpc>
                <a:spcPct val="110000"/>
              </a:lnSpc>
              <a:buClr>
                <a:srgbClr val="B1063A"/>
              </a:buClr>
              <a:defRPr sz="1800" baseline="0">
                <a:latin typeface="Aria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228600" y="6516688"/>
            <a:ext cx="2895600" cy="341312"/>
          </a:xfrm>
          <a:prstGeom prst="rect">
            <a:avLst/>
          </a:prstGeom>
        </p:spPr>
        <p:txBody>
          <a:bodyPr/>
          <a:lstStyle>
            <a:lvl1pPr eaLnBrk="1" fontAlgn="auto" hangingPunct="1">
              <a:spcBef>
                <a:spcPts val="0"/>
              </a:spcBef>
              <a:spcAft>
                <a:spcPts val="0"/>
              </a:spcAft>
              <a:defRPr sz="1200" b="0" i="1" dirty="0">
                <a:solidFill>
                  <a:srgbClr val="08ADCD"/>
                </a:solidFill>
                <a:latin typeface="Arial"/>
                <a:cs typeface="TradeGothic Bold"/>
              </a:defRPr>
            </a:lvl1pPr>
          </a:lstStyle>
          <a:p>
            <a:pPr>
              <a:defRPr/>
            </a:pPr>
            <a:endParaRPr lang="en-US" dirty="0"/>
          </a:p>
        </p:txBody>
      </p:sp>
    </p:spTree>
    <p:extLst>
      <p:ext uri="{BB962C8B-B14F-4D97-AF65-F5344CB8AC3E}">
        <p14:creationId xmlns:p14="http://schemas.microsoft.com/office/powerpoint/2010/main" val="22133864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3B36D7F-8850-4FA4-941B-07B4F0BAE60B}"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69674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4BECBA2-670E-4AC4-840D-112BBE75D99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8232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E9ABD3E-D9BA-4D51-A697-B143952F1065}"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899600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1797453-632C-40EF-B0EE-7526BA744160}"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43141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ADB1E3-CB81-4BB5-B569-DFD8F51E9057}"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18450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85A4806-87FD-4780-83C7-BDE27F57383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003327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C115D7A-986B-4DC2-93D5-9BD323DEF6D4}"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778325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533400"/>
            <a:ext cx="2133600" cy="5592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6248400" cy="55927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8717C-6372-4FBF-830C-ED387A54AA7A}" type="slidenum">
              <a:rPr lang="en-US">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567821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1_Title Slide - Box Image [Red]">
    <p:bg>
      <p:bgPr>
        <a:solidFill>
          <a:srgbClr val="E87722"/>
        </a:solidFill>
        <a:effectLst/>
      </p:bgPr>
    </p:bg>
    <p:spTree>
      <p:nvGrpSpPr>
        <p:cNvPr id="1" name=""/>
        <p:cNvGrpSpPr/>
        <p:nvPr/>
      </p:nvGrpSpPr>
      <p:grpSpPr>
        <a:xfrm>
          <a:off x="0" y="0"/>
          <a:ext cx="0" cy="0"/>
          <a:chOff x="0" y="0"/>
          <a:chExt cx="0" cy="0"/>
        </a:xfrm>
      </p:grpSpPr>
      <p:grpSp>
        <p:nvGrpSpPr>
          <p:cNvPr id="384" name="Group 384"/>
          <p:cNvGrpSpPr/>
          <p:nvPr/>
        </p:nvGrpSpPr>
        <p:grpSpPr>
          <a:xfrm>
            <a:off x="-2" y="0"/>
            <a:ext cx="9144001" cy="6858000"/>
            <a:chOff x="0" y="0"/>
            <a:chExt cx="9144000" cy="6858000"/>
          </a:xfrm>
        </p:grpSpPr>
        <p:sp>
          <p:nvSpPr>
            <p:cNvPr id="382" name="Shape 382"/>
            <p:cNvSpPr/>
            <p:nvPr/>
          </p:nvSpPr>
          <p:spPr>
            <a:xfrm>
              <a:off x="-1" y="0"/>
              <a:ext cx="9144001" cy="6858000"/>
            </a:xfrm>
            <a:prstGeom prst="rect">
              <a:avLst/>
            </a:prstGeom>
            <a:solidFill>
              <a:srgbClr val="B20F1F"/>
            </a:solidFill>
            <a:ln w="12700" cap="flat">
              <a:noFill/>
              <a:miter lim="400000"/>
            </a:ln>
            <a:effectLst/>
          </p:spPr>
          <p:txBody>
            <a:bodyPr wrap="square" lIns="0" tIns="0" rIns="0" bIns="0" numCol="1" anchor="ctr">
              <a:noAutofit/>
            </a:bodyPr>
            <a:lstStyle/>
            <a:p>
              <a:pPr lvl="0" algn="ctr">
                <a:defRPr>
                  <a:solidFill>
                    <a:srgbClr val="183A8B"/>
                  </a:solidFill>
                </a:defRPr>
              </a:pPr>
              <a:endParaRPr dirty="0"/>
            </a:p>
          </p:txBody>
        </p:sp>
        <p:sp>
          <p:nvSpPr>
            <p:cNvPr id="383" name="Shape 383"/>
            <p:cNvSpPr/>
            <p:nvPr/>
          </p:nvSpPr>
          <p:spPr>
            <a:xfrm>
              <a:off x="-1" y="3243579"/>
              <a:ext cx="9144001"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rgbClr val="183A8B"/>
                  </a:solidFill>
                </a:defRPr>
              </a:lvl1pPr>
            </a:lstStyle>
            <a:p>
              <a:pPr lvl="0">
                <a:defRPr>
                  <a:solidFill>
                    <a:srgbClr val="000000"/>
                  </a:solidFill>
                </a:defRPr>
              </a:pPr>
              <a:r>
                <a:rPr dirty="0">
                  <a:solidFill>
                    <a:srgbClr val="183A8B"/>
                  </a:solidFill>
                </a:rPr>
                <a:t> </a:t>
              </a:r>
            </a:p>
          </p:txBody>
        </p:sp>
      </p:grpSp>
      <p:pic>
        <p:nvPicPr>
          <p:cNvPr id="385" name="image4.png" descr="AFTA-star-red-2.png"/>
          <p:cNvPicPr/>
          <p:nvPr/>
        </p:nvPicPr>
        <p:blipFill>
          <a:blip r:embed="rId2">
            <a:alphaModFix amt="71000"/>
          </a:blip>
          <a:srcRect l="12710" t="1957" b="10961"/>
          <a:stretch>
            <a:fillRect/>
          </a:stretch>
        </p:blipFill>
        <p:spPr>
          <a:xfrm>
            <a:off x="-3" y="-2"/>
            <a:ext cx="6883409" cy="6858003"/>
          </a:xfrm>
          <a:prstGeom prst="rect">
            <a:avLst/>
          </a:prstGeom>
          <a:ln w="12700">
            <a:miter lim="400000"/>
          </a:ln>
        </p:spPr>
      </p:pic>
      <p:sp>
        <p:nvSpPr>
          <p:cNvPr id="387" name="Shape 387"/>
          <p:cNvSpPr/>
          <p:nvPr/>
        </p:nvSpPr>
        <p:spPr>
          <a:xfrm flipH="1">
            <a:off x="2347007" y="2100429"/>
            <a:ext cx="1" cy="1599167"/>
          </a:xfrm>
          <a:prstGeom prst="line">
            <a:avLst/>
          </a:prstGeom>
          <a:ln w="12700">
            <a:solidFill>
              <a:srgbClr val="FFFFFF"/>
            </a:solidFill>
            <a:prstDash val="sysDot"/>
          </a:ln>
        </p:spPr>
        <p:txBody>
          <a:bodyPr lIns="0" tIns="0" rIns="0" bIns="0"/>
          <a:lstStyle/>
          <a:p>
            <a:pPr lvl="0" defTabSz="457200">
              <a:defRPr sz="1200">
                <a:solidFill>
                  <a:srgbClr val="000000"/>
                </a:solidFill>
                <a:latin typeface="+mn-lt"/>
                <a:ea typeface="+mn-ea"/>
                <a:cs typeface="+mn-cs"/>
                <a:sym typeface="Helvetica"/>
              </a:defRPr>
            </a:pPr>
            <a:endParaRPr dirty="0"/>
          </a:p>
        </p:txBody>
      </p:sp>
      <p:pic>
        <p:nvPicPr>
          <p:cNvPr id="388" name="image5.png" descr="AFTA-LOGO-White.png"/>
          <p:cNvPicPr/>
          <p:nvPr/>
        </p:nvPicPr>
        <p:blipFill>
          <a:blip r:embed="rId3"/>
          <a:stretch>
            <a:fillRect/>
          </a:stretch>
        </p:blipFill>
        <p:spPr>
          <a:xfrm>
            <a:off x="591543" y="2100429"/>
            <a:ext cx="1344169" cy="1600201"/>
          </a:xfrm>
          <a:prstGeom prst="rect">
            <a:avLst/>
          </a:prstGeom>
          <a:ln w="12700">
            <a:miter lim="400000"/>
          </a:ln>
        </p:spPr>
      </p:pic>
    </p:spTree>
    <p:extLst>
      <p:ext uri="{BB962C8B-B14F-4D97-AF65-F5344CB8AC3E}">
        <p14:creationId xmlns:p14="http://schemas.microsoft.com/office/powerpoint/2010/main" val="109363588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onsor - Yellow">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6232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onsor - Blu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45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87" name="Group 15"/>
          <p:cNvGrpSpPr>
            <a:grpSpLocks/>
          </p:cNvGrpSpPr>
          <p:nvPr/>
        </p:nvGrpSpPr>
        <p:grpSpPr bwMode="auto">
          <a:xfrm>
            <a:off x="0" y="0"/>
            <a:ext cx="9144000" cy="6918325"/>
            <a:chOff x="0" y="0"/>
            <a:chExt cx="5760" cy="4358"/>
          </a:xfrm>
        </p:grpSpPr>
        <p:sp>
          <p:nvSpPr>
            <p:cNvPr id="3074"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3075"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3076"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7"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3078"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79"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3080"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3081"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3088" name="Rectangle 16"/>
          <p:cNvSpPr>
            <a:spLocks noGrp="1" noChangeArrowheads="1"/>
          </p:cNvSpPr>
          <p:nvPr>
            <p:ph type="dt" sz="quarter" idx="2"/>
          </p:nvPr>
        </p:nvSpPr>
        <p:spPr/>
        <p:txBody>
          <a:bodyPr/>
          <a:lstStyle>
            <a:lvl1pPr>
              <a:spcBef>
                <a:spcPct val="0"/>
              </a:spcBef>
              <a:defRPr/>
            </a:lvl1pPr>
          </a:lstStyle>
          <a:p>
            <a:endParaRPr lang="en-US" dirty="0"/>
          </a:p>
        </p:txBody>
      </p:sp>
      <p:sp>
        <p:nvSpPr>
          <p:cNvPr id="3089" name="Rectangle 17"/>
          <p:cNvSpPr>
            <a:spLocks noGrp="1" noChangeArrowheads="1"/>
          </p:cNvSpPr>
          <p:nvPr>
            <p:ph type="ftr" sz="quarter" idx="3"/>
          </p:nvPr>
        </p:nvSpPr>
        <p:spPr/>
        <p:txBody>
          <a:bodyPr/>
          <a:lstStyle>
            <a:lvl1pPr>
              <a:spcBef>
                <a:spcPct val="0"/>
              </a:spcBef>
              <a:defRPr/>
            </a:lvl1pPr>
          </a:lstStyle>
          <a:p>
            <a:endParaRPr lang="en-US" dirty="0"/>
          </a:p>
        </p:txBody>
      </p:sp>
      <p:sp>
        <p:nvSpPr>
          <p:cNvPr id="3090" name="Rectangle 18"/>
          <p:cNvSpPr>
            <a:spLocks noGrp="1" noChangeArrowheads="1"/>
          </p:cNvSpPr>
          <p:nvPr>
            <p:ph type="sldNum" sz="quarter" idx="4"/>
          </p:nvPr>
        </p:nvSpPr>
        <p:spPr/>
        <p:txBody>
          <a:bodyPr/>
          <a:lstStyle>
            <a:lvl1pPr>
              <a:spcBef>
                <a:spcPct val="0"/>
              </a:spcBef>
              <a:defRPr/>
            </a:lvl1pPr>
          </a:lstStyle>
          <a:p>
            <a:fld id="{68D6CD81-D6B1-47E9-B319-6BD1816245B0}" type="slidenum">
              <a:rPr lang="en-US"/>
              <a:pPr/>
              <a:t>‹#›</a:t>
            </a:fld>
            <a:endParaRPr lang="en-US" dirty="0"/>
          </a:p>
        </p:txBody>
      </p:sp>
      <p:pic>
        <p:nvPicPr>
          <p:cNvPr id="3091"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a:effectLst/>
        </p:spPr>
      </p:pic>
    </p:spTree>
    <p:extLst>
      <p:ext uri="{BB962C8B-B14F-4D97-AF65-F5344CB8AC3E}">
        <p14:creationId xmlns:p14="http://schemas.microsoft.com/office/powerpoint/2010/main" val="1683871630"/>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4.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5.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6.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8.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9.jpe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 descr="ART-EconomicProsperity_PPT_Standard3.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ART-EconomicProsperity_PPT_Standard4.pn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anose="020F0502020204030204" pitchFamily="34" charset="0"/>
        </a:defRPr>
      </a:lvl2pPr>
      <a:lvl3pPr algn="ctr" defTabSz="457200" rtl="0" fontAlgn="base">
        <a:spcBef>
          <a:spcPct val="0"/>
        </a:spcBef>
        <a:spcAft>
          <a:spcPct val="0"/>
        </a:spcAft>
        <a:defRPr sz="4400">
          <a:solidFill>
            <a:schemeClr val="tx1"/>
          </a:solidFill>
          <a:latin typeface="Calibri" panose="020F0502020204030204" pitchFamily="34" charset="0"/>
        </a:defRPr>
      </a:lvl3pPr>
      <a:lvl4pPr algn="ctr" defTabSz="457200" rtl="0" fontAlgn="base">
        <a:spcBef>
          <a:spcPct val="0"/>
        </a:spcBef>
        <a:spcAft>
          <a:spcPct val="0"/>
        </a:spcAft>
        <a:defRPr sz="4400">
          <a:solidFill>
            <a:schemeClr val="tx1"/>
          </a:solidFill>
          <a:latin typeface="Calibri" panose="020F0502020204030204" pitchFamily="34" charset="0"/>
        </a:defRPr>
      </a:lvl4pPr>
      <a:lvl5pPr algn="ctr" defTabSz="457200" rtl="0" fontAlgn="base">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p:cNvSpPr txBox="1">
            <a:spLocks/>
          </p:cNvSpPr>
          <p:nvPr userDrawn="1"/>
        </p:nvSpPr>
        <p:spPr>
          <a:xfrm>
            <a:off x="1" y="1411127"/>
            <a:ext cx="9144000" cy="448516"/>
          </a:xfrm>
          <a:prstGeom prst="rect">
            <a:avLst/>
          </a:prstGeom>
        </p:spPr>
        <p:txBody>
          <a:bodyPr/>
          <a:lstStyle>
            <a:lvl1pPr algn="ctr" defTabSz="457200" rtl="0" eaLnBrk="1" latinLnBrk="0" hangingPunct="1">
              <a:spcBef>
                <a:spcPct val="0"/>
              </a:spcBef>
              <a:buNone/>
              <a:defRPr sz="5200" b="1" i="0" kern="1200">
                <a:solidFill>
                  <a:srgbClr val="004282"/>
                </a:solidFill>
                <a:latin typeface="Arial"/>
                <a:ea typeface="+mj-ea"/>
                <a:cs typeface="+mj-cs"/>
              </a:defRPr>
            </a:lvl1pPr>
          </a:lstStyle>
          <a:p>
            <a:r>
              <a:rPr lang="en-US" sz="2400" dirty="0"/>
              <a:t>AEP 5 National</a:t>
            </a:r>
            <a:r>
              <a:rPr lang="en-US" sz="2400" baseline="0" dirty="0"/>
              <a:t> Partners</a:t>
            </a:r>
            <a:endParaRPr lang="en-US" sz="2400" dirty="0"/>
          </a:p>
        </p:txBody>
      </p:sp>
    </p:spTree>
    <p:extLst>
      <p:ext uri="{BB962C8B-B14F-4D97-AF65-F5344CB8AC3E}">
        <p14:creationId xmlns:p14="http://schemas.microsoft.com/office/powerpoint/2010/main" val="2680476263"/>
      </p:ext>
    </p:extLst>
  </p:cSld>
  <p:clrMap bg1="lt1" tx1="dk1" bg2="lt2" tx2="dk2" accent1="accent1" accent2="accent2" accent3="accent3" accent4="accent4" accent5="accent5" accent6="accent6" hlink="hlink" folHlink="folHlink"/>
  <p:sldLayoutIdLst>
    <p:sldLayoutId id="2147483675" r:id="rId1"/>
    <p:sldLayoutId id="2147483676"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064"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endParaRPr lang="en-US" dirty="0"/>
            </a:p>
          </p:txBody>
        </p:sp>
        <p:sp>
          <p:nvSpPr>
            <p:cNvPr id="2051"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endParaRPr lang="en-US" dirty="0"/>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endParaRPr lang="en-US" dirty="0"/>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5"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endParaRPr lang="en-US" dirty="0"/>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endParaRPr lang="en-US" dirty="0"/>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endParaRPr lang="en-US" dirty="0"/>
            </a:p>
          </p:txBody>
        </p:sp>
      </p:grpSp>
      <p:sp>
        <p:nvSpPr>
          <p:cNvPr id="2058" name="Rectangle 1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endParaRPr lang="en-US" dirty="0"/>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endParaRPr lang="en-US" dirty="0"/>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fld id="{D5C110EA-BCA8-4EB9-8647-593452917902}" type="slidenum">
              <a:rPr lang="en-US"/>
              <a:pPr/>
              <a:t>‹#›</a:t>
            </a:fld>
            <a:endParaRPr lang="en-US" dirty="0"/>
          </a:p>
        </p:txBody>
      </p:sp>
      <p:sp>
        <p:nvSpPr>
          <p:cNvPr id="2063"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65" name="Picture 1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0325" y="41275"/>
            <a:ext cx="874713" cy="1101725"/>
          </a:xfrm>
          <a:prstGeom prst="rect">
            <a:avLst/>
          </a:prstGeom>
          <a:noFill/>
          <a:ln w="9525">
            <a:noFill/>
            <a:miter lim="800000"/>
            <a:headEnd/>
            <a:tailEnd/>
          </a:ln>
          <a:effectLst/>
        </p:spPr>
      </p:pic>
    </p:spTree>
    <p:extLst>
      <p:ext uri="{BB962C8B-B14F-4D97-AF65-F5344CB8AC3E}">
        <p14:creationId xmlns:p14="http://schemas.microsoft.com/office/powerpoint/2010/main" val="561712967"/>
      </p:ext>
    </p:extLst>
  </p:cSld>
  <p:clrMap bg1="dk2" tx1="lt1" bg2="dk1"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6" name="Group 16"/>
          <p:cNvGrpSpPr>
            <a:grpSpLocks/>
          </p:cNvGrpSpPr>
          <p:nvPr/>
        </p:nvGrpSpPr>
        <p:grpSpPr bwMode="auto">
          <a:xfrm>
            <a:off x="0" y="0"/>
            <a:ext cx="9144000" cy="6918325"/>
            <a:chOff x="0" y="0"/>
            <a:chExt cx="5760" cy="4358"/>
          </a:xfrm>
        </p:grpSpPr>
        <p:sp>
          <p:nvSpPr>
            <p:cNvPr id="2"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3"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4"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5"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defTabSz="914400" fontAlgn="base">
                <a:spcBef>
                  <a:spcPct val="0"/>
                </a:spcBef>
                <a:spcAft>
                  <a:spcPct val="0"/>
                </a:spcAft>
                <a:defRPr/>
              </a:pPr>
              <a:endParaRPr lang="en-US" sz="4000" dirty="0">
                <a:solidFill>
                  <a:srgbClr val="FFFFFF"/>
                </a:solidFill>
                <a:latin typeface="Arial" charset="0"/>
              </a:endParaRPr>
            </a:p>
          </p:txBody>
        </p:sp>
      </p:grpSp>
      <p:sp>
        <p:nvSpPr>
          <p:cNvPr id="2051" name="Rectangle 10"/>
          <p:cNvSpPr>
            <a:spLocks noGrp="1" noChangeArrowheads="1"/>
          </p:cNvSpPr>
          <p:nvPr>
            <p:ph type="title"/>
          </p:nvPr>
        </p:nvSpPr>
        <p:spPr bwMode="auto">
          <a:xfrm>
            <a:off x="2133600" y="609600"/>
            <a:ext cx="6324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latin typeface="+mn-lt"/>
              </a:defRPr>
            </a:lvl1pPr>
          </a:lstStyle>
          <a:p>
            <a:pPr defTabSz="914400" fontAlgn="base">
              <a:spcAft>
                <a:spcPct val="0"/>
              </a:spcAft>
              <a:defRPr/>
            </a:pPr>
            <a:endParaRPr lang="en-US" dirty="0">
              <a:solidFill>
                <a:srgbClr val="FFFFFF"/>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latin typeface="+mn-lt"/>
              </a:defRPr>
            </a:lvl1pPr>
          </a:lstStyle>
          <a:p>
            <a:pPr defTabSz="914400" fontAlgn="base">
              <a:spcAft>
                <a:spcPct val="0"/>
              </a:spcAft>
              <a:defRPr/>
            </a:pPr>
            <a:fld id="{53A69220-5809-46F5-B00D-FA281E0060C4}" type="slidenum">
              <a:rPr lang="en-US">
                <a:solidFill>
                  <a:srgbClr val="FFFFFF"/>
                </a:solidFill>
              </a:rPr>
              <a:pPr defTabSz="914400" fontAlgn="base">
                <a:spcAft>
                  <a:spcPct val="0"/>
                </a:spcAft>
                <a:defRPr/>
              </a:pPr>
              <a:t>‹#›</a:t>
            </a:fld>
            <a:endParaRPr lang="en-US" dirty="0">
              <a:solidFill>
                <a:srgbClr val="FFFFFF"/>
              </a:solidFill>
            </a:endParaRPr>
          </a:p>
        </p:txBody>
      </p:sp>
      <p:sp>
        <p:nvSpPr>
          <p:cNvPr id="2055" name="Rectangle 1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56" name="Picture 17"/>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0325" y="41275"/>
            <a:ext cx="935038" cy="1177925"/>
          </a:xfrm>
          <a:prstGeom prst="rect">
            <a:avLst/>
          </a:prstGeom>
          <a:noFill/>
          <a:ln w="9525">
            <a:noFill/>
            <a:miter lim="800000"/>
            <a:headEnd/>
            <a:tailEnd/>
          </a:ln>
        </p:spPr>
      </p:pic>
    </p:spTree>
    <p:extLst>
      <p:ext uri="{BB962C8B-B14F-4D97-AF65-F5344CB8AC3E}">
        <p14:creationId xmlns:p14="http://schemas.microsoft.com/office/powerpoint/2010/main" val="2349079894"/>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5915003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3681355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33400"/>
            <a:ext cx="85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Mattie is going to do GREAT!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defTabSz="914400" fontAlgn="base">
              <a:spcBef>
                <a:spcPct val="0"/>
              </a:spcBef>
              <a:spcAft>
                <a:spcPct val="0"/>
              </a:spcAft>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defTabSz="914400" fontAlgn="base">
              <a:spcBef>
                <a:spcPct val="0"/>
              </a:spcBef>
              <a:spcAft>
                <a:spcPct val="0"/>
              </a:spcAft>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defTabSz="914400" fontAlgn="base">
              <a:spcBef>
                <a:spcPct val="0"/>
              </a:spcBef>
              <a:spcAft>
                <a:spcPct val="0"/>
              </a:spcAft>
            </a:pPr>
            <a:fld id="{86BFA2CF-B421-459D-AA0A-461D26CF09A7}" type="slidenum">
              <a:rPr lang="en-US">
                <a:solidFill>
                  <a:srgbClr val="000000"/>
                </a:solidFill>
              </a:rPr>
              <a:pPr defTabSz="914400" fontAlgn="base">
                <a:spcBef>
                  <a:spcPct val="0"/>
                </a:spcBef>
                <a:spcAft>
                  <a:spcPct val="0"/>
                </a:spcAft>
              </a:pPr>
              <a:t>‹#›</a:t>
            </a:fld>
            <a:endParaRPr lang="en-US" dirty="0">
              <a:solidFill>
                <a:srgbClr val="000000"/>
              </a:solidFill>
            </a:endParaRPr>
          </a:p>
        </p:txBody>
      </p:sp>
      <p:pic>
        <p:nvPicPr>
          <p:cNvPr id="1031" name="Picture 7"/>
          <p:cNvPicPr>
            <a:picLocks noChangeAspect="1" noChangeArrowheads="1"/>
          </p:cNvPicPr>
          <p:nvPr userDrawn="1"/>
        </p:nvPicPr>
        <p:blipFill>
          <a:blip r:embed="rId15" cstate="print"/>
          <a:srcRect/>
          <a:stretch>
            <a:fillRect/>
          </a:stretch>
        </p:blipFill>
        <p:spPr bwMode="auto">
          <a:xfrm>
            <a:off x="152400" y="152400"/>
            <a:ext cx="1600200" cy="600075"/>
          </a:xfrm>
          <a:prstGeom prst="rect">
            <a:avLst/>
          </a:prstGeom>
          <a:noFill/>
          <a:ln w="9525">
            <a:noFill/>
            <a:miter lim="800000"/>
            <a:headEnd/>
            <a:tailEnd/>
          </a:ln>
          <a:effectLst/>
        </p:spPr>
      </p:pic>
    </p:spTree>
    <p:extLst>
      <p:ext uri="{BB962C8B-B14F-4D97-AF65-F5344CB8AC3E}">
        <p14:creationId xmlns:p14="http://schemas.microsoft.com/office/powerpoint/2010/main" val="22689317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fontAlgn="base">
        <a:spcBef>
          <a:spcPct val="0"/>
        </a:spcBef>
        <a:spcAft>
          <a:spcPct val="0"/>
        </a:spcAft>
        <a:defRPr sz="4000" b="1">
          <a:solidFill>
            <a:schemeClr val="accent2"/>
          </a:solidFill>
          <a:latin typeface="+mj-lt"/>
          <a:ea typeface="+mj-ea"/>
          <a:cs typeface="+mj-cs"/>
        </a:defRPr>
      </a:lvl1pPr>
      <a:lvl2pPr algn="ctr" rtl="0" fontAlgn="base">
        <a:spcBef>
          <a:spcPct val="0"/>
        </a:spcBef>
        <a:spcAft>
          <a:spcPct val="0"/>
        </a:spcAft>
        <a:defRPr sz="4000" b="1">
          <a:solidFill>
            <a:schemeClr val="accent2"/>
          </a:solidFill>
          <a:latin typeface="MyriadPro-Regular" charset="0"/>
        </a:defRPr>
      </a:lvl2pPr>
      <a:lvl3pPr algn="ctr" rtl="0" fontAlgn="base">
        <a:spcBef>
          <a:spcPct val="0"/>
        </a:spcBef>
        <a:spcAft>
          <a:spcPct val="0"/>
        </a:spcAft>
        <a:defRPr sz="4000" b="1">
          <a:solidFill>
            <a:schemeClr val="accent2"/>
          </a:solidFill>
          <a:latin typeface="MyriadPro-Regular" charset="0"/>
        </a:defRPr>
      </a:lvl3pPr>
      <a:lvl4pPr algn="ctr" rtl="0" fontAlgn="base">
        <a:spcBef>
          <a:spcPct val="0"/>
        </a:spcBef>
        <a:spcAft>
          <a:spcPct val="0"/>
        </a:spcAft>
        <a:defRPr sz="4000" b="1">
          <a:solidFill>
            <a:schemeClr val="accent2"/>
          </a:solidFill>
          <a:latin typeface="MyriadPro-Regular" charset="0"/>
        </a:defRPr>
      </a:lvl4pPr>
      <a:lvl5pPr algn="ctr" rtl="0" fontAlgn="base">
        <a:spcBef>
          <a:spcPct val="0"/>
        </a:spcBef>
        <a:spcAft>
          <a:spcPct val="0"/>
        </a:spcAft>
        <a:defRPr sz="4000" b="1">
          <a:solidFill>
            <a:schemeClr val="accent2"/>
          </a:solidFill>
          <a:latin typeface="MyriadPro-Regular" charset="0"/>
        </a:defRPr>
      </a:lvl5pPr>
      <a:lvl6pPr marL="457200" algn="ctr" rtl="0" fontAlgn="base">
        <a:spcBef>
          <a:spcPct val="0"/>
        </a:spcBef>
        <a:spcAft>
          <a:spcPct val="0"/>
        </a:spcAft>
        <a:defRPr sz="4000" b="1">
          <a:solidFill>
            <a:schemeClr val="accent2"/>
          </a:solidFill>
          <a:latin typeface="MyriadPro-Regular" charset="0"/>
        </a:defRPr>
      </a:lvl6pPr>
      <a:lvl7pPr marL="914400" algn="ctr" rtl="0" fontAlgn="base">
        <a:spcBef>
          <a:spcPct val="0"/>
        </a:spcBef>
        <a:spcAft>
          <a:spcPct val="0"/>
        </a:spcAft>
        <a:defRPr sz="4000" b="1">
          <a:solidFill>
            <a:schemeClr val="accent2"/>
          </a:solidFill>
          <a:latin typeface="MyriadPro-Regular" charset="0"/>
        </a:defRPr>
      </a:lvl7pPr>
      <a:lvl8pPr marL="1371600" algn="ctr" rtl="0" fontAlgn="base">
        <a:spcBef>
          <a:spcPct val="0"/>
        </a:spcBef>
        <a:spcAft>
          <a:spcPct val="0"/>
        </a:spcAft>
        <a:defRPr sz="4000" b="1">
          <a:solidFill>
            <a:schemeClr val="accent2"/>
          </a:solidFill>
          <a:latin typeface="MyriadPro-Regular" charset="0"/>
        </a:defRPr>
      </a:lvl8pPr>
      <a:lvl9pPr marL="1828800" algn="ctr" rtl="0" fontAlgn="base">
        <a:spcBef>
          <a:spcPct val="0"/>
        </a:spcBef>
        <a:spcAft>
          <a:spcPct val="0"/>
        </a:spcAft>
        <a:defRPr sz="4000" b="1">
          <a:solidFill>
            <a:schemeClr val="accent2"/>
          </a:solidFill>
          <a:latin typeface="MyriadPro-Regular"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thea-blast.org/wp-content/uploads/2013/11/band.jpg" TargetMode="External"/><Relationship Id="rId7" Type="http://schemas.openxmlformats.org/officeDocument/2006/relationships/hyperlink" Target="http://www.artsandlearning.org/about-us/school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0.xml"/><Relationship Id="rId1" Type="http://schemas.openxmlformats.org/officeDocument/2006/relationships/themeOverride" Target="../theme/themeOverride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americansforthearts.org/"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p:cNvSpPr>
            <a:spLocks noGrp="1" noChangeArrowheads="1"/>
          </p:cNvSpPr>
          <p:nvPr>
            <p:ph type="ctrTitle"/>
          </p:nvPr>
        </p:nvSpPr>
        <p:spPr>
          <a:xfrm>
            <a:off x="76200" y="1762405"/>
            <a:ext cx="8991600" cy="4876800"/>
          </a:xfrm>
        </p:spPr>
        <p:txBody>
          <a:bodyPr/>
          <a:lstStyle/>
          <a:p>
            <a:pPr>
              <a:spcAft>
                <a:spcPts val="600"/>
              </a:spcAft>
            </a:pPr>
            <a:r>
              <a:rPr lang="en-GB" sz="4800" b="1" dirty="0">
                <a:latin typeface="Arial" panose="020B0604020202020204" pitchFamily="34" charset="0"/>
                <a:cs typeface="Arial" pitchFamily="34" charset="0"/>
              </a:rPr>
              <a:t>Claim Your Impact!</a:t>
            </a:r>
            <a:br>
              <a:rPr lang="en-GB" sz="4000" b="1" i="1" dirty="0">
                <a:latin typeface="Arial" panose="020B0604020202020204" pitchFamily="34" charset="0"/>
                <a:cs typeface="Arial" pitchFamily="34" charset="0"/>
              </a:rPr>
            </a:br>
            <a:r>
              <a:rPr lang="en-GB" sz="3200" b="1" i="1" dirty="0">
                <a:latin typeface="Arial" panose="020B0604020202020204" pitchFamily="34" charset="0"/>
                <a:cs typeface="Arial" pitchFamily="34" charset="0"/>
              </a:rPr>
              <a:t>Building Public Support for </a:t>
            </a:r>
            <a:br>
              <a:rPr lang="en-GB" sz="3200" b="1" i="1" dirty="0">
                <a:latin typeface="Arial" panose="020B0604020202020204" pitchFamily="34" charset="0"/>
                <a:cs typeface="Arial" pitchFamily="34" charset="0"/>
              </a:rPr>
            </a:br>
            <a:r>
              <a:rPr lang="en-GB" sz="3200" b="1" i="1" dirty="0">
                <a:latin typeface="Arial" panose="020B0604020202020204" pitchFamily="34" charset="0"/>
                <a:cs typeface="Arial" pitchFamily="34" charset="0"/>
              </a:rPr>
              <a:t>Arts &amp; Culture</a:t>
            </a:r>
            <a:br>
              <a:rPr lang="en-US" sz="2400" b="1" i="1" dirty="0">
                <a:latin typeface="Arial" panose="020B0604020202020204" pitchFamily="34" charset="0"/>
                <a:cs typeface="Arial" pitchFamily="34" charset="0"/>
              </a:rPr>
            </a:br>
            <a:br>
              <a:rPr lang="en-US" sz="2400" b="1" i="1" dirty="0">
                <a:latin typeface="Arial" panose="020B0604020202020204" pitchFamily="34" charset="0"/>
                <a:cs typeface="Arial" pitchFamily="34" charset="0"/>
              </a:rPr>
            </a:br>
            <a:r>
              <a:rPr lang="en-US" sz="2400" b="1" dirty="0">
                <a:latin typeface="Arial" panose="020B0604020202020204" pitchFamily="34" charset="0"/>
                <a:cs typeface="Arial" pitchFamily="34" charset="0"/>
              </a:rPr>
              <a:t>National Federation of State High School Associations</a:t>
            </a:r>
            <a:br>
              <a:rPr lang="en-US" sz="2400" b="1" dirty="0">
                <a:latin typeface="Arial" panose="020B0604020202020204" pitchFamily="34" charset="0"/>
                <a:cs typeface="Arial" pitchFamily="34" charset="0"/>
              </a:rPr>
            </a:br>
            <a:br>
              <a:rPr lang="en-US" sz="2400" b="1" i="1" dirty="0">
                <a:latin typeface="Arial" panose="020B0604020202020204" pitchFamily="34" charset="0"/>
                <a:cs typeface="Arial" pitchFamily="34" charset="0"/>
              </a:rPr>
            </a:br>
            <a:r>
              <a:rPr lang="en-US" sz="2400" b="1" dirty="0">
                <a:latin typeface="Arial" panose="020B0604020202020204" pitchFamily="34" charset="0"/>
                <a:cs typeface="Arial" pitchFamily="34" charset="0"/>
              </a:rPr>
              <a:t>September 17, 2019</a:t>
            </a:r>
            <a:br>
              <a:rPr lang="en-US" sz="2400" b="1" dirty="0">
                <a:latin typeface="Arial" panose="020B0604020202020204" pitchFamily="34" charset="0"/>
                <a:cs typeface="Arial" pitchFamily="34" charset="0"/>
              </a:rPr>
            </a:br>
            <a:br>
              <a:rPr lang="en-US" sz="2400" b="1" dirty="0">
                <a:latin typeface="Arial" panose="020B0604020202020204" pitchFamily="34" charset="0"/>
                <a:cs typeface="Arial" pitchFamily="34" charset="0"/>
              </a:rPr>
            </a:br>
            <a:br>
              <a:rPr lang="en-US" sz="2400" b="1" dirty="0">
                <a:latin typeface="Arial" panose="020B0604020202020204" pitchFamily="34" charset="0"/>
                <a:cs typeface="Arial" pitchFamily="34" charset="0"/>
              </a:rPr>
            </a:br>
            <a:r>
              <a:rPr lang="en-US" sz="2400" b="1" dirty="0">
                <a:latin typeface="Arial" panose="020B0604020202020204" pitchFamily="34" charset="0"/>
                <a:cs typeface="Arial" pitchFamily="34" charset="0"/>
              </a:rPr>
              <a:t>Randy Cohen</a:t>
            </a:r>
            <a:br>
              <a:rPr lang="en-US" sz="2400" b="1" dirty="0">
                <a:latin typeface="Arial" panose="020B0604020202020204" pitchFamily="34" charset="0"/>
                <a:cs typeface="Arial" pitchFamily="34" charset="0"/>
              </a:rPr>
            </a:br>
            <a:r>
              <a:rPr lang="en-US" sz="2400" b="1" dirty="0">
                <a:latin typeface="Arial" panose="020B0604020202020204" pitchFamily="34" charset="0"/>
                <a:cs typeface="Arial" pitchFamily="34" charset="0"/>
              </a:rPr>
              <a:t>Americans for the Arts</a:t>
            </a:r>
            <a:br>
              <a:rPr lang="en-US" sz="2400" b="1" dirty="0">
                <a:latin typeface="Arial" panose="020B0604020202020204" pitchFamily="34" charset="0"/>
                <a:cs typeface="Arial" pitchFamily="34" charset="0"/>
              </a:rPr>
            </a:br>
            <a:br>
              <a:rPr lang="en-US" sz="2400" b="1" dirty="0">
                <a:latin typeface="Arial" panose="020B0604020202020204" pitchFamily="34" charset="0"/>
                <a:cs typeface="Arial" pitchFamily="34" charset="0"/>
              </a:rPr>
            </a:br>
            <a:r>
              <a:rPr lang="en-US" sz="2400" b="1" dirty="0">
                <a:solidFill>
                  <a:srgbClr val="FF0000"/>
                </a:solidFill>
                <a:latin typeface="Arial" panose="020B0604020202020204" pitchFamily="34" charset="0"/>
                <a:cs typeface="Arial" pitchFamily="34" charset="0"/>
              </a:rPr>
              <a:t>@ArtsInfoGuy</a:t>
            </a:r>
            <a:br>
              <a:rPr lang="en-US" sz="2400" b="1" dirty="0">
                <a:latin typeface="Arial" panose="020B0604020202020204" pitchFamily="34" charset="0"/>
                <a:cs typeface="Arial" pitchFamily="34" charset="0"/>
              </a:rPr>
            </a:br>
            <a:endParaRPr lang="en-US" sz="2400" b="1" dirty="0">
              <a:solidFill>
                <a:srgbClr val="FF0000"/>
              </a:solidFill>
              <a:latin typeface="Arial" panose="020B0604020202020204" pitchFamily="34" charset="0"/>
              <a:cs typeface="Arial" pitchFamily="34" charset="0"/>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48F160F-EB92-4356-A938-C8704730B0E5}"/>
              </a:ext>
            </a:extLst>
          </p:cNvPr>
          <p:cNvSpPr txBox="1">
            <a:spLocks/>
          </p:cNvSpPr>
          <p:nvPr/>
        </p:nvSpPr>
        <p:spPr>
          <a:xfrm>
            <a:off x="782962" y="426311"/>
            <a:ext cx="8586998" cy="675630"/>
          </a:xfrm>
          <a:prstGeom prst="rect">
            <a:avLst/>
          </a:prstGeom>
        </p:spPr>
        <p:txBody>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defTabSz="914400" eaLnBrk="1" latinLnBrk="0" hangingPunct="1">
              <a:lnSpc>
                <a:spcPct val="100000"/>
              </a:lnSpc>
              <a:buClrTx/>
              <a:buSzTx/>
              <a:buFontTx/>
              <a:buNone/>
              <a:tabLst/>
              <a:defRPr/>
            </a:pPr>
            <a:r>
              <a:rPr lang="en-US" sz="3200" b="1" dirty="0">
                <a:solidFill>
                  <a:srgbClr val="FFCC00"/>
                </a:solidFill>
                <a:latin typeface="Arial" pitchFamily="34" charset="0"/>
                <a:ea typeface="+mn-ea"/>
                <a:cs typeface="+mn-cs"/>
              </a:rPr>
              <a:t>Arts Contribution to the Illinois Economy</a:t>
            </a:r>
          </a:p>
          <a:p>
            <a:pPr marL="0" marR="0" lvl="0" indent="0" defTabSz="914400" eaLnBrk="1" latinLnBrk="0" hangingPunct="1">
              <a:lnSpc>
                <a:spcPct val="100000"/>
              </a:lnSpc>
              <a:buClrTx/>
              <a:buSzTx/>
              <a:buFontTx/>
              <a:buNone/>
              <a:tabLst/>
              <a:defRPr/>
            </a:pPr>
            <a:r>
              <a:rPr lang="en-US" sz="2800" b="1" i="1" dirty="0">
                <a:solidFill>
                  <a:srgbClr val="FFCC00"/>
                </a:solidFill>
                <a:latin typeface="Arial" pitchFamily="34" charset="0"/>
                <a:ea typeface="+mn-ea"/>
                <a:cs typeface="+mn-cs"/>
              </a:rPr>
              <a:t>(Also in Rural Communities)</a:t>
            </a:r>
          </a:p>
        </p:txBody>
      </p:sp>
      <p:sp>
        <p:nvSpPr>
          <p:cNvPr id="7" name="Rectangle 6">
            <a:extLst>
              <a:ext uri="{FF2B5EF4-FFF2-40B4-BE49-F238E27FC236}">
                <a16:creationId xmlns:a16="http://schemas.microsoft.com/office/drawing/2014/main" id="{F96D8201-BBC8-45C1-9593-7881C700B839}"/>
              </a:ext>
            </a:extLst>
          </p:cNvPr>
          <p:cNvSpPr>
            <a:spLocks noChangeArrowheads="1"/>
          </p:cNvSpPr>
          <p:nvPr/>
        </p:nvSpPr>
        <p:spPr bwMode="auto">
          <a:xfrm>
            <a:off x="4668254" y="6287796"/>
            <a:ext cx="4450660"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lumMod val="65000"/>
                    <a:lumOff val="35000"/>
                  </a:srgbClr>
                </a:solidFill>
                <a:effectLst/>
                <a:uLnTx/>
                <a:uFillTx/>
                <a:latin typeface="Times New Roman"/>
                <a:ea typeface="+mn-ea"/>
                <a:cs typeface="+mn-cs"/>
              </a:rPr>
              <a:t>Source: U.S. Bureau of Economic Analysis</a:t>
            </a:r>
          </a:p>
        </p:txBody>
      </p:sp>
      <p:sp>
        <p:nvSpPr>
          <p:cNvPr id="8" name="Footer Placeholder 4">
            <a:extLst>
              <a:ext uri="{FF2B5EF4-FFF2-40B4-BE49-F238E27FC236}">
                <a16:creationId xmlns:a16="http://schemas.microsoft.com/office/drawing/2014/main" id="{B2677670-503F-40A5-AA6B-4D4FB72330C9}"/>
              </a:ext>
            </a:extLst>
          </p:cNvPr>
          <p:cNvSpPr txBox="1">
            <a:spLocks/>
          </p:cNvSpPr>
          <p:nvPr/>
        </p:nvSpPr>
        <p:spPr bwMode="auto">
          <a:xfrm>
            <a:off x="29980" y="6464845"/>
            <a:ext cx="1970270" cy="341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defTabSz="457200" rtl="0" eaLnBrk="0" fontAlgn="base" hangingPunct="0">
              <a:spcBef>
                <a:spcPct val="50000"/>
              </a:spcBef>
              <a:spcAft>
                <a:spcPct val="0"/>
              </a:spcAft>
              <a:defRPr sz="1400" kern="1200">
                <a:solidFill>
                  <a:schemeClr val="tx1"/>
                </a:solidFill>
                <a:latin typeface="Calibri" panose="020F0502020204030204" pitchFamily="34" charset="0"/>
                <a:ea typeface="+mn-ea"/>
                <a:cs typeface="+mn-cs"/>
              </a:defRPr>
            </a:lvl1pPr>
            <a:lvl2pPr marL="742950" indent="-28575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4572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cs typeface="+mn-cs"/>
              </a:rPr>
              <a:t>@ArtsInfoGuy</a:t>
            </a:r>
            <a:endParaRPr kumimoji="0" lang="en-US" altLang="en-US" sz="11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cs typeface="+mn-cs"/>
            </a:endParaRPr>
          </a:p>
        </p:txBody>
      </p:sp>
      <p:sp>
        <p:nvSpPr>
          <p:cNvPr id="9" name="Rectangle 3">
            <a:extLst>
              <a:ext uri="{FF2B5EF4-FFF2-40B4-BE49-F238E27FC236}">
                <a16:creationId xmlns:a16="http://schemas.microsoft.com/office/drawing/2014/main" id="{8CFF7A3A-9280-4F53-8CB2-BA2D7900C664}"/>
              </a:ext>
            </a:extLst>
          </p:cNvPr>
          <p:cNvSpPr txBox="1">
            <a:spLocks noChangeArrowheads="1"/>
          </p:cNvSpPr>
          <p:nvPr/>
        </p:nvSpPr>
        <p:spPr bwMode="auto">
          <a:xfrm>
            <a:off x="6574751" y="3005466"/>
            <a:ext cx="2674024"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$27.2 Billion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3.4% of GSP</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211,192 Jobs</a:t>
            </a:r>
          </a:p>
          <a:p>
            <a:pPr marR="0" lvl="0" algn="l" defTabSz="914400" rtl="0" eaLnBrk="1" fontAlgn="base" latinLnBrk="0" hangingPunct="1">
              <a:lnSpc>
                <a:spcPct val="100000"/>
              </a:lnSpc>
              <a:spcBef>
                <a:spcPct val="20000"/>
              </a:spcBef>
              <a:spcAft>
                <a:spcPct val="0"/>
              </a:spcAft>
              <a:buClrTx/>
              <a:buSzTx/>
              <a:tabLst/>
              <a:defRPr/>
            </a:pP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1"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pic>
        <p:nvPicPr>
          <p:cNvPr id="1026" name="Picture 2" descr="Image result for arts and culture value added BEA 2016">
            <a:extLst>
              <a:ext uri="{FF2B5EF4-FFF2-40B4-BE49-F238E27FC236}">
                <a16:creationId xmlns:a16="http://schemas.microsoft.com/office/drawing/2014/main" id="{EDD7381D-B37C-450A-9A35-9995B702329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160" y="1774699"/>
            <a:ext cx="6333591" cy="414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5274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283E4E-F687-4A1B-86BB-F1506AB6E0F9}"/>
              </a:ext>
            </a:extLst>
          </p:cNvPr>
          <p:cNvPicPr>
            <a:picLocks noChangeAspect="1"/>
          </p:cNvPicPr>
          <p:nvPr/>
        </p:nvPicPr>
        <p:blipFill rotWithShape="1">
          <a:blip r:embed="rId3"/>
          <a:srcRect l="27559" t="16204" r="32352" b="21237"/>
          <a:stretch/>
        </p:blipFill>
        <p:spPr>
          <a:xfrm>
            <a:off x="2194560" y="1328286"/>
            <a:ext cx="4754880" cy="5220032"/>
          </a:xfrm>
          <a:prstGeom prst="rect">
            <a:avLst/>
          </a:prstGeom>
        </p:spPr>
      </p:pic>
      <p:sp>
        <p:nvSpPr>
          <p:cNvPr id="14339" name="Title 2"/>
          <p:cNvSpPr>
            <a:spLocks noGrp="1"/>
          </p:cNvSpPr>
          <p:nvPr>
            <p:ph type="ctrTitle"/>
          </p:nvPr>
        </p:nvSpPr>
        <p:spPr bwMode="auto">
          <a:xfrm>
            <a:off x="0" y="264703"/>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fontAlgn="auto">
              <a:spcBef>
                <a:spcPct val="20000"/>
              </a:spcBef>
              <a:spcAft>
                <a:spcPts val="0"/>
              </a:spcAft>
            </a:pPr>
            <a:r>
              <a:rPr lang="en-US" altLang="en-US" sz="3200" b="1" kern="1200" dirty="0">
                <a:solidFill>
                  <a:srgbClr val="FFCC00"/>
                </a:solidFill>
                <a:latin typeface="Arial" pitchFamily="34" charset="0"/>
                <a:ea typeface="+mn-ea"/>
                <a:cs typeface="+mn-cs"/>
              </a:rPr>
              <a:t>Creative DuPage County</a:t>
            </a:r>
            <a:br>
              <a:rPr lang="en-US" altLang="en-US" sz="3200" dirty="0">
                <a:latin typeface="Arial" panose="020B0604020202020204" pitchFamily="34" charset="0"/>
                <a:ea typeface="TradeGothic Bold"/>
              </a:rPr>
            </a:br>
            <a:r>
              <a:rPr lang="en-US" altLang="en-US" sz="2000" b="1" kern="1200" dirty="0">
                <a:solidFill>
                  <a:schemeClr val="tx1"/>
                </a:solidFill>
                <a:latin typeface="Arial" pitchFamily="34" charset="0"/>
                <a:ea typeface="+mn-ea"/>
                <a:cs typeface="+mn-cs"/>
              </a:rPr>
              <a:t>2,272</a:t>
            </a:r>
            <a:r>
              <a:rPr lang="en-US" sz="2000" b="1" kern="1200" dirty="0">
                <a:solidFill>
                  <a:schemeClr val="tx1"/>
                </a:solidFill>
                <a:latin typeface="Arial" pitchFamily="34" charset="0"/>
                <a:ea typeface="+mn-ea"/>
                <a:cs typeface="+mn-cs"/>
              </a:rPr>
              <a:t> Arts-Related Business Employ 14,689 People </a:t>
            </a:r>
            <a:br>
              <a:rPr lang="en-US" sz="2800" b="0" dirty="0">
                <a:solidFill>
                  <a:srgbClr val="000099"/>
                </a:solidFill>
                <a:latin typeface="Calibri"/>
                <a:ea typeface="+mn-ea"/>
                <a:cs typeface="+mn-cs"/>
              </a:rPr>
            </a:br>
            <a:endParaRPr lang="en-US" altLang="en-US" sz="3600" dirty="0">
              <a:latin typeface="Arial" panose="020B0604020202020204" pitchFamily="34" charset="0"/>
              <a:ea typeface="TradeGothic Bold"/>
            </a:endParaRPr>
          </a:p>
        </p:txBody>
      </p:sp>
      <p:sp>
        <p:nvSpPr>
          <p:cNvPr id="10" name="Rectangle 3"/>
          <p:cNvSpPr>
            <a:spLocks noChangeArrowheads="1"/>
          </p:cNvSpPr>
          <p:nvPr/>
        </p:nvSpPr>
        <p:spPr bwMode="auto">
          <a:xfrm>
            <a:off x="162775" y="5899559"/>
            <a:ext cx="2670861" cy="693738"/>
          </a:xfrm>
          <a:prstGeom prst="rect">
            <a:avLst/>
          </a:prstGeom>
          <a:solidFill>
            <a:srgbClr val="FFFFFF"/>
          </a:solidFill>
          <a:ln w="9525">
            <a:solidFill>
              <a:srgbClr val="666699"/>
            </a:solidFill>
            <a:miter lim="800000"/>
            <a:headEnd/>
            <a:tailEnd/>
          </a:ln>
          <a:effectLst/>
        </p:spPr>
        <p:txBody>
          <a:bodyPr/>
          <a:lstStyle/>
          <a:p>
            <a:pPr marL="342900" marR="0" lvl="0" indent="-342900" defTabSz="914400" eaLnBrk="1" fontAlgn="auto" latinLnBrk="0" hangingPunct="1">
              <a:lnSpc>
                <a:spcPct val="100000"/>
              </a:lnSpc>
              <a:spcBef>
                <a:spcPct val="20000"/>
              </a:spcBef>
              <a:spcAft>
                <a:spcPts val="0"/>
              </a:spcAft>
              <a:buClrTx/>
              <a:buSzTx/>
              <a:buFontTx/>
              <a:buNone/>
              <a:tabLst/>
              <a:defRPr/>
            </a:pPr>
            <a:r>
              <a:rPr lang="en-US" b="1" kern="0" dirty="0">
                <a:solidFill>
                  <a:srgbClr val="FF0000"/>
                </a:solidFill>
                <a:latin typeface="Arial" pitchFamily="34" charset="0"/>
              </a:rPr>
              <a:t>4.2% of all businesses</a:t>
            </a:r>
          </a:p>
          <a:p>
            <a:pPr marL="342900" marR="0" lvl="0" indent="-342900" defTabSz="914400" eaLnBrk="1" fontAlgn="auto" latinLnBrk="0" hangingPunct="1">
              <a:lnSpc>
                <a:spcPct val="100000"/>
              </a:lnSpc>
              <a:spcBef>
                <a:spcPct val="20000"/>
              </a:spcBef>
              <a:spcAft>
                <a:spcPts val="0"/>
              </a:spcAft>
              <a:buClrTx/>
              <a:buSzTx/>
              <a:buFontTx/>
              <a:buNone/>
              <a:tabLst/>
              <a:defRPr/>
            </a:pPr>
            <a:r>
              <a:rPr lang="en-US" b="1" kern="0" dirty="0">
                <a:solidFill>
                  <a:srgbClr val="FF0000"/>
                </a:solidFill>
                <a:latin typeface="Arial" pitchFamily="34" charset="0"/>
              </a:rPr>
              <a:t>1.9% of all employees</a:t>
            </a:r>
          </a:p>
        </p:txBody>
      </p:sp>
    </p:spTree>
    <p:extLst>
      <p:ext uri="{BB962C8B-B14F-4D97-AF65-F5344CB8AC3E}">
        <p14:creationId xmlns:p14="http://schemas.microsoft.com/office/powerpoint/2010/main" val="203818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cstate="print"/>
          <a:srcRect l="20239" t="13548" r="17164" b="18525"/>
          <a:stretch>
            <a:fillRect/>
          </a:stretch>
        </p:blipFill>
        <p:spPr bwMode="auto">
          <a:xfrm>
            <a:off x="1371600" y="1354394"/>
            <a:ext cx="6896100" cy="4894006"/>
          </a:xfrm>
          <a:prstGeom prst="rect">
            <a:avLst/>
          </a:prstGeom>
          <a:noFill/>
          <a:ln w="9525">
            <a:noFill/>
            <a:miter lim="800000"/>
            <a:headEnd/>
            <a:tailEnd/>
          </a:ln>
        </p:spPr>
      </p:pic>
      <p:sp>
        <p:nvSpPr>
          <p:cNvPr id="218114" name="Text Box 2"/>
          <p:cNvSpPr txBox="1">
            <a:spLocks noChangeArrowheads="1"/>
          </p:cNvSpPr>
          <p:nvPr/>
        </p:nvSpPr>
        <p:spPr bwMode="auto">
          <a:xfrm>
            <a:off x="1682750" y="1377950"/>
            <a:ext cx="6394450" cy="520700"/>
          </a:xfrm>
          <a:prstGeom prst="rect">
            <a:avLst/>
          </a:prstGeom>
          <a:noFill/>
          <a:ln w="9525">
            <a:noFill/>
            <a:miter lim="800000"/>
            <a:headEnd/>
            <a:tailEnd/>
          </a:ln>
          <a:effectLst/>
        </p:spPr>
        <p:txBody>
          <a:bodyPr>
            <a:spAutoFit/>
          </a:bodyPr>
          <a:lstStyle/>
          <a:p>
            <a:pPr algn="ctr">
              <a:spcBef>
                <a:spcPct val="50000"/>
              </a:spcBef>
            </a:pPr>
            <a:endParaRPr lang="en-US" sz="2800">
              <a:solidFill>
                <a:srgbClr val="FFFFFF"/>
              </a:solidFill>
              <a:latin typeface="Times New Roman" pitchFamily="18" charset="0"/>
            </a:endParaRPr>
          </a:p>
        </p:txBody>
      </p:sp>
      <p:sp>
        <p:nvSpPr>
          <p:cNvPr id="218115" name="Rectangle 3"/>
          <p:cNvSpPr>
            <a:spLocks noChangeArrowheads="1"/>
          </p:cNvSpPr>
          <p:nvPr/>
        </p:nvSpPr>
        <p:spPr bwMode="auto">
          <a:xfrm>
            <a:off x="685800" y="228600"/>
            <a:ext cx="8458200" cy="1143000"/>
          </a:xfrm>
          <a:prstGeom prst="rect">
            <a:avLst/>
          </a:prstGeom>
          <a:noFill/>
          <a:ln w="9525">
            <a:noFill/>
            <a:miter lim="800000"/>
            <a:headEnd/>
            <a:tailEnd/>
          </a:ln>
          <a:effectLst/>
        </p:spPr>
        <p:txBody>
          <a:bodyPr/>
          <a:lstStyle/>
          <a:p>
            <a:pPr marL="342900" indent="-342900" algn="ctr">
              <a:spcBef>
                <a:spcPct val="20000"/>
              </a:spcBef>
            </a:pPr>
            <a:r>
              <a:rPr lang="en-US" sz="3200" b="1" dirty="0">
                <a:solidFill>
                  <a:srgbClr val="FFCC00"/>
                </a:solidFill>
                <a:latin typeface="Arial" panose="020B0604020202020204" pitchFamily="34" charset="0"/>
                <a:cs typeface="Arial" panose="020B0604020202020204" pitchFamily="34" charset="0"/>
              </a:rPr>
              <a:t>Creative</a:t>
            </a:r>
            <a:r>
              <a:rPr lang="en-US" sz="3200" b="1" dirty="0">
                <a:solidFill>
                  <a:srgbClr val="FFFFFF"/>
                </a:solidFill>
                <a:latin typeface="Arial" panose="020B0604020202020204" pitchFamily="34" charset="0"/>
                <a:cs typeface="Arial" panose="020B0604020202020204" pitchFamily="34" charset="0"/>
              </a:rPr>
              <a:t> </a:t>
            </a:r>
            <a:r>
              <a:rPr lang="en-US" sz="3200" b="1" dirty="0">
                <a:solidFill>
                  <a:srgbClr val="FFCC00"/>
                </a:solidFill>
                <a:latin typeface="Arial" panose="020B0604020202020204" pitchFamily="34" charset="0"/>
                <a:cs typeface="Arial" panose="020B0604020202020204" pitchFamily="34" charset="0"/>
              </a:rPr>
              <a:t>Industries in IL-4</a:t>
            </a:r>
          </a:p>
          <a:p>
            <a:pPr marL="342900" indent="-342900" algn="ctr">
              <a:spcBef>
                <a:spcPct val="20000"/>
              </a:spcBef>
            </a:pPr>
            <a:r>
              <a:rPr lang="en-US" sz="2400" b="1" dirty="0">
                <a:solidFill>
                  <a:srgbClr val="FFFFFF"/>
                </a:solidFill>
                <a:latin typeface="Arial" panose="020B0604020202020204" pitchFamily="34" charset="0"/>
                <a:cs typeface="Arial" panose="020B0604020202020204" pitchFamily="34" charset="0"/>
              </a:rPr>
              <a:t>838 Arts-Related Business Employ 3,026 People</a:t>
            </a:r>
            <a:r>
              <a:rPr lang="en-US" sz="2800" dirty="0">
                <a:solidFill>
                  <a:srgbClr val="FFFFFF"/>
                </a:solidFill>
                <a:latin typeface="Arial" panose="020B0604020202020204" pitchFamily="34" charset="0"/>
                <a:cs typeface="Arial" panose="020B0604020202020204" pitchFamily="34" charset="0"/>
              </a:rPr>
              <a:t> </a:t>
            </a:r>
          </a:p>
        </p:txBody>
      </p:sp>
      <p:sp>
        <p:nvSpPr>
          <p:cNvPr id="5" name="Rectangle 3"/>
          <p:cNvSpPr>
            <a:spLocks noChangeArrowheads="1"/>
          </p:cNvSpPr>
          <p:nvPr/>
        </p:nvSpPr>
        <p:spPr bwMode="auto">
          <a:xfrm>
            <a:off x="363557" y="5734278"/>
            <a:ext cx="3051672" cy="829019"/>
          </a:xfrm>
          <a:prstGeom prst="rect">
            <a:avLst/>
          </a:prstGeom>
          <a:solidFill>
            <a:srgbClr val="FFFFFF"/>
          </a:solidFill>
          <a:ln w="9525">
            <a:solidFill>
              <a:srgbClr val="666699"/>
            </a:solidFill>
            <a:miter lim="800000"/>
            <a:headEnd/>
            <a:tailEnd/>
          </a:ln>
          <a:effectLst/>
        </p:spPr>
        <p:txBody>
          <a:bodyPr/>
          <a:lstStyle/>
          <a:p>
            <a:pPr marL="342900" indent="-342900" defTabSz="914400" eaLnBrk="1" fontAlgn="auto" hangingPunct="1">
              <a:spcBef>
                <a:spcPct val="20000"/>
              </a:spcBef>
              <a:spcAft>
                <a:spcPts val="0"/>
              </a:spcAft>
            </a:pPr>
            <a:r>
              <a:rPr lang="en-US" b="1" kern="0" dirty="0">
                <a:solidFill>
                  <a:srgbClr val="FF0000"/>
                </a:solidFill>
                <a:latin typeface="Arial" pitchFamily="34" charset="0"/>
              </a:rPr>
              <a:t>4.8% of all businesses</a:t>
            </a:r>
          </a:p>
          <a:p>
            <a:pPr marL="342900" indent="-342900" defTabSz="914400" eaLnBrk="1" fontAlgn="auto" hangingPunct="1">
              <a:spcBef>
                <a:spcPct val="20000"/>
              </a:spcBef>
              <a:spcAft>
                <a:spcPts val="0"/>
              </a:spcAft>
            </a:pPr>
            <a:r>
              <a:rPr lang="en-US" b="1" kern="0" dirty="0">
                <a:solidFill>
                  <a:srgbClr val="FF0000"/>
                </a:solidFill>
                <a:latin typeface="Arial" pitchFamily="34" charset="0"/>
              </a:rPr>
              <a:t>1.7% of all employees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Text Box 2"/>
          <p:cNvSpPr txBox="1">
            <a:spLocks noChangeArrowheads="1"/>
          </p:cNvSpPr>
          <p:nvPr/>
        </p:nvSpPr>
        <p:spPr bwMode="auto">
          <a:xfrm>
            <a:off x="1682750" y="1377950"/>
            <a:ext cx="6394450" cy="520700"/>
          </a:xfrm>
          <a:prstGeom prst="rect">
            <a:avLst/>
          </a:prstGeom>
          <a:noFill/>
          <a:ln w="9525">
            <a:noFill/>
            <a:miter lim="800000"/>
            <a:headEnd/>
            <a:tailEnd/>
          </a:ln>
          <a:effectLst/>
        </p:spPr>
        <p:txBody>
          <a:bodyPr>
            <a:spAutoFit/>
          </a:bodyPr>
          <a:lstStyle/>
          <a:p>
            <a:pPr algn="ctr">
              <a:spcBef>
                <a:spcPct val="50000"/>
              </a:spcBef>
            </a:pPr>
            <a:endParaRPr lang="en-US" sz="2800">
              <a:solidFill>
                <a:srgbClr val="FFFFFF"/>
              </a:solidFill>
              <a:latin typeface="Times New Roman" pitchFamily="18" charset="0"/>
            </a:endParaRPr>
          </a:p>
        </p:txBody>
      </p:sp>
      <p:sp>
        <p:nvSpPr>
          <p:cNvPr id="431107" name="Rectangle 3"/>
          <p:cNvSpPr>
            <a:spLocks noChangeArrowheads="1"/>
          </p:cNvSpPr>
          <p:nvPr/>
        </p:nvSpPr>
        <p:spPr bwMode="auto">
          <a:xfrm>
            <a:off x="609600" y="609600"/>
            <a:ext cx="8763000" cy="914400"/>
          </a:xfrm>
          <a:prstGeom prst="rect">
            <a:avLst/>
          </a:prstGeom>
          <a:noFill/>
          <a:ln w="9525">
            <a:noFill/>
            <a:miter lim="800000"/>
            <a:headEnd/>
            <a:tailEnd/>
          </a:ln>
          <a:effectLst/>
        </p:spPr>
        <p:txBody>
          <a:bodyPr/>
          <a:lstStyle/>
          <a:p>
            <a:pPr marL="342900" indent="-342900" algn="ctr">
              <a:spcBef>
                <a:spcPct val="20000"/>
              </a:spcBef>
            </a:pPr>
            <a:r>
              <a:rPr lang="en-US" sz="3600" b="1" i="1" dirty="0">
                <a:solidFill>
                  <a:srgbClr val="FFCC00"/>
                </a:solidFill>
              </a:rPr>
              <a:t>How Many Arts Businesses in </a:t>
            </a:r>
          </a:p>
          <a:p>
            <a:pPr marL="342900" indent="-342900" algn="ctr">
              <a:spcBef>
                <a:spcPct val="20000"/>
              </a:spcBef>
            </a:pPr>
            <a:r>
              <a:rPr lang="en-US" sz="3600" b="1" i="1" dirty="0">
                <a:solidFill>
                  <a:srgbClr val="FFCC00"/>
                </a:solidFill>
              </a:rPr>
              <a:t>YOUR COMMUNITY?</a:t>
            </a:r>
          </a:p>
        </p:txBody>
      </p:sp>
      <p:sp>
        <p:nvSpPr>
          <p:cNvPr id="7" name="Rectangle 3"/>
          <p:cNvSpPr>
            <a:spLocks noChangeArrowheads="1"/>
          </p:cNvSpPr>
          <p:nvPr/>
        </p:nvSpPr>
        <p:spPr bwMode="auto">
          <a:xfrm>
            <a:off x="228600" y="2735262"/>
            <a:ext cx="8763000" cy="1684338"/>
          </a:xfrm>
          <a:prstGeom prst="rect">
            <a:avLst/>
          </a:prstGeom>
          <a:noFill/>
          <a:ln w="9525">
            <a:noFill/>
            <a:miter lim="800000"/>
            <a:headEnd/>
            <a:tailEnd/>
          </a:ln>
          <a:effectLst/>
        </p:spPr>
        <p:txBody>
          <a:bodyPr/>
          <a:lstStyle/>
          <a:p>
            <a:pPr marL="342900" indent="-342900" algn="ctr">
              <a:spcBef>
                <a:spcPct val="20000"/>
              </a:spcBef>
            </a:pPr>
            <a:endParaRPr lang="en-US" sz="3200" b="1" dirty="0">
              <a:solidFill>
                <a:srgbClr val="FFFFFF"/>
              </a:solidFill>
            </a:endParaRPr>
          </a:p>
          <a:p>
            <a:pPr marL="342900" indent="-342900" algn="ctr">
              <a:spcBef>
                <a:spcPct val="20000"/>
              </a:spcBef>
            </a:pPr>
            <a:r>
              <a:rPr lang="en-US" sz="3200" b="1" dirty="0">
                <a:solidFill>
                  <a:srgbClr val="FFFFFF"/>
                </a:solidFill>
              </a:rPr>
              <a:t>www.AmericansForTheArts.org/CreativeIndustries</a:t>
            </a:r>
          </a:p>
          <a:p>
            <a:pPr marL="342900" indent="-342900" algn="ctr">
              <a:spcBef>
                <a:spcPct val="20000"/>
              </a:spcBef>
            </a:pPr>
            <a:endParaRPr lang="en-US" sz="3200" b="1" dirty="0">
              <a:solidFill>
                <a:srgbClr val="FFFFFF"/>
              </a:solidFill>
            </a:endParaRPr>
          </a:p>
          <a:p>
            <a:pPr marL="342900" indent="-342900" algn="ctr">
              <a:spcBef>
                <a:spcPct val="20000"/>
              </a:spcBef>
            </a:pPr>
            <a:endParaRPr lang="en-US" sz="3600" dirty="0">
              <a:solidFill>
                <a:srgbClr val="FFFFFF"/>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018" name="Picture 2"/>
          <p:cNvPicPr>
            <a:picLocks noChangeAspect="1" noChangeArrowheads="1"/>
          </p:cNvPicPr>
          <p:nvPr/>
        </p:nvPicPr>
        <p:blipFill>
          <a:blip r:embed="rId3" cstate="print"/>
          <a:srcRect/>
          <a:stretch>
            <a:fillRect/>
          </a:stretch>
        </p:blipFill>
        <p:spPr bwMode="auto">
          <a:xfrm>
            <a:off x="2217738" y="228600"/>
            <a:ext cx="5026025" cy="6477000"/>
          </a:xfrm>
          <a:prstGeom prst="rect">
            <a:avLst/>
          </a:prstGeom>
          <a:noFill/>
          <a:ln w="9525">
            <a:noFill/>
            <a:miter lim="800000"/>
            <a:headEnd/>
            <a:tailEnd/>
          </a:ln>
          <a:effectLst/>
        </p:spPr>
      </p:pic>
    </p:spTree>
    <p:extLst>
      <p:ext uri="{BB962C8B-B14F-4D97-AF65-F5344CB8AC3E}">
        <p14:creationId xmlns:p14="http://schemas.microsoft.com/office/powerpoint/2010/main" val="232095831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3" name="Text Box 3"/>
          <p:cNvSpPr txBox="1">
            <a:spLocks noChangeArrowheads="1"/>
          </p:cNvSpPr>
          <p:nvPr/>
        </p:nvSpPr>
        <p:spPr bwMode="auto">
          <a:xfrm>
            <a:off x="381000" y="162034"/>
            <a:ext cx="8763000" cy="952500"/>
          </a:xfrm>
          <a:prstGeom prst="rect">
            <a:avLst/>
          </a:prstGeom>
          <a:noFill/>
          <a:ln w="9525">
            <a:noFill/>
            <a:miter lim="800000"/>
            <a:headEnd/>
            <a:tailEnd/>
          </a:ln>
        </p:spPr>
        <p:txBody>
          <a:bodyPr/>
          <a:lstStyle/>
          <a:p>
            <a:pPr marL="342900" marR="0" lvl="0" indent="-342900" algn="ctr" defTabSz="914400" latinLnBrk="0">
              <a:lnSpc>
                <a:spcPct val="100000"/>
              </a:lnSpc>
              <a:spcBef>
                <a:spcPct val="20000"/>
              </a:spcBef>
              <a:buClrTx/>
              <a:buSzTx/>
              <a:buFontTx/>
              <a:buNone/>
              <a:tabLst/>
              <a:defRPr/>
            </a:pPr>
            <a:r>
              <a:rPr lang="en-US" sz="3200" b="1" dirty="0">
                <a:solidFill>
                  <a:srgbClr val="FFCC00"/>
                </a:solidFill>
                <a:latin typeface="Arial" pitchFamily="34" charset="0"/>
              </a:rPr>
              <a:t>Thomas Südhof</a:t>
            </a:r>
          </a:p>
          <a:p>
            <a:pPr marL="342900" marR="0" lvl="0" indent="-342900" algn="ctr" defTabSz="914400" latinLnBrk="0">
              <a:lnSpc>
                <a:spcPct val="100000"/>
              </a:lnSpc>
              <a:spcBef>
                <a:spcPct val="20000"/>
              </a:spcBef>
              <a:buClrTx/>
              <a:buSzTx/>
              <a:buFontTx/>
              <a:buNone/>
              <a:tabLst/>
              <a:defRPr/>
            </a:pPr>
            <a:r>
              <a:rPr lang="en-US" sz="3200" b="1" dirty="0">
                <a:solidFill>
                  <a:srgbClr val="FFCC00"/>
                </a:solidFill>
                <a:latin typeface="Arial" pitchFamily="34" charset="0"/>
              </a:rPr>
              <a:t>2013 Nobel Prize for medicine:</a:t>
            </a:r>
          </a:p>
          <a:p>
            <a:pPr marL="342900" marR="0" lvl="0" indent="-342900" algn="ctr" defTabSz="914400" latinLnBrk="0">
              <a:lnSpc>
                <a:spcPct val="100000"/>
              </a:lnSpc>
              <a:spcBef>
                <a:spcPct val="20000"/>
              </a:spcBef>
              <a:buClrTx/>
              <a:buSzTx/>
              <a:buFontTx/>
              <a:buNone/>
              <a:tabLst/>
              <a:defRPr/>
            </a:pPr>
            <a:r>
              <a:rPr lang="en-US" sz="3200" b="1" dirty="0">
                <a:solidFill>
                  <a:srgbClr val="FFCC00"/>
                </a:solidFill>
                <a:latin typeface="Arial" pitchFamily="34" charset="0"/>
              </a:rPr>
              <a:t>“I owe it all to my bassoon teacher”</a:t>
            </a:r>
          </a:p>
        </p:txBody>
      </p:sp>
      <p:pic>
        <p:nvPicPr>
          <p:cNvPr id="135170" name="Picture 2" descr="sudhof2_news"/>
          <p:cNvPicPr>
            <a:picLocks noChangeAspect="1" noChangeArrowheads="1"/>
          </p:cNvPicPr>
          <p:nvPr/>
        </p:nvPicPr>
        <p:blipFill>
          <a:blip r:embed="rId3" cstate="print"/>
          <a:srcRect/>
          <a:stretch>
            <a:fillRect/>
          </a:stretch>
        </p:blipFill>
        <p:spPr bwMode="auto">
          <a:xfrm>
            <a:off x="1752600" y="2057400"/>
            <a:ext cx="5238750" cy="3486151"/>
          </a:xfrm>
          <a:prstGeom prst="rect">
            <a:avLst/>
          </a:prstGeom>
          <a:noFill/>
        </p:spPr>
      </p:pic>
      <p:sp>
        <p:nvSpPr>
          <p:cNvPr id="4" name="Rectangle 3"/>
          <p:cNvSpPr>
            <a:spLocks noChangeArrowheads="1"/>
          </p:cNvSpPr>
          <p:nvPr/>
        </p:nvSpPr>
        <p:spPr bwMode="auto">
          <a:xfrm>
            <a:off x="685800" y="5715000"/>
            <a:ext cx="8458200" cy="838200"/>
          </a:xfrm>
          <a:prstGeom prst="rect">
            <a:avLst/>
          </a:prstGeom>
          <a:noFill/>
          <a:ln w="9525">
            <a:noFill/>
            <a:miter lim="800000"/>
            <a:headEnd/>
            <a:tailEnd/>
          </a:ln>
          <a:effectLst/>
        </p:spPr>
        <p:txBody>
          <a:bodyPr/>
          <a:lstStyle/>
          <a:p>
            <a:pPr marL="342900" marR="0" lvl="0" indent="-342900" algn="ctr" defTabSz="914400" eaLnBrk="1" fontAlgn="auto" latinLnBrk="0" hangingPunct="1">
              <a:lnSpc>
                <a:spcPct val="100000"/>
              </a:lnSpc>
              <a:spcBef>
                <a:spcPct val="20000"/>
              </a:spcBef>
              <a:spcAft>
                <a:spcPts val="0"/>
              </a:spcAft>
              <a:buClrTx/>
              <a:buSzTx/>
              <a:buFontTx/>
              <a:buNone/>
              <a:tabLst/>
              <a:defRPr/>
            </a:pPr>
            <a:r>
              <a:rPr lang="en-US" sz="2400" b="1" kern="0" dirty="0">
                <a:solidFill>
                  <a:schemeClr val="tx2"/>
                </a:solidFill>
              </a:rPr>
              <a:t>Drive for excellence … Visual thinking … Pattern recognition Problem solving … Perseverance</a:t>
            </a:r>
          </a:p>
        </p:txBody>
      </p:sp>
    </p:spTree>
    <p:extLst>
      <p:ext uri="{BB962C8B-B14F-4D97-AF65-F5344CB8AC3E}">
        <p14:creationId xmlns:p14="http://schemas.microsoft.com/office/powerpoint/2010/main" val="266799614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177" y="508000"/>
            <a:ext cx="8929511" cy="103994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Americans Believe the Arts are Part of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Well-Rounded Education for K-12 Students</a:t>
            </a:r>
          </a:p>
        </p:txBody>
      </p:sp>
      <p:sp>
        <p:nvSpPr>
          <p:cNvPr id="7" name="Rectangle 6">
            <a:extLst>
              <a:ext uri="{FF2B5EF4-FFF2-40B4-BE49-F238E27FC236}">
                <a16:creationId xmlns:a16="http://schemas.microsoft.com/office/drawing/2014/main" id="{981E593B-D081-4CDC-B8C3-E95F7D439E8B}"/>
              </a:ext>
            </a:extLst>
          </p:cNvPr>
          <p:cNvSpPr/>
          <p:nvPr/>
        </p:nvSpPr>
        <p:spPr>
          <a:xfrm>
            <a:off x="361245" y="6305467"/>
            <a:ext cx="1393330"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itchFamily="34" charset="0"/>
              </a:rPr>
              <a:t>@ArtsInfoGuy</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 name="Picture 1">
            <a:extLst>
              <a:ext uri="{FF2B5EF4-FFF2-40B4-BE49-F238E27FC236}">
                <a16:creationId xmlns:a16="http://schemas.microsoft.com/office/drawing/2014/main" id="{A8772A12-CC77-466B-A977-89EA43DA8709}"/>
              </a:ext>
            </a:extLst>
          </p:cNvPr>
          <p:cNvPicPr>
            <a:picLocks noChangeAspect="1"/>
          </p:cNvPicPr>
          <p:nvPr/>
        </p:nvPicPr>
        <p:blipFill rotWithShape="1">
          <a:blip r:embed="rId3"/>
          <a:srcRect l="21429" t="15503" r="21238" b="35566"/>
          <a:stretch/>
        </p:blipFill>
        <p:spPr>
          <a:xfrm>
            <a:off x="163897" y="1654628"/>
            <a:ext cx="8816205" cy="4232366"/>
          </a:xfrm>
          <a:prstGeom prst="rect">
            <a:avLst/>
          </a:prstGeom>
        </p:spPr>
      </p:pic>
    </p:spTree>
    <p:extLst>
      <p:ext uri="{BB962C8B-B14F-4D97-AF65-F5344CB8AC3E}">
        <p14:creationId xmlns:p14="http://schemas.microsoft.com/office/powerpoint/2010/main" val="2606023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3"/>
          <p:cNvSpPr>
            <a:spLocks noChangeArrowheads="1"/>
          </p:cNvSpPr>
          <p:nvPr/>
        </p:nvSpPr>
        <p:spPr bwMode="auto">
          <a:xfrm>
            <a:off x="1295400" y="228600"/>
            <a:ext cx="7543800" cy="1143000"/>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dirty="0">
                <a:solidFill>
                  <a:srgbClr val="FFCC00"/>
                </a:solidFill>
                <a:latin typeface="Arial" pitchFamily="34" charset="0"/>
              </a:rPr>
              <a:t>Improved Academic Performance </a:t>
            </a:r>
          </a:p>
        </p:txBody>
      </p:sp>
      <p:pic>
        <p:nvPicPr>
          <p:cNvPr id="110596" name="Picture 4" descr="Band kicked off the field">
            <a:hlinkClick r:id="rId3" tooltip="The band performs at a competition at Millbrook High School where they won 'Best Music.'"/>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4724" y="5715000"/>
            <a:ext cx="1719875" cy="1143000"/>
          </a:xfrm>
          <a:prstGeom prst="rect">
            <a:avLst/>
          </a:prstGeom>
          <a:noFill/>
        </p:spPr>
      </p:pic>
      <p:pic>
        <p:nvPicPr>
          <p:cNvPr id="110598" name="Picture 6" descr="Students in ceramics teacher Tamera Burns’s class picked some of their work to show.  The display consists of wheel thrown pieces, coil pots, hand built tiles, and sgraffito.  Credit: Susie Buck and Molly Lynch for Manchester Essex Multimedia Onli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77683" y="5791200"/>
            <a:ext cx="2008717" cy="990600"/>
          </a:xfrm>
          <a:prstGeom prst="rect">
            <a:avLst/>
          </a:prstGeom>
          <a:noFill/>
        </p:spPr>
      </p:pic>
      <p:pic>
        <p:nvPicPr>
          <p:cNvPr id="7" name="Picture 2" descr="GCSE Exams"/>
          <p:cNvPicPr>
            <a:picLocks noChangeAspect="1" noChangeArrowheads="1"/>
          </p:cNvPicPr>
          <p:nvPr/>
        </p:nvPicPr>
        <p:blipFill>
          <a:blip r:embed="rId6" cstate="print"/>
          <a:srcRect/>
          <a:stretch>
            <a:fillRect/>
          </a:stretch>
        </p:blipFill>
        <p:spPr bwMode="auto">
          <a:xfrm>
            <a:off x="1524000" y="1295400"/>
            <a:ext cx="6450543" cy="4038600"/>
          </a:xfrm>
          <a:prstGeom prst="rect">
            <a:avLst/>
          </a:prstGeom>
          <a:noFill/>
        </p:spPr>
      </p:pic>
      <p:pic>
        <p:nvPicPr>
          <p:cNvPr id="110600" name="Picture 8" descr="Arts &amp; Learning Theatre classes">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62416" y="5715000"/>
            <a:ext cx="1776684" cy="1143000"/>
          </a:xfrm>
          <a:prstGeom prst="rect">
            <a:avLst/>
          </a:prstGeom>
          <a:noFill/>
        </p:spPr>
      </p:pic>
    </p:spTree>
    <p:extLst>
      <p:ext uri="{BB962C8B-B14F-4D97-AF65-F5344CB8AC3E}">
        <p14:creationId xmlns:p14="http://schemas.microsoft.com/office/powerpoint/2010/main" val="298844446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4177" y="508000"/>
            <a:ext cx="8929511" cy="1039949"/>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Arts Education is Deemed Very Important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uLnTx/>
                <a:uFillTx/>
                <a:latin typeface="Arial"/>
                <a:ea typeface="+mn-ea"/>
                <a:cs typeface="+mn-cs"/>
              </a:rPr>
              <a:t>All Grade Levels (K-12)</a:t>
            </a:r>
          </a:p>
        </p:txBody>
      </p:sp>
      <p:graphicFrame>
        <p:nvGraphicFramePr>
          <p:cNvPr id="3" name="Chart 730">
            <a:extLst>
              <a:ext uri="{FF2B5EF4-FFF2-40B4-BE49-F238E27FC236}">
                <a16:creationId xmlns:a16="http://schemas.microsoft.com/office/drawing/2014/main" id="{7540FBB7-9E2A-47E1-A351-0371866C42E5}"/>
              </a:ext>
            </a:extLst>
          </p:cNvPr>
          <p:cNvGraphicFramePr/>
          <p:nvPr>
            <p:extLst>
              <p:ext uri="{D42A27DB-BD31-4B8C-83A1-F6EECF244321}">
                <p14:modId xmlns:p14="http://schemas.microsoft.com/office/powerpoint/2010/main" val="3966969983"/>
              </p:ext>
            </p:extLst>
          </p:nvPr>
        </p:nvGraphicFramePr>
        <p:xfrm>
          <a:off x="234000" y="1547949"/>
          <a:ext cx="6924446" cy="50096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731">
            <a:extLst>
              <a:ext uri="{FF2B5EF4-FFF2-40B4-BE49-F238E27FC236}">
                <a16:creationId xmlns:a16="http://schemas.microsoft.com/office/drawing/2014/main" id="{08146CDE-B13F-4356-8621-A402E2FF6E3A}"/>
              </a:ext>
            </a:extLst>
          </p:cNvPr>
          <p:cNvGraphicFramePr/>
          <p:nvPr>
            <p:extLst>
              <p:ext uri="{D42A27DB-BD31-4B8C-83A1-F6EECF244321}">
                <p14:modId xmlns:p14="http://schemas.microsoft.com/office/powerpoint/2010/main" val="2383817363"/>
              </p:ext>
            </p:extLst>
          </p:nvPr>
        </p:nvGraphicFramePr>
        <p:xfrm>
          <a:off x="7268269" y="1144017"/>
          <a:ext cx="1735182" cy="5366148"/>
        </p:xfrm>
        <a:graphic>
          <a:graphicData uri="http://schemas.openxmlformats.org/drawingml/2006/table">
            <a:tbl>
              <a:tblPr/>
              <a:tblGrid>
                <a:gridCol w="867591">
                  <a:extLst>
                    <a:ext uri="{9D8B030D-6E8A-4147-A177-3AD203B41FA5}">
                      <a16:colId xmlns:a16="http://schemas.microsoft.com/office/drawing/2014/main" val="20000"/>
                    </a:ext>
                  </a:extLst>
                </a:gridCol>
                <a:gridCol w="867591">
                  <a:extLst>
                    <a:ext uri="{9D8B030D-6E8A-4147-A177-3AD203B41FA5}">
                      <a16:colId xmlns:a16="http://schemas.microsoft.com/office/drawing/2014/main" val="2233877625"/>
                    </a:ext>
                  </a:extLst>
                </a:gridCol>
              </a:tblGrid>
              <a:tr h="466747">
                <a:tc gridSpan="2">
                  <a:txBody>
                    <a:bodyPr/>
                    <a:lstStyle/>
                    <a:p>
                      <a:pPr lvl="0" algn="ctr" defTabSz="924281">
                        <a:defRPr sz="1800" b="0" i="0">
                          <a:solidFill>
                            <a:srgbClr val="000000"/>
                          </a:solidFill>
                        </a:defRPr>
                      </a:pPr>
                      <a:r>
                        <a:rPr lang="en-US" sz="1800" b="1" dirty="0">
                          <a:solidFill>
                            <a:srgbClr val="222223"/>
                          </a:solidFill>
                        </a:rPr>
                        <a:t> Percent  </a:t>
                      </a:r>
                      <a:r>
                        <a:rPr sz="1800" b="1" dirty="0">
                          <a:solidFill>
                            <a:srgbClr val="222223"/>
                          </a:solidFill>
                        </a:rPr>
                        <a:t> </a:t>
                      </a:r>
                      <a:r>
                        <a:rPr lang="en-US" sz="1800" b="1" dirty="0">
                          <a:solidFill>
                            <a:srgbClr val="222223"/>
                          </a:solidFill>
                        </a:rPr>
                        <a:t>Important</a:t>
                      </a:r>
                      <a:r>
                        <a:rPr sz="1800" b="1" dirty="0">
                          <a:solidFill>
                            <a:srgbClr val="222223"/>
                          </a:solidFill>
                        </a:rPr>
                        <a:t> </a:t>
                      </a:r>
                    </a:p>
                  </a:txBody>
                  <a:tcPr marL="9525" marR="9525" marT="9525" marB="9525" anchor="ctr" horzOverflow="overflow">
                    <a:lnL w="12700" cmpd="sng">
                      <a:noFill/>
                      <a:prstDash val="solid"/>
                    </a:lnL>
                    <a:lnR w="12700" cmpd="sng">
                      <a:noFill/>
                      <a:prstDash val="solid"/>
                    </a:lnR>
                    <a:lnT w="12700" cmpd="sng">
                      <a:noFill/>
                      <a:prstDash val="solid"/>
                    </a:lnT>
                    <a:lnB w="12700">
                      <a:noFill/>
                      <a:round/>
                    </a:lnB>
                    <a:lnTlToBr w="12700" cmpd="sng">
                      <a:noFill/>
                      <a:prstDash val="solid"/>
                    </a:lnTlToBr>
                    <a:lnBlToTr w="12700" cmpd="sng">
                      <a:noFill/>
                      <a:prstDash val="solid"/>
                    </a:lnBlToTr>
                  </a:tcPr>
                </a:tc>
                <a:tc hMerge="1">
                  <a:txBody>
                    <a:bodyPr/>
                    <a:lstStyle/>
                    <a:p>
                      <a:pPr lvl="0" algn="ctr" defTabSz="924281">
                        <a:defRPr sz="1800" b="0" i="0">
                          <a:solidFill>
                            <a:srgbClr val="000000"/>
                          </a:solidFill>
                        </a:defRPr>
                      </a:pPr>
                      <a:endParaRPr sz="1400" b="1" dirty="0">
                        <a:solidFill>
                          <a:srgbClr val="222223"/>
                        </a:solidFill>
                      </a:endParaRPr>
                    </a:p>
                  </a:txBody>
                  <a:tcPr marL="9525" marR="9525" marT="9525" marB="9525" anchor="ctr" horzOverflow="overflow">
                    <a:lnL w="12700" cmpd="sng">
                      <a:noFill/>
                      <a:prstDash val="solid"/>
                    </a:lnL>
                    <a:lnR w="12700" cmpd="sng">
                      <a:noFill/>
                      <a:prstDash val="solid"/>
                    </a:lnR>
                    <a:lnT w="12700" cmpd="sng">
                      <a:noFill/>
                      <a:prstDash val="solid"/>
                    </a:lnT>
                    <a:lnB w="12700">
                      <a:noFill/>
                      <a:roun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48923">
                <a:tc>
                  <a:txBody>
                    <a:bodyPr/>
                    <a:lstStyle/>
                    <a:p>
                      <a:pPr lvl="0" algn="ctr" defTabSz="924281">
                        <a:defRPr sz="1800" b="0" i="0">
                          <a:solidFill>
                            <a:srgbClr val="000000"/>
                          </a:solidFill>
                        </a:defRPr>
                      </a:pPr>
                      <a:r>
                        <a:rPr lang="en-US" sz="1800" b="1" dirty="0">
                          <a:solidFill>
                            <a:srgbClr val="222223"/>
                          </a:solidFill>
                          <a:highlight>
                            <a:srgbClr val="FFFF00"/>
                          </a:highlight>
                        </a:rPr>
                        <a:t>2018</a:t>
                      </a:r>
                      <a:endParaRPr sz="1800" b="1" dirty="0">
                        <a:solidFill>
                          <a:srgbClr val="222223"/>
                        </a:solidFill>
                        <a:highlight>
                          <a:srgbClr val="FFFF00"/>
                        </a:highlight>
                      </a:endParaRPr>
                    </a:p>
                  </a:txBody>
                  <a:tcPr marL="9525" marR="9525" marT="9525" marB="9525" anchor="ctr" horzOverflow="overflow">
                    <a:lnL w="12700" cmpd="sng">
                      <a:noFill/>
                      <a:prstDash val="solid"/>
                    </a:lnL>
                    <a:lnR w="12700" cmpd="sng">
                      <a:noFill/>
                      <a:prstDash val="solid"/>
                    </a:lnR>
                    <a:lnT w="12700" cmpd="sng">
                      <a:noFill/>
                      <a:prstDash val="solid"/>
                    </a:lnT>
                    <a:lnB w="12700">
                      <a:noFill/>
                      <a:round/>
                    </a:lnB>
                    <a:lnTlToBr w="12700" cmpd="sng">
                      <a:noFill/>
                      <a:prstDash val="solid"/>
                    </a:lnTlToBr>
                    <a:lnBlToTr w="12700" cmpd="sng">
                      <a:noFill/>
                      <a:prstDash val="solid"/>
                    </a:lnBlToTr>
                  </a:tcPr>
                </a:tc>
                <a:tc>
                  <a:txBody>
                    <a:bodyPr/>
                    <a:lstStyle/>
                    <a:p>
                      <a:pPr lvl="0" algn="ctr" defTabSz="924281">
                        <a:defRPr sz="1800" b="0" i="0">
                          <a:solidFill>
                            <a:srgbClr val="000000"/>
                          </a:solidFill>
                        </a:defRPr>
                      </a:pPr>
                      <a:r>
                        <a:rPr lang="en-US" sz="1800" b="1" dirty="0">
                          <a:solidFill>
                            <a:srgbClr val="222223"/>
                          </a:solidFill>
                        </a:rPr>
                        <a:t>2015</a:t>
                      </a:r>
                      <a:endParaRPr sz="1800" b="1" dirty="0">
                        <a:solidFill>
                          <a:srgbClr val="222223"/>
                        </a:solidFill>
                      </a:endParaRPr>
                    </a:p>
                  </a:txBody>
                  <a:tcPr marL="9525" marR="9525" marT="9525" marB="9525" anchor="ctr" horzOverflow="overflow">
                    <a:lnL w="12700" cmpd="sng">
                      <a:noFill/>
                      <a:prstDash val="solid"/>
                    </a:lnL>
                    <a:lnR w="12700" cmpd="sng">
                      <a:noFill/>
                      <a:prstDash val="solid"/>
                    </a:lnR>
                    <a:lnT w="12700" cmpd="sng">
                      <a:noFill/>
                      <a:prstDash val="solid"/>
                    </a:lnT>
                    <a:lnB w="12700">
                      <a:noFill/>
                      <a:round/>
                    </a:lnB>
                    <a:lnTlToBr w="12700" cmpd="sng">
                      <a:noFill/>
                      <a:prstDash val="solid"/>
                    </a:lnTlToBr>
                    <a:lnBlToTr w="12700" cmpd="sng">
                      <a:noFill/>
                      <a:prstDash val="solid"/>
                    </a:lnBlToTr>
                  </a:tcPr>
                </a:tc>
                <a:extLst>
                  <a:ext uri="{0D108BD9-81ED-4DB2-BD59-A6C34878D82A}">
                    <a16:rowId xmlns:a16="http://schemas.microsoft.com/office/drawing/2014/main" val="285009444"/>
                  </a:ext>
                </a:extLst>
              </a:tr>
              <a:tr h="1126272">
                <a:tc>
                  <a:txBody>
                    <a:bodyPr/>
                    <a:lstStyle/>
                    <a:p>
                      <a:pPr algn="ctr" fontAlgn="b"/>
                      <a:r>
                        <a:rPr lang="en-US" sz="1800" b="1" i="0" u="none" strike="noStrike" dirty="0">
                          <a:solidFill>
                            <a:srgbClr val="000000"/>
                          </a:solidFill>
                          <a:effectLst/>
                          <a:highlight>
                            <a:srgbClr val="FFFF00"/>
                          </a:highlight>
                          <a:latin typeface="+mn-lt"/>
                        </a:rPr>
                        <a:t>94 percent</a:t>
                      </a:r>
                    </a:p>
                  </a:txBody>
                  <a:tcPr marL="9525" marR="9525" marT="9525" marB="0" anchor="ctr">
                    <a:lnL w="12700" cmpd="sng">
                      <a:noFill/>
                      <a:prstDash val="solid"/>
                    </a:lnL>
                    <a:lnR w="12700" cmpd="sng">
                      <a:noFill/>
                      <a:prstDash val="solid"/>
                    </a:lnR>
                    <a:lnT w="12700">
                      <a:noFill/>
                      <a:round/>
                    </a:lnT>
                    <a:lnB w="12700" cmpd="sng">
                      <a:noFill/>
                      <a:prstDash val="solid"/>
                    </a:lnB>
                    <a:lnTlToBr w="12700" cmpd="sng">
                      <a:noFill/>
                      <a:prstDash val="solid"/>
                    </a:lnTlToBr>
                    <a:lnBlToTr w="12700" cmpd="sng">
                      <a:noFill/>
                      <a:prstDash val="solid"/>
                    </a:lnBlToTr>
                  </a:tcPr>
                </a:tc>
                <a:tc>
                  <a:txBody>
                    <a:bodyPr/>
                    <a:lstStyle/>
                    <a:p>
                      <a:pPr marL="0" algn="ctr" defTabSz="924282" rtl="0" eaLnBrk="1" fontAlgn="ctr" latinLnBrk="0" hangingPunct="1"/>
                      <a:r>
                        <a:rPr lang="en-US" sz="1800" b="1" i="0" u="none" strike="noStrike" kern="1200" dirty="0">
                          <a:solidFill>
                            <a:schemeClr val="tx1"/>
                          </a:solidFill>
                          <a:effectLst/>
                          <a:latin typeface="Calibri" panose="020F0502020204030204" pitchFamily="34" charset="0"/>
                          <a:ea typeface="+mn-ea"/>
                          <a:cs typeface="+mn-cs"/>
                        </a:rPr>
                        <a:t>88 percent</a:t>
                      </a:r>
                    </a:p>
                  </a:txBody>
                  <a:tcPr marL="9525" marR="9525" marT="9525" marB="0" anchor="ctr">
                    <a:lnL w="12700" cmpd="sng">
                      <a:noFill/>
                      <a:prstDash val="solid"/>
                    </a:lnL>
                    <a:lnR w="12700" cmpd="sng">
                      <a:noFill/>
                      <a:prstDash val="solid"/>
                    </a:lnR>
                    <a:lnT w="12700">
                      <a:noFill/>
                      <a:roun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26272">
                <a:tc>
                  <a:txBody>
                    <a:bodyPr/>
                    <a:lstStyle/>
                    <a:p>
                      <a:pPr algn="ctr" fontAlgn="b"/>
                      <a:r>
                        <a:rPr lang="en-US" sz="1800" b="1" i="0" u="none" strike="noStrike" dirty="0">
                          <a:solidFill>
                            <a:srgbClr val="000000"/>
                          </a:solidFill>
                          <a:effectLst/>
                          <a:highlight>
                            <a:srgbClr val="FFFF00"/>
                          </a:highlight>
                          <a:latin typeface="+mn-lt"/>
                        </a:rPr>
                        <a:t>94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24282" rtl="0" eaLnBrk="1" fontAlgn="ctr" latinLnBrk="0" hangingPunct="1"/>
                      <a:r>
                        <a:rPr lang="en-US" sz="1800" b="1" i="0" u="none" strike="noStrike" kern="1200" dirty="0">
                          <a:solidFill>
                            <a:schemeClr val="tx1"/>
                          </a:solidFill>
                          <a:effectLst/>
                          <a:latin typeface="Calibri" panose="020F0502020204030204" pitchFamily="34" charset="0"/>
                          <a:ea typeface="+mn-ea"/>
                          <a:cs typeface="+mn-cs"/>
                        </a:rPr>
                        <a:t>90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26272">
                <a:tc>
                  <a:txBody>
                    <a:bodyPr/>
                    <a:lstStyle/>
                    <a:p>
                      <a:pPr algn="ctr" fontAlgn="b"/>
                      <a:r>
                        <a:rPr lang="en-US" sz="1800" b="1" i="0" u="none" strike="noStrike" dirty="0">
                          <a:solidFill>
                            <a:srgbClr val="000000"/>
                          </a:solidFill>
                          <a:effectLst/>
                          <a:highlight>
                            <a:srgbClr val="FFFF00"/>
                          </a:highlight>
                          <a:latin typeface="+mn-lt"/>
                        </a:rPr>
                        <a:t>93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24282" rtl="0" eaLnBrk="1" fontAlgn="ctr" latinLnBrk="0" hangingPunct="1"/>
                      <a:r>
                        <a:rPr lang="en-US" sz="1800" b="1" i="0" u="none" strike="noStrike" kern="1200" dirty="0">
                          <a:solidFill>
                            <a:schemeClr val="tx1"/>
                          </a:solidFill>
                          <a:effectLst/>
                          <a:latin typeface="Calibri" panose="020F0502020204030204" pitchFamily="34" charset="0"/>
                          <a:ea typeface="+mn-ea"/>
                          <a:cs typeface="+mn-cs"/>
                        </a:rPr>
                        <a:t>89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126272">
                <a:tc>
                  <a:txBody>
                    <a:bodyPr/>
                    <a:lstStyle/>
                    <a:p>
                      <a:pPr algn="ctr" fontAlgn="b"/>
                      <a:r>
                        <a:rPr lang="en-US" sz="1800" b="1" i="0" u="none" strike="noStrike" dirty="0">
                          <a:solidFill>
                            <a:srgbClr val="000000"/>
                          </a:solidFill>
                          <a:effectLst/>
                          <a:highlight>
                            <a:srgbClr val="FFFF00"/>
                          </a:highlight>
                          <a:latin typeface="+mn-lt"/>
                        </a:rPr>
                        <a:t>89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algn="ctr" defTabSz="924282" rtl="0" eaLnBrk="1" fontAlgn="ctr" latinLnBrk="0" hangingPunct="1"/>
                      <a:r>
                        <a:rPr lang="en-US" sz="1800" b="1" i="0" u="none" strike="noStrike" kern="1200" dirty="0">
                          <a:solidFill>
                            <a:schemeClr val="tx1"/>
                          </a:solidFill>
                          <a:effectLst/>
                          <a:latin typeface="Calibri" panose="020F0502020204030204" pitchFamily="34" charset="0"/>
                          <a:ea typeface="+mn-ea"/>
                          <a:cs typeface="+mn-cs"/>
                        </a:rPr>
                        <a:t>83 percent</a:t>
                      </a:r>
                    </a:p>
                  </a:txBody>
                  <a:tcPr marL="9525" marR="95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34964912"/>
                  </a:ext>
                </a:extLst>
              </a:tr>
            </a:tbl>
          </a:graphicData>
        </a:graphic>
      </p:graphicFrame>
      <p:sp>
        <p:nvSpPr>
          <p:cNvPr id="6" name="Rectangle 5">
            <a:extLst>
              <a:ext uri="{FF2B5EF4-FFF2-40B4-BE49-F238E27FC236}">
                <a16:creationId xmlns:a16="http://schemas.microsoft.com/office/drawing/2014/main" id="{BE4D43D9-FDBF-427F-8AC4-A18BF8B6778F}"/>
              </a:ext>
            </a:extLst>
          </p:cNvPr>
          <p:cNvSpPr/>
          <p:nvPr/>
        </p:nvSpPr>
        <p:spPr>
          <a:xfrm>
            <a:off x="361245" y="6305467"/>
            <a:ext cx="1393330" cy="3077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itchFamily="34" charset="0"/>
              </a:rPr>
              <a:t>@ArtsInfoGuy</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20817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1295400" y="609600"/>
            <a:ext cx="7239000" cy="1143000"/>
          </a:xfrm>
        </p:spPr>
        <p:txBody>
          <a:bodyPr/>
          <a:lstStyle/>
          <a:p>
            <a:pPr fontAlgn="auto">
              <a:spcBef>
                <a:spcPts val="0"/>
              </a:spcBef>
              <a:spcAft>
                <a:spcPts val="0"/>
              </a:spcAft>
              <a:defRPr/>
            </a:pPr>
            <a:r>
              <a:rPr lang="en-US" sz="3200" b="1" kern="1200" dirty="0">
                <a:solidFill>
                  <a:srgbClr val="FFCC00"/>
                </a:solidFill>
                <a:latin typeface="Arial" pitchFamily="34" charset="0"/>
                <a:ea typeface="+mn-ea"/>
                <a:cs typeface="+mn-cs"/>
              </a:rPr>
              <a:t>Arts in Healthcare Benefits</a:t>
            </a:r>
          </a:p>
        </p:txBody>
      </p:sp>
      <p:sp>
        <p:nvSpPr>
          <p:cNvPr id="12" name="Rectangle 3"/>
          <p:cNvSpPr txBox="1">
            <a:spLocks noChangeArrowheads="1"/>
          </p:cNvSpPr>
          <p:nvPr/>
        </p:nvSpPr>
        <p:spPr bwMode="auto">
          <a:xfrm>
            <a:off x="580684" y="1828786"/>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length of hospital stay</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Fewer medical visits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use of pain and anxiety med’s</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Improved recovery time</a:t>
            </a:r>
          </a:p>
          <a:p>
            <a:pPr marL="342900" marR="0" lvl="0" indent="-342900" defTabSz="914400" eaLnBrk="1" fontAlgn="base" latinLnBrk="0" hangingPunct="1">
              <a:lnSpc>
                <a:spcPct val="100000"/>
              </a:lnSpc>
              <a:spcBef>
                <a:spcPct val="20000"/>
              </a:spcBef>
              <a:spcAft>
                <a:spcPct val="0"/>
              </a:spcAft>
              <a:buClrTx/>
              <a:buSzTx/>
              <a:buFontTx/>
              <a:buChar char="•"/>
              <a:tabLst/>
              <a:defRPr/>
            </a:pPr>
            <a:r>
              <a:rPr kumimoji="0" lang="en-US" sz="3200" b="1" i="0" u="none" strike="noStrike" kern="0" cap="none" spc="0" normalizeH="0" baseline="0" noProof="0" dirty="0">
                <a:ln>
                  <a:noFill/>
                </a:ln>
                <a:solidFill>
                  <a:srgbClr val="FFFFFF"/>
                </a:solidFill>
                <a:effectLst/>
                <a:uLnTx/>
                <a:uFillTx/>
              </a:rPr>
              <a:t>Reduced depression</a:t>
            </a:r>
          </a:p>
          <a:p>
            <a:pPr marL="342900" marR="0" lvl="0" indent="-342900" defTabSz="914400" eaLnBrk="1" fontAlgn="base" latinLnBrk="0" hangingPunct="1">
              <a:lnSpc>
                <a:spcPct val="100000"/>
              </a:lnSpc>
              <a:spcBef>
                <a:spcPct val="20000"/>
              </a:spcBef>
              <a:spcAft>
                <a:spcPct val="0"/>
              </a:spcAft>
              <a:buClrTx/>
              <a:buSzTx/>
              <a:buFontTx/>
              <a:buChar char="•"/>
              <a:tabLst/>
              <a:defRPr/>
            </a:pPr>
            <a:endParaRPr kumimoji="0" lang="en-US" sz="3200" b="1" i="0" u="none" strike="noStrike" kern="0" cap="none" spc="0" normalizeH="0" baseline="0" noProof="0" dirty="0">
              <a:ln>
                <a:noFill/>
              </a:ln>
              <a:solidFill>
                <a:srgbClr val="FFFFFF"/>
              </a:solidFill>
              <a:effectLst/>
              <a:uLnTx/>
              <a:uFillTx/>
            </a:endParaRPr>
          </a:p>
        </p:txBody>
      </p:sp>
      <p:pic>
        <p:nvPicPr>
          <p:cNvPr id="453636" name="Picture 4" descr="http://urbnexplorer.files.wordpress.com/2012/05/luriechildrens0512_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38764" y="4267200"/>
            <a:ext cx="3354436" cy="2514599"/>
          </a:xfrm>
          <a:prstGeom prst="rect">
            <a:avLst/>
          </a:prstGeom>
          <a:noFill/>
        </p:spPr>
      </p:pic>
    </p:spTree>
    <p:extLst>
      <p:ext uri="{BB962C8B-B14F-4D97-AF65-F5344CB8AC3E}">
        <p14:creationId xmlns:p14="http://schemas.microsoft.com/office/powerpoint/2010/main" val="37708537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1"/>
          <p:cNvPicPr>
            <a:picLocks noChangeAspect="1" noChangeArrowheads="1"/>
          </p:cNvPicPr>
          <p:nvPr/>
        </p:nvPicPr>
        <p:blipFill rotWithShape="1">
          <a:blip r:embed="rId2" cstate="print"/>
          <a:srcRect l="2486" t="1976" r="1332"/>
          <a:stretch/>
        </p:blipFill>
        <p:spPr bwMode="auto">
          <a:xfrm>
            <a:off x="347471" y="1864452"/>
            <a:ext cx="5240529" cy="3682328"/>
          </a:xfrm>
          <a:prstGeom prst="rect">
            <a:avLst/>
          </a:prstGeom>
          <a:noFill/>
          <a:ln w="9525">
            <a:noFill/>
            <a:miter lim="800000"/>
            <a:headEnd/>
            <a:tailEnd/>
          </a:ln>
        </p:spPr>
      </p:pic>
      <p:pic>
        <p:nvPicPr>
          <p:cNvPr id="3" name="Picture 2" descr="A person standing posing for the camera&#10;&#10;Description automatically generated">
            <a:extLst>
              <a:ext uri="{FF2B5EF4-FFF2-40B4-BE49-F238E27FC236}">
                <a16:creationId xmlns:a16="http://schemas.microsoft.com/office/drawing/2014/main" id="{3BA5694B-30B5-49CC-96A0-15117045E35D}"/>
              </a:ext>
            </a:extLst>
          </p:cNvPr>
          <p:cNvPicPr>
            <a:picLocks noChangeAspect="1"/>
          </p:cNvPicPr>
          <p:nvPr/>
        </p:nvPicPr>
        <p:blipFill rotWithShape="1">
          <a:blip r:embed="rId3"/>
          <a:srcRect l="17373" t="6027"/>
          <a:stretch/>
        </p:blipFill>
        <p:spPr>
          <a:xfrm>
            <a:off x="5869921" y="1140551"/>
            <a:ext cx="2926608" cy="4992711"/>
          </a:xfrm>
          <a:prstGeom prst="rect">
            <a:avLst/>
          </a:prstGeom>
        </p:spPr>
      </p:pic>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71BE0-51E2-4594-BC4D-D0D507391C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831" y="1227148"/>
            <a:ext cx="5256337" cy="5256337"/>
          </a:xfrm>
          <a:prstGeom prst="rect">
            <a:avLst/>
          </a:prstGeom>
        </p:spPr>
      </p:pic>
      <p:sp>
        <p:nvSpPr>
          <p:cNvPr id="3" name="Rectangle 2">
            <a:extLst>
              <a:ext uri="{FF2B5EF4-FFF2-40B4-BE49-F238E27FC236}">
                <a16:creationId xmlns:a16="http://schemas.microsoft.com/office/drawing/2014/main" id="{188D662A-EA1C-43F2-BCFE-4F9A1CF6D7C5}"/>
              </a:ext>
            </a:extLst>
          </p:cNvPr>
          <p:cNvSpPr>
            <a:spLocks noGrp="1" noChangeArrowheads="1"/>
          </p:cNvSpPr>
          <p:nvPr>
            <p:ph type="title"/>
          </p:nvPr>
        </p:nvSpPr>
        <p:spPr>
          <a:xfrm>
            <a:off x="1215013" y="318198"/>
            <a:ext cx="7239000" cy="877556"/>
          </a:xfrm>
        </p:spPr>
        <p:txBody>
          <a:bodyPr/>
          <a:lstStyle/>
          <a:p>
            <a:pPr eaLnBrk="1" hangingPunct="1"/>
            <a:r>
              <a:rPr lang="en-US" sz="3200" b="1" kern="1200" dirty="0">
                <a:solidFill>
                  <a:srgbClr val="FFCC00"/>
                </a:solidFill>
                <a:latin typeface="Arial" pitchFamily="34" charset="0"/>
                <a:ea typeface="+mn-ea"/>
                <a:cs typeface="+mn-cs"/>
              </a:rPr>
              <a:t>The Arts Unify Communities</a:t>
            </a:r>
          </a:p>
        </p:txBody>
      </p:sp>
    </p:spTree>
    <p:extLst>
      <p:ext uri="{BB962C8B-B14F-4D97-AF65-F5344CB8AC3E}">
        <p14:creationId xmlns:p14="http://schemas.microsoft.com/office/powerpoint/2010/main" val="1465236533"/>
      </p:ext>
    </p:extLst>
  </p:cSld>
  <p:clrMapOvr>
    <a:overrideClrMapping bg1="dk2" tx1="lt1" bg2="dk1" tx2="lt2" accent1="accent1" accent2="accent2" accent3="accent3" accent4="accent4" accent5="accent5" accent6="accent6" hlink="hlink" folHlink="folHlink"/>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342900" y="2667000"/>
            <a:ext cx="8636000" cy="1143000"/>
          </a:xfrm>
        </p:spPr>
        <p:txBody>
          <a:bodyPr/>
          <a:lstStyle/>
          <a:p>
            <a:pPr defTabSz="914400">
              <a:defRPr/>
            </a:pPr>
            <a:r>
              <a:rPr lang="en-US" sz="3600" b="1" kern="1200" dirty="0">
                <a:solidFill>
                  <a:srgbClr val="FFCC00"/>
                </a:solidFill>
                <a:latin typeface="Arial" pitchFamily="34" charset="0"/>
                <a:cs typeface="Arial" pitchFamily="34" charset="0"/>
              </a:rPr>
              <a:t>“Everyone in my community has </a:t>
            </a:r>
            <a:br>
              <a:rPr lang="en-US" sz="3600" b="1" kern="1200" dirty="0">
                <a:solidFill>
                  <a:srgbClr val="FFCC00"/>
                </a:solidFill>
                <a:latin typeface="Arial" pitchFamily="34" charset="0"/>
                <a:cs typeface="Arial" pitchFamily="34" charset="0"/>
              </a:rPr>
            </a:br>
            <a:r>
              <a:rPr lang="en-US" sz="3600" b="1" kern="1200" dirty="0">
                <a:solidFill>
                  <a:srgbClr val="FFCC00"/>
                </a:solidFill>
                <a:latin typeface="Arial" pitchFamily="34" charset="0"/>
                <a:cs typeface="Arial" pitchFamily="34" charset="0"/>
              </a:rPr>
              <a:t>equal access to the arts.”</a:t>
            </a:r>
            <a:br>
              <a:rPr lang="en-US" sz="3600" b="1" kern="1200" dirty="0">
                <a:solidFill>
                  <a:srgbClr val="FFCC00"/>
                </a:solidFill>
                <a:latin typeface="Arial" pitchFamily="34" charset="0"/>
                <a:cs typeface="Arial" pitchFamily="34" charset="0"/>
              </a:rPr>
            </a:br>
            <a:br>
              <a:rPr lang="en-US" sz="3600" b="1" kern="1200" dirty="0">
                <a:solidFill>
                  <a:srgbClr val="FFCC00"/>
                </a:solidFill>
                <a:latin typeface="Arial" pitchFamily="34" charset="0"/>
                <a:cs typeface="Arial" pitchFamily="34" charset="0"/>
              </a:rPr>
            </a:br>
            <a:r>
              <a:rPr lang="en-US" sz="3600" b="1" kern="1200" dirty="0">
                <a:solidFill>
                  <a:srgbClr val="FFCC00"/>
                </a:solidFill>
                <a:latin typeface="Arial" pitchFamily="34" charset="0"/>
                <a:cs typeface="Arial" pitchFamily="34" charset="0"/>
              </a:rPr>
              <a:t>(Just </a:t>
            </a:r>
            <a:r>
              <a:rPr lang="en-US" sz="3600" b="1" u="sng" kern="1200" dirty="0">
                <a:solidFill>
                  <a:srgbClr val="FFCC00"/>
                </a:solidFill>
                <a:latin typeface="Arial" pitchFamily="34" charset="0"/>
                <a:cs typeface="Arial" pitchFamily="34" charset="0"/>
              </a:rPr>
              <a:t>50</a:t>
            </a:r>
            <a:r>
              <a:rPr lang="en-US" sz="3600" b="1" kern="1200" dirty="0">
                <a:solidFill>
                  <a:srgbClr val="FFCC00"/>
                </a:solidFill>
                <a:latin typeface="Arial" pitchFamily="34" charset="0"/>
                <a:cs typeface="Arial" pitchFamily="34" charset="0"/>
              </a:rPr>
              <a:t> percent of the public agrees)</a:t>
            </a:r>
          </a:p>
        </p:txBody>
      </p:sp>
      <p:sp>
        <p:nvSpPr>
          <p:cNvPr id="3" name="Rectangle 2">
            <a:extLst>
              <a:ext uri="{FF2B5EF4-FFF2-40B4-BE49-F238E27FC236}">
                <a16:creationId xmlns:a16="http://schemas.microsoft.com/office/drawing/2014/main" id="{1CBF3882-446D-42D0-94D0-C106816D31E0}"/>
              </a:ext>
            </a:extLst>
          </p:cNvPr>
          <p:cNvSpPr txBox="1">
            <a:spLocks noChangeArrowheads="1"/>
          </p:cNvSpPr>
          <p:nvPr/>
        </p:nvSpPr>
        <p:spPr bwMode="auto">
          <a:xfrm>
            <a:off x="1295400" y="353402"/>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defTabSz="914400" eaLnBrk="1" fontAlgn="auto" hangingPunct="1">
              <a:spcBef>
                <a:spcPts val="0"/>
              </a:spcBef>
              <a:spcAft>
                <a:spcPts val="0"/>
              </a:spcAft>
              <a:defRPr/>
            </a:pPr>
            <a:r>
              <a:rPr lang="en-US" b="1" kern="1200" dirty="0">
                <a:solidFill>
                  <a:srgbClr val="FFCC00"/>
                </a:solidFill>
                <a:latin typeface="Arial" pitchFamily="34" charset="0"/>
                <a:ea typeface="+mn-ea"/>
                <a:cs typeface="+mn-cs"/>
              </a:rPr>
              <a:t>A Call for Action</a:t>
            </a:r>
          </a:p>
        </p:txBody>
      </p:sp>
    </p:spTree>
    <p:extLst>
      <p:ext uri="{BB962C8B-B14F-4D97-AF65-F5344CB8AC3E}">
        <p14:creationId xmlns:p14="http://schemas.microsoft.com/office/powerpoint/2010/main" val="137809188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5F6148-D633-436E-A787-1247C843A0BC}"/>
              </a:ext>
            </a:extLst>
          </p:cNvPr>
          <p:cNvSpPr txBox="1">
            <a:spLocks noChangeArrowheads="1"/>
          </p:cNvSpPr>
          <p:nvPr/>
        </p:nvSpPr>
        <p:spPr bwMode="auto">
          <a:xfrm>
            <a:off x="939801" y="1601181"/>
            <a:ext cx="5867399" cy="3655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defTabSz="914400" fontAlgn="base">
              <a:spcAft>
                <a:spcPct val="0"/>
              </a:spcAft>
              <a:defRPr/>
            </a:pPr>
            <a:endParaRPr lang="en-US" sz="2000" b="1" i="1" u="sng" dirty="0">
              <a:solidFill>
                <a:srgbClr val="FFCC00"/>
              </a:solidFill>
              <a:latin typeface="Arial" pitchFamily="34" charset="0"/>
              <a:ea typeface="+mj-ea"/>
              <a:cs typeface="Arial" pitchFamily="34" charset="0"/>
            </a:endParaRPr>
          </a:p>
          <a:p>
            <a:pPr marL="342900" indent="-342900" defTabSz="914400" fontAlgn="base">
              <a:spcAft>
                <a:spcPct val="0"/>
              </a:spcAft>
              <a:buFont typeface="Wingdings" panose="05000000000000000000" pitchFamily="2" charset="2"/>
              <a:buChar char="ü"/>
              <a:defRPr/>
            </a:pPr>
            <a:r>
              <a:rPr lang="en-US" sz="2400" b="1" dirty="0">
                <a:solidFill>
                  <a:srgbClr val="FFCC00"/>
                </a:solidFill>
                <a:latin typeface="Arial" pitchFamily="34" charset="0"/>
                <a:ea typeface="+mj-ea"/>
                <a:cs typeface="Arial" pitchFamily="34" charset="0"/>
              </a:rPr>
              <a:t>Golden Rule!</a:t>
            </a:r>
          </a:p>
          <a:p>
            <a:pPr marL="342900" indent="-342900" defTabSz="914400" fontAlgn="base">
              <a:spcAft>
                <a:spcPct val="0"/>
              </a:spcAft>
              <a:buFont typeface="Wingdings" panose="05000000000000000000" pitchFamily="2" charset="2"/>
              <a:buChar char="ü"/>
              <a:defRPr/>
            </a:pPr>
            <a:endParaRPr lang="en-US" sz="2400" b="1" dirty="0">
              <a:solidFill>
                <a:srgbClr val="FFCC00"/>
              </a:solidFill>
              <a:latin typeface="Arial" pitchFamily="34" charset="0"/>
              <a:ea typeface="+mj-ea"/>
              <a:cs typeface="Arial" pitchFamily="34" charset="0"/>
            </a:endParaRPr>
          </a:p>
          <a:p>
            <a:pPr marL="342900" indent="-342900" defTabSz="914400" fontAlgn="base">
              <a:spcAft>
                <a:spcPct val="0"/>
              </a:spcAft>
              <a:buFont typeface="Wingdings" panose="05000000000000000000" pitchFamily="2" charset="2"/>
              <a:buChar char="ü"/>
              <a:defRPr/>
            </a:pPr>
            <a:r>
              <a:rPr lang="en-US" sz="2400" b="1" dirty="0">
                <a:solidFill>
                  <a:srgbClr val="FFCC00"/>
                </a:solidFill>
                <a:latin typeface="Arial" pitchFamily="34" charset="0"/>
                <a:ea typeface="+mj-ea"/>
                <a:cs typeface="Arial" pitchFamily="34" charset="0"/>
              </a:rPr>
              <a:t>Tell your story again and again!</a:t>
            </a:r>
          </a:p>
          <a:p>
            <a:pPr marL="342900" indent="-342900" defTabSz="914400" fontAlgn="base">
              <a:spcAft>
                <a:spcPct val="0"/>
              </a:spcAft>
              <a:buFont typeface="Wingdings" panose="05000000000000000000" pitchFamily="2" charset="2"/>
              <a:buChar char="ü"/>
              <a:defRPr/>
            </a:pPr>
            <a:endParaRPr lang="en-US" sz="2400" b="1" dirty="0">
              <a:solidFill>
                <a:srgbClr val="FFCC00"/>
              </a:solidFill>
              <a:latin typeface="Arial" pitchFamily="34" charset="0"/>
              <a:ea typeface="+mj-ea"/>
              <a:cs typeface="Arial" pitchFamily="34" charset="0"/>
            </a:endParaRPr>
          </a:p>
          <a:p>
            <a:pPr marL="342900" indent="-342900" defTabSz="914400" fontAlgn="base">
              <a:spcAft>
                <a:spcPct val="0"/>
              </a:spcAft>
              <a:buFont typeface="Wingdings" panose="05000000000000000000" pitchFamily="2" charset="2"/>
              <a:buChar char="ü"/>
              <a:defRPr/>
            </a:pPr>
            <a:r>
              <a:rPr lang="en-US" sz="2400" b="1" dirty="0">
                <a:solidFill>
                  <a:srgbClr val="FFCC00"/>
                </a:solidFill>
                <a:latin typeface="Arial" pitchFamily="34" charset="0"/>
                <a:ea typeface="+mj-ea"/>
                <a:cs typeface="Arial" pitchFamily="34" charset="0"/>
              </a:rPr>
              <a:t>Arts is a non-partisan issue!</a:t>
            </a:r>
          </a:p>
          <a:p>
            <a:pPr marL="342900" indent="-342900" defTabSz="914400" fontAlgn="base">
              <a:spcAft>
                <a:spcPct val="0"/>
              </a:spcAft>
              <a:buFont typeface="Wingdings" panose="05000000000000000000" pitchFamily="2" charset="2"/>
              <a:buChar char="ü"/>
              <a:defRPr/>
            </a:pPr>
            <a:endParaRPr lang="en-US" sz="2400" b="1" dirty="0">
              <a:solidFill>
                <a:srgbClr val="FFCC00"/>
              </a:solidFill>
              <a:latin typeface="Arial" pitchFamily="34" charset="0"/>
              <a:ea typeface="+mj-ea"/>
              <a:cs typeface="Arial" pitchFamily="34" charset="0"/>
            </a:endParaRPr>
          </a:p>
          <a:p>
            <a:pPr marL="342900" indent="-342900" defTabSz="914400" fontAlgn="base">
              <a:spcAft>
                <a:spcPct val="0"/>
              </a:spcAft>
              <a:buFont typeface="Wingdings" panose="05000000000000000000" pitchFamily="2" charset="2"/>
              <a:buChar char="ü"/>
              <a:defRPr/>
            </a:pPr>
            <a:r>
              <a:rPr lang="en-US" sz="2400" b="1" dirty="0">
                <a:solidFill>
                  <a:srgbClr val="FFCC00"/>
                </a:solidFill>
                <a:latin typeface="Arial" pitchFamily="34" charset="0"/>
                <a:ea typeface="+mj-ea"/>
                <a:cs typeface="Arial" pitchFamily="34" charset="0"/>
              </a:rPr>
              <a:t>You are the expert!</a:t>
            </a:r>
          </a:p>
          <a:p>
            <a:pPr marL="342900" indent="-342900" defTabSz="914400" fontAlgn="base">
              <a:spcAft>
                <a:spcPct val="0"/>
              </a:spcAft>
              <a:buFont typeface="Wingdings" panose="05000000000000000000" pitchFamily="2" charset="2"/>
              <a:buChar char="ü"/>
              <a:defRPr/>
            </a:pPr>
            <a:endParaRPr lang="en-US" sz="2400" b="1" dirty="0">
              <a:solidFill>
                <a:srgbClr val="FFCC00"/>
              </a:solidFill>
              <a:latin typeface="Arial" pitchFamily="34" charset="0"/>
              <a:ea typeface="+mj-ea"/>
              <a:cs typeface="Arial" pitchFamily="34" charset="0"/>
            </a:endParaRPr>
          </a:p>
          <a:p>
            <a:pPr marL="342900" indent="-342900" defTabSz="914400" fontAlgn="base">
              <a:spcAft>
                <a:spcPct val="0"/>
              </a:spcAft>
              <a:buFont typeface="Wingdings" panose="05000000000000000000" pitchFamily="2" charset="2"/>
              <a:buChar char="ü"/>
              <a:defRPr/>
            </a:pPr>
            <a:r>
              <a:rPr lang="en-US" sz="2400" b="1" dirty="0">
                <a:solidFill>
                  <a:srgbClr val="FFCC00"/>
                </a:solidFill>
                <a:latin typeface="Arial" pitchFamily="34" charset="0"/>
                <a:ea typeface="+mj-ea"/>
                <a:cs typeface="Arial" pitchFamily="34" charset="0"/>
              </a:rPr>
              <a:t>Join the Arts Action Fund</a:t>
            </a:r>
          </a:p>
        </p:txBody>
      </p:sp>
      <p:sp>
        <p:nvSpPr>
          <p:cNvPr id="6" name="Rectangle 2">
            <a:extLst>
              <a:ext uri="{FF2B5EF4-FFF2-40B4-BE49-F238E27FC236}">
                <a16:creationId xmlns:a16="http://schemas.microsoft.com/office/drawing/2014/main" id="{A796C376-09F3-4D7D-B536-C454A8A15E03}"/>
              </a:ext>
            </a:extLst>
          </p:cNvPr>
          <p:cNvSpPr>
            <a:spLocks noGrp="1" noChangeArrowheads="1"/>
          </p:cNvSpPr>
          <p:nvPr>
            <p:ph type="title"/>
          </p:nvPr>
        </p:nvSpPr>
        <p:spPr>
          <a:xfrm>
            <a:off x="1295400" y="353402"/>
            <a:ext cx="7239000" cy="1143000"/>
          </a:xfrm>
        </p:spPr>
        <p:txBody>
          <a:bodyPr/>
          <a:lstStyle/>
          <a:p>
            <a:pPr fontAlgn="auto">
              <a:spcBef>
                <a:spcPts val="0"/>
              </a:spcBef>
              <a:spcAft>
                <a:spcPts val="0"/>
              </a:spcAft>
              <a:defRPr/>
            </a:pPr>
            <a:r>
              <a:rPr lang="en-US" sz="4000" b="1" i="1" kern="1200" dirty="0">
                <a:solidFill>
                  <a:srgbClr val="FFCC00"/>
                </a:solidFill>
                <a:latin typeface="Arial" pitchFamily="34" charset="0"/>
                <a:ea typeface="+mn-ea"/>
                <a:cs typeface="+mn-cs"/>
              </a:rPr>
              <a:t>You Make The Difference!</a:t>
            </a:r>
          </a:p>
        </p:txBody>
      </p:sp>
      <p:pic>
        <p:nvPicPr>
          <p:cNvPr id="7" name="Picture 2" descr="The Partnership Movement Logo">
            <a:extLst>
              <a:ext uri="{FF2B5EF4-FFF2-40B4-BE49-F238E27FC236}">
                <a16:creationId xmlns:a16="http://schemas.microsoft.com/office/drawing/2014/main" id="{547E8D1B-40CC-449A-9327-DBA3E6A5F0E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62600" y="4300853"/>
            <a:ext cx="3213100" cy="1625016"/>
          </a:xfrm>
          <a:prstGeom prst="rect">
            <a:avLst/>
          </a:prstGeom>
          <a:solidFill>
            <a:srgbClr val="FFFFFF"/>
          </a:solidFill>
        </p:spPr>
      </p:pic>
    </p:spTree>
    <p:extLst>
      <p:ext uri="{BB962C8B-B14F-4D97-AF65-F5344CB8AC3E}">
        <p14:creationId xmlns:p14="http://schemas.microsoft.com/office/powerpoint/2010/main" val="42739059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09800"/>
            <a:ext cx="9144000" cy="1524000"/>
          </a:xfrm>
        </p:spPr>
        <p:txBody>
          <a:bodyPr/>
          <a:lstStyle/>
          <a:p>
            <a:pPr eaLnBrk="1" hangingPunct="1"/>
            <a:br>
              <a:rPr lang="en-US" sz="4800" b="1" dirty="0">
                <a:latin typeface="Arial" pitchFamily="34" charset="0"/>
                <a:cs typeface="Arial" pitchFamily="34" charset="0"/>
              </a:rPr>
            </a:br>
            <a:r>
              <a:rPr lang="en-US" sz="6000" b="1" i="1" dirty="0">
                <a:latin typeface="Arial" pitchFamily="34" charset="0"/>
                <a:cs typeface="Arial" pitchFamily="34" charset="0"/>
              </a:rPr>
              <a:t>Thank You</a:t>
            </a:r>
            <a:r>
              <a:rPr lang="en-US" sz="6000" b="1" i="1" dirty="0"/>
              <a:t>!</a:t>
            </a:r>
            <a:br>
              <a:rPr lang="en-US" sz="4800" b="1" i="1" dirty="0"/>
            </a:br>
            <a:br>
              <a:rPr lang="en-US" sz="4800" b="1" i="1" dirty="0"/>
            </a:br>
            <a:r>
              <a:rPr lang="en-US" sz="4800" b="1" dirty="0">
                <a:hlinkClick r:id="rId3"/>
              </a:rPr>
              <a:t>www.AmericansForTheArts.org</a:t>
            </a:r>
            <a:br>
              <a:rPr lang="en-US" sz="4800" b="1" dirty="0"/>
            </a:br>
            <a:br>
              <a:rPr lang="en-US" sz="4800" b="1" dirty="0"/>
            </a:br>
            <a:r>
              <a:rPr lang="en-US" sz="4800" b="1" dirty="0"/>
              <a:t>rcohen@artsusa.org</a:t>
            </a:r>
          </a:p>
        </p:txBody>
      </p:sp>
      <p:sp>
        <p:nvSpPr>
          <p:cNvPr id="4" name="Rectangle 3"/>
          <p:cNvSpPr/>
          <p:nvPr/>
        </p:nvSpPr>
        <p:spPr>
          <a:xfrm>
            <a:off x="3382206" y="6029980"/>
            <a:ext cx="2774754" cy="523220"/>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@ArtsInfoGuy</a:t>
            </a:r>
            <a:endParaRPr kumimoji="0" lang="en-US" sz="4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415247253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Stone-Aged Flute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1" i="0" u="none" strike="noStrike" kern="0" cap="none" spc="0" normalizeH="0" baseline="0" noProof="0" dirty="0">
              <a:ln>
                <a:noFill/>
              </a:ln>
              <a:solidFill>
                <a:srgbClr val="FFCC00"/>
              </a:solidFill>
              <a:effectLst/>
              <a:uLnTx/>
              <a:uFillTx/>
              <a:latin typeface="Arial" pitchFamily="34" charset="0"/>
              <a:ea typeface="+mn-ea"/>
              <a:cs typeface="+mn-cs"/>
            </a:endParaRPr>
          </a:p>
        </p:txBody>
      </p:sp>
      <p:sp>
        <p:nvSpPr>
          <p:cNvPr id="7171" name="AutoShape 6"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2" name="AutoShape 8"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3" name="AutoShape 10"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4" name="AutoShape 12"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5" name="AutoShape 14"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6" name="Rectangle 15"/>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7177" name="AutoShape 17"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sp>
        <p:nvSpPr>
          <p:cNvPr id="7178" name="AutoShape 19" descr="image003"/>
          <p:cNvSpPr>
            <a:spLocks noChangeAspect="1" noChangeArrowheads="1"/>
          </p:cNvSpPr>
          <p:nvPr/>
        </p:nvSpPr>
        <p:spPr bwMode="auto">
          <a:xfrm>
            <a:off x="1714500" y="1857375"/>
            <a:ext cx="5715000" cy="3143250"/>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Arial" pitchFamily="34" charset="0"/>
              <a:ea typeface="+mn-ea"/>
              <a:cs typeface="+mn-cs"/>
            </a:endParaRPr>
          </a:p>
        </p:txBody>
      </p:sp>
      <p:pic>
        <p:nvPicPr>
          <p:cNvPr id="7179" name="Picture 38"/>
          <p:cNvPicPr>
            <a:picLocks noChangeAspect="1" noChangeArrowheads="1"/>
          </p:cNvPicPr>
          <p:nvPr/>
        </p:nvPicPr>
        <p:blipFill>
          <a:blip r:embed="rId3" cstate="print"/>
          <a:srcRect/>
          <a:stretch>
            <a:fillRect/>
          </a:stretch>
        </p:blipFill>
        <p:spPr bwMode="auto">
          <a:xfrm>
            <a:off x="800100" y="1917700"/>
            <a:ext cx="7734300" cy="4254500"/>
          </a:xfrm>
          <a:prstGeom prst="rect">
            <a:avLst/>
          </a:prstGeom>
          <a:noFill/>
          <a:ln w="9525">
            <a:noFill/>
            <a:miter lim="800000"/>
            <a:headEnd/>
            <a:tailEnd/>
          </a:ln>
        </p:spPr>
      </p:pic>
    </p:spTree>
    <p:extLst>
      <p:ext uri="{BB962C8B-B14F-4D97-AF65-F5344CB8AC3E}">
        <p14:creationId xmlns:p14="http://schemas.microsoft.com/office/powerpoint/2010/main" val="2731980618"/>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8-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09675" y="1447800"/>
            <a:ext cx="3435350" cy="5334000"/>
          </a:xfrm>
          <a:prstGeom prst="rect">
            <a:avLst/>
          </a:prstGeom>
          <a:noFill/>
          <a:ln w="9525">
            <a:noFill/>
            <a:miter lim="800000"/>
            <a:headEnd/>
            <a:tailEnd/>
          </a:ln>
        </p:spPr>
      </p:pic>
      <p:pic>
        <p:nvPicPr>
          <p:cNvPr id="8195" name="Picture 6" descr="SHAME FLUTE by zust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1200" y="2400300"/>
            <a:ext cx="2462213" cy="3695700"/>
          </a:xfrm>
          <a:prstGeom prst="rect">
            <a:avLst/>
          </a:prstGeom>
          <a:noFill/>
          <a:ln w="9525">
            <a:noFill/>
            <a:miter lim="800000"/>
            <a:headEnd/>
            <a:tailEnd/>
          </a:ln>
        </p:spPr>
      </p:pic>
      <p:sp>
        <p:nvSpPr>
          <p:cNvPr id="8196" name="Text Box 7"/>
          <p:cNvSpPr txBox="1">
            <a:spLocks noChangeArrowheads="1"/>
          </p:cNvSpPr>
          <p:nvPr/>
        </p:nvSpPr>
        <p:spPr bwMode="auto">
          <a:xfrm>
            <a:off x="381000" y="342900"/>
            <a:ext cx="8763000" cy="95250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0" cap="none" spc="0" normalizeH="0" baseline="0" noProof="0" dirty="0">
                <a:ln>
                  <a:noFill/>
                </a:ln>
                <a:solidFill>
                  <a:srgbClr val="FFCC00"/>
                </a:solidFill>
                <a:effectLst/>
                <a:uLnTx/>
                <a:uFillTx/>
                <a:latin typeface="Arial" pitchFamily="34" charset="0"/>
                <a:ea typeface="+mn-ea"/>
                <a:cs typeface="+mn-cs"/>
              </a:rPr>
              <a:t>The Shame Flute </a:t>
            </a:r>
          </a:p>
        </p:txBody>
      </p:sp>
    </p:spTree>
    <p:extLst>
      <p:ext uri="{BB962C8B-B14F-4D97-AF65-F5344CB8AC3E}">
        <p14:creationId xmlns:p14="http://schemas.microsoft.com/office/powerpoint/2010/main" val="427235107"/>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304800"/>
            <a:ext cx="73152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3399"/>
                </a:solidFill>
                <a:effectLst/>
                <a:uLnTx/>
                <a:uFillTx/>
                <a:latin typeface="Arial" pitchFamily="34" charset="0"/>
                <a:ea typeface="+mn-ea"/>
                <a:cs typeface="+mn-cs"/>
              </a:rPr>
              <a:t>Half of Americans Are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333399"/>
                </a:solidFill>
                <a:effectLst/>
                <a:uLnTx/>
                <a:uFillTx/>
                <a:latin typeface="Arial" pitchFamily="34" charset="0"/>
                <a:ea typeface="+mn-ea"/>
                <a:cs typeface="+mn-cs"/>
              </a:rPr>
              <a:t>Hands-On Arts Makers</a:t>
            </a:r>
          </a:p>
        </p:txBody>
      </p:sp>
      <p:pic>
        <p:nvPicPr>
          <p:cNvPr id="1026" name="Picture 2" descr="Image result for ceramics class">
            <a:extLst>
              <a:ext uri="{FF2B5EF4-FFF2-40B4-BE49-F238E27FC236}">
                <a16:creationId xmlns:a16="http://schemas.microsoft.com/office/drawing/2014/main" id="{D119ADAB-59A4-4FBF-B45B-BC0767FE5C9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85904" y="2807315"/>
            <a:ext cx="3455125" cy="19459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6199CA-998B-47B5-AC33-7BC78CCE38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46" y="1617983"/>
            <a:ext cx="3129000" cy="2090172"/>
          </a:xfrm>
          <a:prstGeom prst="rect">
            <a:avLst/>
          </a:prstGeom>
        </p:spPr>
      </p:pic>
      <p:pic>
        <p:nvPicPr>
          <p:cNvPr id="3" name="Picture 2">
            <a:extLst>
              <a:ext uri="{FF2B5EF4-FFF2-40B4-BE49-F238E27FC236}">
                <a16:creationId xmlns:a16="http://schemas.microsoft.com/office/drawing/2014/main" id="{A07C0827-2149-47A0-BBB0-C25C82D9D78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78785" y="1617982"/>
            <a:ext cx="2184215" cy="1456143"/>
          </a:xfrm>
          <a:prstGeom prst="rect">
            <a:avLst/>
          </a:prstGeom>
        </p:spPr>
      </p:pic>
      <p:pic>
        <p:nvPicPr>
          <p:cNvPr id="6" name="Picture 5" descr="Strathmore_Ann_Rusty-images">
            <a:extLst>
              <a:ext uri="{FF2B5EF4-FFF2-40B4-BE49-F238E27FC236}">
                <a16:creationId xmlns:a16="http://schemas.microsoft.com/office/drawing/2014/main" id="{2189BF40-DA4F-4274-9999-939A30D4CD0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0687" y="4955973"/>
            <a:ext cx="6751868" cy="1362095"/>
          </a:xfrm>
          <a:prstGeom prst="rect">
            <a:avLst/>
          </a:prstGeom>
          <a:noFill/>
        </p:spPr>
      </p:pic>
      <p:pic>
        <p:nvPicPr>
          <p:cNvPr id="7" name="Picture 6">
            <a:extLst>
              <a:ext uri="{FF2B5EF4-FFF2-40B4-BE49-F238E27FC236}">
                <a16:creationId xmlns:a16="http://schemas.microsoft.com/office/drawing/2014/main" id="{0CF457D2-4735-466C-9884-994B9B1E361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1446" y="4613229"/>
            <a:ext cx="1914525" cy="1914525"/>
          </a:xfrm>
          <a:prstGeom prst="rect">
            <a:avLst/>
          </a:prstGeom>
        </p:spPr>
      </p:pic>
    </p:spTree>
    <p:extLst>
      <p:ext uri="{BB962C8B-B14F-4D97-AF65-F5344CB8AC3E}">
        <p14:creationId xmlns:p14="http://schemas.microsoft.com/office/powerpoint/2010/main" val="1599145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304800"/>
            <a:ext cx="9067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333399"/>
                </a:solidFill>
                <a:effectLst/>
                <a:uLnTx/>
                <a:uFillTx/>
                <a:latin typeface="Arial" charset="0"/>
                <a:ea typeface="+mn-ea"/>
                <a:cs typeface="+mn-cs"/>
              </a:rPr>
              <a:t>The Many Forms of Creative Expression: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333399"/>
                </a:solidFill>
                <a:effectLst/>
                <a:uLnTx/>
                <a:uFillTx/>
                <a:latin typeface="Arial" charset="0"/>
                <a:ea typeface="+mn-ea"/>
                <a:cs typeface="+mn-cs"/>
              </a:rPr>
              <a:t>27 Percent of Americans Have Tattoos</a:t>
            </a:r>
          </a:p>
        </p:txBody>
      </p:sp>
      <p:graphicFrame>
        <p:nvGraphicFramePr>
          <p:cNvPr id="6" name="Chart 5"/>
          <p:cNvGraphicFramePr/>
          <p:nvPr>
            <p:extLst>
              <p:ext uri="{D42A27DB-BD31-4B8C-83A1-F6EECF244321}">
                <p14:modId xmlns:p14="http://schemas.microsoft.com/office/powerpoint/2010/main" val="2527499105"/>
              </p:ext>
            </p:extLst>
          </p:nvPr>
        </p:nvGraphicFramePr>
        <p:xfrm>
          <a:off x="533400" y="2209800"/>
          <a:ext cx="7924800" cy="4027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728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457200"/>
            <a:ext cx="8001000" cy="1143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333399"/>
                </a:solidFill>
                <a:effectLst/>
                <a:uLnTx/>
                <a:uFillTx/>
                <a:latin typeface="Arial" charset="0"/>
                <a:ea typeface="+mn-ea"/>
                <a:cs typeface="+mn-cs"/>
              </a:rPr>
              <a:t>73 Percent of Americans Believe Some/All Tattoos are Art!</a:t>
            </a:r>
          </a:p>
        </p:txBody>
      </p:sp>
      <p:graphicFrame>
        <p:nvGraphicFramePr>
          <p:cNvPr id="3" name="Object 2"/>
          <p:cNvGraphicFramePr>
            <a:graphicFrameLocks noChangeAspect="1"/>
          </p:cNvGraphicFramePr>
          <p:nvPr/>
        </p:nvGraphicFramePr>
        <p:xfrm>
          <a:off x="152400" y="1752600"/>
          <a:ext cx="9525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88420" y="6298585"/>
            <a:ext cx="2080470"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0000"/>
                </a:solidFill>
                <a:effectLst/>
                <a:uLnTx/>
                <a:uFillTx/>
                <a:latin typeface="Arial" pitchFamily="34" charset="0"/>
                <a:ea typeface="+mn-ea"/>
                <a:cs typeface="Arial" pitchFamily="34" charset="0"/>
              </a:rPr>
              <a:t>@ArtsInfoGuy</a:t>
            </a:r>
            <a:br>
              <a:rPr kumimoji="0" lang="en-US" sz="2000" b="0" i="0" u="none" strike="noStrike" kern="0" cap="none" spc="0" normalizeH="0" baseline="0" noProof="0" dirty="0">
                <a:ln>
                  <a:noFill/>
                </a:ln>
                <a:solidFill>
                  <a:sysClr val="windowText" lastClr="000000"/>
                </a:solidFill>
                <a:effectLst/>
                <a:uLnTx/>
                <a:uFillTx/>
                <a:latin typeface="Arial" pitchFamily="34" charset="0"/>
                <a:ea typeface="+mn-ea"/>
                <a:cs typeface="Arial" pitchFamily="34" charset="0"/>
              </a:rPr>
            </a:br>
            <a:endParaRPr kumimoji="0" lang="en-US" sz="2000" b="0" i="0" u="none" strike="noStrike" kern="0" cap="none" spc="0" normalizeH="0" baseline="0" noProof="0" dirty="0">
              <a:ln>
                <a:noFill/>
              </a:ln>
              <a:solidFill>
                <a:sysClr val="windowText" lastClr="000000"/>
              </a:solidFill>
              <a:effectLst/>
              <a:uLnTx/>
              <a:uFillTx/>
              <a:latin typeface="Arial" pitchFamily="34" charset="0"/>
              <a:ea typeface="+mn-ea"/>
              <a:cs typeface="+mn-cs"/>
            </a:endParaRPr>
          </a:p>
        </p:txBody>
      </p:sp>
      <p:pic>
        <p:nvPicPr>
          <p:cNvPr id="6" name="Picture 1" descr="https://scontent.xx.fbcdn.net/v/t1.0-9/13627240_10153993223003292_7608181260178054124_n.jpg?oh=d9d97264479c783fe01499adfa51362d&amp;oe=5840DE68">
            <a:extLst>
              <a:ext uri="{FF2B5EF4-FFF2-40B4-BE49-F238E27FC236}">
                <a16:creationId xmlns:a16="http://schemas.microsoft.com/office/drawing/2014/main" id="{B7CA534A-08A4-4FEF-9352-96AA270B478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14960" t="4051" r="7392" b="9522"/>
          <a:stretch/>
        </p:blipFill>
        <p:spPr bwMode="auto">
          <a:xfrm>
            <a:off x="6708109" y="4224005"/>
            <a:ext cx="2149637" cy="2392695"/>
          </a:xfrm>
          <a:prstGeom prst="rect">
            <a:avLst/>
          </a:prstGeom>
          <a:noFill/>
          <a:ln w="222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86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C5A2C-2A61-437A-AEB2-0CDA5B39806F}"/>
              </a:ext>
            </a:extLst>
          </p:cNvPr>
          <p:cNvSpPr>
            <a:spLocks noGrp="1"/>
          </p:cNvSpPr>
          <p:nvPr>
            <p:ph type="title"/>
          </p:nvPr>
        </p:nvSpPr>
        <p:spPr>
          <a:xfrm>
            <a:off x="304800" y="349046"/>
            <a:ext cx="8534400" cy="764458"/>
          </a:xfrm>
        </p:spPr>
        <p:txBody>
          <a:bodyPr/>
          <a:lstStyle/>
          <a:p>
            <a:r>
              <a:rPr lang="en-US" sz="2800" kern="1200" dirty="0">
                <a:solidFill>
                  <a:srgbClr val="333399"/>
                </a:solidFill>
                <a:latin typeface="+mn-lt"/>
                <a:ea typeface="+mn-ea"/>
                <a:cs typeface="+mn-cs"/>
              </a:rPr>
              <a:t>The Arts Make Us Feel Creative!</a:t>
            </a:r>
          </a:p>
        </p:txBody>
      </p:sp>
      <p:pic>
        <p:nvPicPr>
          <p:cNvPr id="4" name="Picture 3">
            <a:extLst>
              <a:ext uri="{FF2B5EF4-FFF2-40B4-BE49-F238E27FC236}">
                <a16:creationId xmlns:a16="http://schemas.microsoft.com/office/drawing/2014/main" id="{4A40AE94-E679-425E-A5BE-F9CC13C52B7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7373" y="1538748"/>
            <a:ext cx="6649254" cy="4970206"/>
          </a:xfrm>
          <a:prstGeom prst="rect">
            <a:avLst/>
          </a:prstGeom>
        </p:spPr>
      </p:pic>
    </p:spTree>
    <p:extLst>
      <p:ext uri="{BB962C8B-B14F-4D97-AF65-F5344CB8AC3E}">
        <p14:creationId xmlns:p14="http://schemas.microsoft.com/office/powerpoint/2010/main" val="112510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2"/>
          <p:cNvSpPr>
            <a:spLocks noGrp="1"/>
          </p:cNvSpPr>
          <p:nvPr>
            <p:ph type="ctrTitle"/>
          </p:nvPr>
        </p:nvSpPr>
        <p:spPr bwMode="auto">
          <a:xfrm>
            <a:off x="353790" y="393154"/>
            <a:ext cx="9144000"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a:solidFill>
                  <a:srgbClr val="FFCC00"/>
                </a:solidFill>
                <a:latin typeface="Calibri" panose="020F0502020204030204" pitchFamily="34" charset="0"/>
                <a:ea typeface="+mn-ea"/>
                <a:cs typeface="Arial" pitchFamily="34" charset="0"/>
              </a:rPr>
              <a:t>Our Jobs Require Creativity</a:t>
            </a:r>
          </a:p>
        </p:txBody>
      </p:sp>
      <p:sp>
        <p:nvSpPr>
          <p:cNvPr id="7" name="Footer Placeholder 4"/>
          <p:cNvSpPr>
            <a:spLocks noGrp="1"/>
          </p:cNvSpPr>
          <p:nvPr>
            <p:ph type="ftr" sz="quarter" idx="10"/>
          </p:nvPr>
        </p:nvSpPr>
        <p:spPr bwMode="auto">
          <a:xfrm>
            <a:off x="29980" y="6464845"/>
            <a:ext cx="1970270" cy="34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cs typeface="+mn-cs"/>
              </a:rPr>
              <a:t>@ArtsInfoGuy</a:t>
            </a:r>
            <a:endParaRPr kumimoji="0" lang="en-US" altLang="en-US" sz="1200" b="0" i="0" u="none" strike="noStrike" kern="1200" cap="none" spc="0" normalizeH="0" baseline="0" noProof="0" dirty="0">
              <a:ln>
                <a:noFill/>
              </a:ln>
              <a:solidFill>
                <a:srgbClr val="FF0000"/>
              </a:solidFill>
              <a:effectLst/>
              <a:uLnTx/>
              <a:uFillTx/>
              <a:latin typeface="Arial Rounded MT Bold" panose="020F0704030504030204" pitchFamily="34" charset="0"/>
              <a:ea typeface="TradeGothic Bold"/>
              <a:cs typeface="+mn-cs"/>
            </a:endParaRPr>
          </a:p>
        </p:txBody>
      </p:sp>
      <p:pic>
        <p:nvPicPr>
          <p:cNvPr id="2" name="Picture 1">
            <a:extLst>
              <a:ext uri="{FF2B5EF4-FFF2-40B4-BE49-F238E27FC236}">
                <a16:creationId xmlns:a16="http://schemas.microsoft.com/office/drawing/2014/main" id="{85AA6087-7096-4F6A-A652-EB0983E9AF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493094"/>
            <a:ext cx="8485410" cy="4773043"/>
          </a:xfrm>
          <a:prstGeom prst="rect">
            <a:avLst/>
          </a:prstGeom>
        </p:spPr>
      </p:pic>
    </p:spTree>
    <p:extLst>
      <p:ext uri="{BB962C8B-B14F-4D97-AF65-F5344CB8AC3E}">
        <p14:creationId xmlns:p14="http://schemas.microsoft.com/office/powerpoint/2010/main" val="2506264027"/>
      </p:ext>
    </p:extLst>
  </p:cSld>
  <p:clrMapOvr>
    <a:masterClrMapping/>
  </p:clrMapOvr>
</p:sld>
</file>

<file path=ppt/theme/theme1.xml><?xml version="1.0" encoding="utf-8"?>
<a:theme xmlns:a="http://schemas.openxmlformats.org/drawingml/2006/main" name="Page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Option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ponsor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Ribbons">
  <a:themeElements>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Pro-Regular"/>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themeOverride>
</file>

<file path=docProps/app.xml><?xml version="1.0" encoding="utf-8"?>
<Properties xmlns="http://schemas.openxmlformats.org/officeDocument/2006/extended-properties" xmlns:vt="http://schemas.openxmlformats.org/officeDocument/2006/docPropsVTypes">
  <TotalTime>1082</TotalTime>
  <Words>892</Words>
  <Application>Microsoft Office PowerPoint</Application>
  <PresentationFormat>On-screen Show (4:3)</PresentationFormat>
  <Paragraphs>122</Paragraphs>
  <Slides>23</Slides>
  <Notes>19</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23</vt:i4>
      </vt:variant>
    </vt:vector>
  </HeadingPairs>
  <TitlesOfParts>
    <vt:vector size="37" baseType="lpstr">
      <vt:lpstr>Arial</vt:lpstr>
      <vt:lpstr>Arial Rounded MT Bold</vt:lpstr>
      <vt:lpstr>Calibri</vt:lpstr>
      <vt:lpstr>MyriadPro-Regular</vt:lpstr>
      <vt:lpstr>Times New Roman</vt:lpstr>
      <vt:lpstr>Wingdings</vt:lpstr>
      <vt:lpstr>Page Option 1</vt:lpstr>
      <vt:lpstr>Page Option 2</vt:lpstr>
      <vt:lpstr>Sponsor Page</vt:lpstr>
      <vt:lpstr>1_Ribbons</vt:lpstr>
      <vt:lpstr>Ribbons</vt:lpstr>
      <vt:lpstr>2_Default Design</vt:lpstr>
      <vt:lpstr>5_Default Design</vt:lpstr>
      <vt:lpstr>6_Default Design</vt:lpstr>
      <vt:lpstr>Claim Your Impact! Building Public Support for  Arts &amp; Culture  National Federation of State High School Associations  September 17, 2019   Randy Cohen Americans for the Arts  @ArtsInfoGuy </vt:lpstr>
      <vt:lpstr>PowerPoint Presentation</vt:lpstr>
      <vt:lpstr>PowerPoint Presentation</vt:lpstr>
      <vt:lpstr>PowerPoint Presentation</vt:lpstr>
      <vt:lpstr>PowerPoint Presentation</vt:lpstr>
      <vt:lpstr>PowerPoint Presentation</vt:lpstr>
      <vt:lpstr>PowerPoint Presentation</vt:lpstr>
      <vt:lpstr>The Arts Make Us Feel Creative!</vt:lpstr>
      <vt:lpstr>Our Jobs Require Creativity</vt:lpstr>
      <vt:lpstr>PowerPoint Presentation</vt:lpstr>
      <vt:lpstr>Creative DuPage County 2,272 Arts-Related Business Employ 14,689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Arts in Healthcare Benefits</vt:lpstr>
      <vt:lpstr>The Arts Unify Communities</vt:lpstr>
      <vt:lpstr>“Everyone in my community has  equal access to the arts.”  (Just 50 percent of the public agrees)</vt:lpstr>
      <vt:lpstr>You Make The Difference!</vt:lpstr>
      <vt:lpstr> Thank You!  www.AmericansForTheArts.org  rcohen@artsusa.org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Arts   National Federation of State High School Associations  September 17, 2019   Randy Cohen Americans for the Arts  @ArtsInfoGuy </dc:title>
  <dc:creator>Randy Cohen</dc:creator>
  <cp:lastModifiedBy>Randy Cohen</cp:lastModifiedBy>
  <cp:revision>31</cp:revision>
  <dcterms:created xsi:type="dcterms:W3CDTF">2019-09-15T18:13:52Z</dcterms:created>
  <dcterms:modified xsi:type="dcterms:W3CDTF">2019-09-17T20:15:33Z</dcterms:modified>
</cp:coreProperties>
</file>