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6" r:id="rId10"/>
    <p:sldId id="264"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55A4"/>
    <a:srgbClr val="ED154E"/>
    <a:srgbClr val="304B8A"/>
    <a:srgbClr val="FF0061"/>
    <a:srgbClr val="0040FA"/>
    <a:srgbClr val="E63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0" autoAdjust="0"/>
    <p:restoredTop sz="95942" autoAdjust="0"/>
  </p:normalViewPr>
  <p:slideViewPr>
    <p:cSldViewPr snapToGrid="0">
      <p:cViewPr varScale="1">
        <p:scale>
          <a:sx n="94" d="100"/>
          <a:sy n="94" d="100"/>
        </p:scale>
        <p:origin x="276"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mshsaa-store\users\Davine\State%20Music\Gold%20Ratings%20by%20Distric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mshsaa-store\users\Davine\State%20Music\Gold%20Ratings%20by%20District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2018 State Solo/Small Ensemble</a:t>
            </a: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v>Gold</c:v>
          </c:tx>
          <c:spPr>
            <a:pattFill prst="lgCheck">
              <a:fgClr>
                <a:srgbClr val="CC6600"/>
              </a:fgClr>
              <a:bgClr>
                <a:schemeClr val="bg1"/>
              </a:bgClr>
            </a:patt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0"/>
              <c:layout>
                <c:manualLayout>
                  <c:x val="0"/>
                  <c:y val="-1.851851851851851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CD0-414E-9901-BC8E1824966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Sheet2!$C$10</c:f>
              <c:numCache>
                <c:formatCode>General</c:formatCode>
                <c:ptCount val="1"/>
                <c:pt idx="0">
                  <c:v>1786</c:v>
                </c:pt>
              </c:numCache>
            </c:numRef>
          </c:val>
          <c:extLst>
            <c:ext xmlns:c16="http://schemas.microsoft.com/office/drawing/2014/chart" uri="{C3380CC4-5D6E-409C-BE32-E72D297353CC}">
              <c16:uniqueId val="{00000001-1CD0-414E-9901-BC8E1824966D}"/>
            </c:ext>
          </c:extLst>
        </c:ser>
        <c:ser>
          <c:idx val="1"/>
          <c:order val="1"/>
          <c:tx>
            <c:v>Silver</c:v>
          </c:tx>
          <c:spPr>
            <a:pattFill prst="wdUpDiag">
              <a:fgClr>
                <a:schemeClr val="bg1">
                  <a:lumMod val="65000"/>
                </a:schemeClr>
              </a:fgClr>
              <a:bgClr>
                <a:schemeClr val="bg1"/>
              </a:bgClr>
            </a:patt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0"/>
              <c:layout>
                <c:manualLayout>
                  <c:x val="-5.0925337632079971E-17"/>
                  <c:y val="-1.388888888888893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CD0-414E-9901-BC8E1824966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Sheet2!$C$11</c:f>
              <c:numCache>
                <c:formatCode>General</c:formatCode>
                <c:ptCount val="1"/>
                <c:pt idx="0">
                  <c:v>2411</c:v>
                </c:pt>
              </c:numCache>
            </c:numRef>
          </c:val>
          <c:extLst>
            <c:ext xmlns:c16="http://schemas.microsoft.com/office/drawing/2014/chart" uri="{C3380CC4-5D6E-409C-BE32-E72D297353CC}">
              <c16:uniqueId val="{00000003-1CD0-414E-9901-BC8E1824966D}"/>
            </c:ext>
          </c:extLst>
        </c:ser>
        <c:ser>
          <c:idx val="2"/>
          <c:order val="2"/>
          <c:tx>
            <c:v>Bronze</c:v>
          </c:tx>
          <c:spPr>
            <a:pattFill prst="pct90">
              <a:fgClr>
                <a:srgbClr val="990000"/>
              </a:fgClr>
              <a:bgClr>
                <a:schemeClr val="bg1"/>
              </a:bgClr>
            </a:pattFill>
            <a:ln w="9525" cap="flat" cmpd="sng" algn="ctr">
              <a:solidFill>
                <a:schemeClr val="accent3">
                  <a:lumMod val="75000"/>
                </a:schemeClr>
              </a:solidFill>
              <a:round/>
            </a:ln>
            <a:effectLst/>
            <a:sp3d contourW="9525">
              <a:contourClr>
                <a:schemeClr val="accent3">
                  <a:lumMod val="75000"/>
                </a:schemeClr>
              </a:contourClr>
            </a:sp3d>
          </c:spPr>
          <c:invertIfNegative val="0"/>
          <c:dLbls>
            <c:dLbl>
              <c:idx val="0"/>
              <c:layout>
                <c:manualLayout>
                  <c:x val="0"/>
                  <c:y val="-5.555555555555555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1CD0-414E-9901-BC8E1824966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Sheet2!$C$12</c:f>
              <c:numCache>
                <c:formatCode>General</c:formatCode>
                <c:ptCount val="1"/>
                <c:pt idx="0">
                  <c:v>690</c:v>
                </c:pt>
              </c:numCache>
            </c:numRef>
          </c:val>
          <c:extLst>
            <c:ext xmlns:c16="http://schemas.microsoft.com/office/drawing/2014/chart" uri="{C3380CC4-5D6E-409C-BE32-E72D297353CC}">
              <c16:uniqueId val="{00000005-1CD0-414E-9901-BC8E1824966D}"/>
            </c:ext>
          </c:extLst>
        </c:ser>
        <c:ser>
          <c:idx val="3"/>
          <c:order val="3"/>
          <c:tx>
            <c:v>NS/DQ's</c:v>
          </c:tx>
          <c:spPr>
            <a:pattFill prst="trellis">
              <a:fgClr>
                <a:schemeClr val="accent1"/>
              </a:fgClr>
              <a:bgClr>
                <a:schemeClr val="bg1"/>
              </a:bgClr>
            </a:pattFill>
            <a:ln w="9525" cap="flat" cmpd="sng" algn="ctr">
              <a:solidFill>
                <a:schemeClr val="accent4">
                  <a:lumMod val="75000"/>
                </a:schemeClr>
              </a:solidFill>
              <a:round/>
            </a:ln>
            <a:effectLst/>
            <a:sp3d contourW="9525">
              <a:contourClr>
                <a:schemeClr val="accent4">
                  <a:lumMod val="75000"/>
                </a:schemeClr>
              </a:contourClr>
            </a:sp3d>
          </c:spPr>
          <c:invertIfNegative val="0"/>
          <c:dLbls>
            <c:dLbl>
              <c:idx val="0"/>
              <c:layout>
                <c:manualLayout>
                  <c:x val="-8.3333333333333332E-3"/>
                  <c:y val="-6.481481481481481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CD0-414E-9901-BC8E1824966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Sheet2!$C$13</c:f>
              <c:numCache>
                <c:formatCode>General</c:formatCode>
                <c:ptCount val="1"/>
                <c:pt idx="0">
                  <c:v>80</c:v>
                </c:pt>
              </c:numCache>
            </c:numRef>
          </c:val>
          <c:extLst>
            <c:ext xmlns:c16="http://schemas.microsoft.com/office/drawing/2014/chart" uri="{C3380CC4-5D6E-409C-BE32-E72D297353CC}">
              <c16:uniqueId val="{00000007-1CD0-414E-9901-BC8E1824966D}"/>
            </c:ext>
          </c:extLst>
        </c:ser>
        <c:dLbls>
          <c:showLegendKey val="0"/>
          <c:showVal val="1"/>
          <c:showCatName val="0"/>
          <c:showSerName val="0"/>
          <c:showPercent val="0"/>
          <c:showBubbleSize val="0"/>
        </c:dLbls>
        <c:gapWidth val="65"/>
        <c:shape val="box"/>
        <c:axId val="549870000"/>
        <c:axId val="549872296"/>
        <c:axId val="0"/>
      </c:bar3DChart>
      <c:catAx>
        <c:axId val="549870000"/>
        <c:scaling>
          <c:orientation val="minMax"/>
        </c:scaling>
        <c:delete val="1"/>
        <c:axPos val="b"/>
        <c:title>
          <c:tx>
            <c:rich>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n-US"/>
                  <a:t>Results</a:t>
                </a:r>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majorTickMark val="none"/>
        <c:minorTickMark val="none"/>
        <c:tickLblPos val="nextTo"/>
        <c:crossAx val="549872296"/>
        <c:crosses val="autoZero"/>
        <c:auto val="1"/>
        <c:lblAlgn val="ctr"/>
        <c:lblOffset val="100"/>
        <c:noMultiLvlLbl val="0"/>
      </c:catAx>
      <c:valAx>
        <c:axId val="54987229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n-US"/>
                  <a:t>Performances</a:t>
                </a: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549870000"/>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2019 State Solo/Small Ensemble</a:t>
            </a: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v>Gold</c:v>
          </c:tx>
          <c:spPr>
            <a:pattFill prst="lgCheck">
              <a:fgClr>
                <a:srgbClr val="CC6600"/>
              </a:fgClr>
              <a:bgClr>
                <a:schemeClr val="bg1"/>
              </a:bgClr>
            </a:pattFill>
            <a:ln w="9525" cap="flat" cmpd="sng" algn="ctr">
              <a:solidFill>
                <a:srgbClr val="990000"/>
              </a:solidFill>
              <a:round/>
            </a:ln>
            <a:effectLst/>
            <a:sp3d contourW="9525">
              <a:contourClr>
                <a:srgbClr val="990000"/>
              </a:contourClr>
            </a:sp3d>
          </c:spPr>
          <c:invertIfNegative val="0"/>
          <c:dLbls>
            <c:dLbl>
              <c:idx val="0"/>
              <c:layout>
                <c:manualLayout>
                  <c:x val="-2.7777777777778286E-3"/>
                  <c:y val="-6.018518518518518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93A-4962-8997-AF8F7D8AC7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Sheet2!$C$3</c:f>
              <c:numCache>
                <c:formatCode>General</c:formatCode>
                <c:ptCount val="1"/>
                <c:pt idx="0">
                  <c:v>1709</c:v>
                </c:pt>
              </c:numCache>
            </c:numRef>
          </c:val>
          <c:extLst>
            <c:ext xmlns:c16="http://schemas.microsoft.com/office/drawing/2014/chart" uri="{C3380CC4-5D6E-409C-BE32-E72D297353CC}">
              <c16:uniqueId val="{00000001-A93A-4962-8997-AF8F7D8AC74D}"/>
            </c:ext>
          </c:extLst>
        </c:ser>
        <c:ser>
          <c:idx val="1"/>
          <c:order val="1"/>
          <c:tx>
            <c:v>Silver</c:v>
          </c:tx>
          <c:spPr>
            <a:pattFill prst="wdUpDiag">
              <a:fgClr>
                <a:schemeClr val="bg1">
                  <a:lumMod val="75000"/>
                </a:schemeClr>
              </a:fgClr>
              <a:bgClr>
                <a:schemeClr val="bg1"/>
              </a:bgClr>
            </a:pattFill>
            <a:ln w="9525" cap="flat" cmpd="sng" algn="ctr">
              <a:solidFill>
                <a:schemeClr val="bg1">
                  <a:lumMod val="50000"/>
                </a:schemeClr>
              </a:solidFill>
              <a:round/>
            </a:ln>
            <a:effectLst/>
            <a:sp3d contourW="9525">
              <a:contourClr>
                <a:schemeClr val="bg1">
                  <a:lumMod val="50000"/>
                </a:schemeClr>
              </a:contourClr>
            </a:sp3d>
          </c:spPr>
          <c:invertIfNegative val="0"/>
          <c:dLbls>
            <c:dLbl>
              <c:idx val="0"/>
              <c:layout>
                <c:manualLayout>
                  <c:x val="2.7777777777777267E-3"/>
                  <c:y val="-3.240740740740740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93A-4962-8997-AF8F7D8AC7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Sheet2!$C$4</c:f>
              <c:numCache>
                <c:formatCode>General</c:formatCode>
                <c:ptCount val="1"/>
                <c:pt idx="0">
                  <c:v>2206</c:v>
                </c:pt>
              </c:numCache>
            </c:numRef>
          </c:val>
          <c:extLst>
            <c:ext xmlns:c16="http://schemas.microsoft.com/office/drawing/2014/chart" uri="{C3380CC4-5D6E-409C-BE32-E72D297353CC}">
              <c16:uniqueId val="{00000003-A93A-4962-8997-AF8F7D8AC74D}"/>
            </c:ext>
          </c:extLst>
        </c:ser>
        <c:ser>
          <c:idx val="2"/>
          <c:order val="2"/>
          <c:tx>
            <c:v>Bronze</c:v>
          </c:tx>
          <c:spPr>
            <a:pattFill prst="pct75">
              <a:fgClr>
                <a:srgbClr val="990000"/>
              </a:fgClr>
              <a:bgClr>
                <a:schemeClr val="bg1"/>
              </a:bgClr>
            </a:pattFill>
            <a:ln w="9525" cap="flat" cmpd="sng" algn="ctr">
              <a:solidFill>
                <a:srgbClr val="990000"/>
              </a:solidFill>
              <a:round/>
            </a:ln>
            <a:effectLst/>
            <a:sp3d contourW="9525">
              <a:contourClr>
                <a:srgbClr val="990000"/>
              </a:contourClr>
            </a:sp3d>
          </c:spPr>
          <c:invertIfNegative val="0"/>
          <c:dLbls>
            <c:dLbl>
              <c:idx val="0"/>
              <c:layout>
                <c:manualLayout>
                  <c:x val="-8.3333333333333332E-3"/>
                  <c:y val="-5.092592592592601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A93A-4962-8997-AF8F7D8AC7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Sheet2!$C$5</c:f>
              <c:numCache>
                <c:formatCode>General</c:formatCode>
                <c:ptCount val="1"/>
                <c:pt idx="0">
                  <c:v>737</c:v>
                </c:pt>
              </c:numCache>
            </c:numRef>
          </c:val>
          <c:extLst>
            <c:ext xmlns:c16="http://schemas.microsoft.com/office/drawing/2014/chart" uri="{C3380CC4-5D6E-409C-BE32-E72D297353CC}">
              <c16:uniqueId val="{00000005-A93A-4962-8997-AF8F7D8AC74D}"/>
            </c:ext>
          </c:extLst>
        </c:ser>
        <c:ser>
          <c:idx val="3"/>
          <c:order val="3"/>
          <c:tx>
            <c:v>NS/DQ's</c:v>
          </c:tx>
          <c:spPr>
            <a:pattFill prst="smCheck">
              <a:fgClr>
                <a:schemeClr val="tx2">
                  <a:lumMod val="60000"/>
                  <a:lumOff val="40000"/>
                </a:schemeClr>
              </a:fgClr>
              <a:bgClr>
                <a:schemeClr val="bg1"/>
              </a:bgClr>
            </a:pattFill>
            <a:ln w="9525" cap="flat" cmpd="sng" algn="ctr">
              <a:solidFill>
                <a:schemeClr val="accent4">
                  <a:lumMod val="75000"/>
                </a:schemeClr>
              </a:solidFill>
              <a:round/>
            </a:ln>
            <a:effectLst/>
            <a:sp3d contourW="9525">
              <a:contourClr>
                <a:schemeClr val="accent4">
                  <a:lumMod val="75000"/>
                </a:schemeClr>
              </a:contourClr>
            </a:sp3d>
          </c:spPr>
          <c:invertIfNegative val="0"/>
          <c:dLbls>
            <c:dLbl>
              <c:idx val="0"/>
              <c:layout>
                <c:manualLayout>
                  <c:x val="-1.6666666666666767E-2"/>
                  <c:y val="-7.407407407407415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A93A-4962-8997-AF8F7D8AC7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Sheet2!$C$6</c:f>
              <c:numCache>
                <c:formatCode>General</c:formatCode>
                <c:ptCount val="1"/>
                <c:pt idx="0">
                  <c:v>93</c:v>
                </c:pt>
              </c:numCache>
            </c:numRef>
          </c:val>
          <c:extLst>
            <c:ext xmlns:c16="http://schemas.microsoft.com/office/drawing/2014/chart" uri="{C3380CC4-5D6E-409C-BE32-E72D297353CC}">
              <c16:uniqueId val="{00000007-A93A-4962-8997-AF8F7D8AC74D}"/>
            </c:ext>
          </c:extLst>
        </c:ser>
        <c:dLbls>
          <c:showLegendKey val="0"/>
          <c:showVal val="0"/>
          <c:showCatName val="0"/>
          <c:showSerName val="0"/>
          <c:showPercent val="0"/>
          <c:showBubbleSize val="0"/>
        </c:dLbls>
        <c:gapWidth val="65"/>
        <c:shape val="box"/>
        <c:axId val="540190984"/>
        <c:axId val="540184424"/>
        <c:axId val="0"/>
      </c:bar3DChart>
      <c:catAx>
        <c:axId val="540190984"/>
        <c:scaling>
          <c:orientation val="minMax"/>
        </c:scaling>
        <c:delete val="1"/>
        <c:axPos val="b"/>
        <c:title>
          <c:tx>
            <c:rich>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n-US"/>
                  <a:t>Results</a:t>
                </a:r>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540184424"/>
        <c:crosses val="autoZero"/>
        <c:auto val="1"/>
        <c:lblAlgn val="ctr"/>
        <c:lblOffset val="100"/>
        <c:noMultiLvlLbl val="0"/>
      </c:catAx>
      <c:valAx>
        <c:axId val="540184424"/>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n-US"/>
                  <a:t>Performances</a:t>
                </a: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540190984"/>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5" name="Straight Connector 4"/>
          <p:cNvCxnSpPr/>
          <p:nvPr userDrawn="1"/>
        </p:nvCxnSpPr>
        <p:spPr>
          <a:xfrm>
            <a:off x="1874069" y="6781045"/>
            <a:ext cx="7090373" cy="0"/>
          </a:xfrm>
          <a:prstGeom prst="line">
            <a:avLst/>
          </a:prstGeom>
          <a:ln w="1778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rotWithShape="1">
          <a:blip r:embed="rId2">
            <a:clrChange>
              <a:clrFrom>
                <a:srgbClr val="FEFEFE"/>
              </a:clrFrom>
              <a:clrTo>
                <a:srgbClr val="FEFEFE">
                  <a:alpha val="0"/>
                </a:srgbClr>
              </a:clrTo>
            </a:clrChange>
            <a:lum bright="70000" contrast="-70000"/>
            <a:extLst>
              <a:ext uri="{28A0092B-C50C-407E-A947-70E740481C1C}">
                <a14:useLocalDpi xmlns:a14="http://schemas.microsoft.com/office/drawing/2010/main" val="0"/>
              </a:ext>
            </a:extLst>
          </a:blip>
          <a:srcRect l="8049" t="8027" r="8685" b="48176"/>
          <a:stretch/>
        </p:blipFill>
        <p:spPr>
          <a:xfrm>
            <a:off x="1733550" y="3071307"/>
            <a:ext cx="7258051" cy="3786693"/>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4071378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B9F400-1B18-4383-8250-998E2C0134F9}" type="datetimeFigureOut">
              <a:rPr lang="en-US" smtClean="0"/>
              <a:t>9/2/2019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1A356FE-CAE9-44E3-8598-6C88A22FEB94}" type="slidenum">
              <a:rPr lang="en-US" smtClean="0"/>
              <a:t>‹#›</a:t>
            </a:fld>
            <a:endParaRPr lang="en-US"/>
          </a:p>
        </p:txBody>
      </p:sp>
    </p:spTree>
    <p:extLst>
      <p:ext uri="{BB962C8B-B14F-4D97-AF65-F5344CB8AC3E}">
        <p14:creationId xmlns:p14="http://schemas.microsoft.com/office/powerpoint/2010/main" val="291737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B9F400-1B18-4383-8250-998E2C0134F9}" type="datetimeFigureOut">
              <a:rPr lang="en-US" smtClean="0"/>
              <a:t>9/2/2019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1A356FE-CAE9-44E3-8598-6C88A22FEB94}" type="slidenum">
              <a:rPr lang="en-US" smtClean="0"/>
              <a:t>‹#›</a:t>
            </a:fld>
            <a:endParaRPr lang="en-US"/>
          </a:p>
        </p:txBody>
      </p:sp>
    </p:spTree>
    <p:extLst>
      <p:ext uri="{BB962C8B-B14F-4D97-AF65-F5344CB8AC3E}">
        <p14:creationId xmlns:p14="http://schemas.microsoft.com/office/powerpoint/2010/main" val="858792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6003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B9F400-1B18-4383-8250-998E2C0134F9}" type="datetimeFigureOut">
              <a:rPr lang="en-US" smtClean="0"/>
              <a:t>9/2/2019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1A356FE-CAE9-44E3-8598-6C88A22FEB94}" type="slidenum">
              <a:rPr lang="en-US" smtClean="0"/>
              <a:t>‹#›</a:t>
            </a:fld>
            <a:endParaRPr lang="en-US"/>
          </a:p>
        </p:txBody>
      </p:sp>
    </p:spTree>
    <p:extLst>
      <p:ext uri="{BB962C8B-B14F-4D97-AF65-F5344CB8AC3E}">
        <p14:creationId xmlns:p14="http://schemas.microsoft.com/office/powerpoint/2010/main" val="965209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B9F400-1B18-4383-8250-998E2C0134F9}" type="datetimeFigureOut">
              <a:rPr lang="en-US" smtClean="0"/>
              <a:t>9/2/2019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1A356FE-CAE9-44E3-8598-6C88A22FEB94}" type="slidenum">
              <a:rPr lang="en-US" smtClean="0"/>
              <a:t>‹#›</a:t>
            </a:fld>
            <a:endParaRPr lang="en-US"/>
          </a:p>
        </p:txBody>
      </p:sp>
    </p:spTree>
    <p:extLst>
      <p:ext uri="{BB962C8B-B14F-4D97-AF65-F5344CB8AC3E}">
        <p14:creationId xmlns:p14="http://schemas.microsoft.com/office/powerpoint/2010/main" val="1103952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3B9F400-1B18-4383-8250-998E2C0134F9}" type="datetimeFigureOut">
              <a:rPr lang="en-US" smtClean="0"/>
              <a:t>9/2/2019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1A356FE-CAE9-44E3-8598-6C88A22FEB94}" type="slidenum">
              <a:rPr lang="en-US" smtClean="0"/>
              <a:t>‹#›</a:t>
            </a:fld>
            <a:endParaRPr lang="en-US"/>
          </a:p>
        </p:txBody>
      </p:sp>
    </p:spTree>
    <p:extLst>
      <p:ext uri="{BB962C8B-B14F-4D97-AF65-F5344CB8AC3E}">
        <p14:creationId xmlns:p14="http://schemas.microsoft.com/office/powerpoint/2010/main" val="149407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3B9F400-1B18-4383-8250-998E2C0134F9}" type="datetimeFigureOut">
              <a:rPr lang="en-US" smtClean="0"/>
              <a:t>9/2/2019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1A356FE-CAE9-44E3-8598-6C88A22FEB94}" type="slidenum">
              <a:rPr lang="en-US" smtClean="0"/>
              <a:t>‹#›</a:t>
            </a:fld>
            <a:endParaRPr lang="en-US"/>
          </a:p>
        </p:txBody>
      </p:sp>
    </p:spTree>
    <p:extLst>
      <p:ext uri="{BB962C8B-B14F-4D97-AF65-F5344CB8AC3E}">
        <p14:creationId xmlns:p14="http://schemas.microsoft.com/office/powerpoint/2010/main" val="2437693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3B9F400-1B18-4383-8250-998E2C0134F9}" type="datetimeFigureOut">
              <a:rPr lang="en-US" smtClean="0"/>
              <a:t>9/2/2019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1A356FE-CAE9-44E3-8598-6C88A22FEB94}" type="slidenum">
              <a:rPr lang="en-US" smtClean="0"/>
              <a:t>‹#›</a:t>
            </a:fld>
            <a:endParaRPr lang="en-US"/>
          </a:p>
        </p:txBody>
      </p:sp>
    </p:spTree>
    <p:extLst>
      <p:ext uri="{BB962C8B-B14F-4D97-AF65-F5344CB8AC3E}">
        <p14:creationId xmlns:p14="http://schemas.microsoft.com/office/powerpoint/2010/main" val="3077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B9F400-1B18-4383-8250-998E2C0134F9}" type="datetimeFigureOut">
              <a:rPr lang="en-US" smtClean="0"/>
              <a:t>9/2/2019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1A356FE-CAE9-44E3-8598-6C88A22FEB94}" type="slidenum">
              <a:rPr lang="en-US" smtClean="0"/>
              <a:t>‹#›</a:t>
            </a:fld>
            <a:endParaRPr lang="en-US"/>
          </a:p>
        </p:txBody>
      </p:sp>
    </p:spTree>
    <p:extLst>
      <p:ext uri="{BB962C8B-B14F-4D97-AF65-F5344CB8AC3E}">
        <p14:creationId xmlns:p14="http://schemas.microsoft.com/office/powerpoint/2010/main" val="2822319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B9F400-1B18-4383-8250-998E2C0134F9}" type="datetimeFigureOut">
              <a:rPr lang="en-US" smtClean="0"/>
              <a:t>9/2/2019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1A356FE-CAE9-44E3-8598-6C88A22FEB94}" type="slidenum">
              <a:rPr lang="en-US" smtClean="0"/>
              <a:t>‹#›</a:t>
            </a:fld>
            <a:endParaRPr lang="en-US"/>
          </a:p>
        </p:txBody>
      </p:sp>
    </p:spTree>
    <p:extLst>
      <p:ext uri="{BB962C8B-B14F-4D97-AF65-F5344CB8AC3E}">
        <p14:creationId xmlns:p14="http://schemas.microsoft.com/office/powerpoint/2010/main" val="1929070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8" name="Group 17"/>
          <p:cNvGrpSpPr/>
          <p:nvPr userDrawn="1"/>
        </p:nvGrpSpPr>
        <p:grpSpPr>
          <a:xfrm rot="10800000">
            <a:off x="8260079" y="1"/>
            <a:ext cx="3931921" cy="6858002"/>
            <a:chOff x="0" y="-2"/>
            <a:chExt cx="3931921" cy="6858002"/>
          </a:xfrm>
        </p:grpSpPr>
        <p:sp>
          <p:nvSpPr>
            <p:cNvPr id="8" name="Rectangle 7"/>
            <p:cNvSpPr/>
            <p:nvPr userDrawn="1"/>
          </p:nvSpPr>
          <p:spPr>
            <a:xfrm>
              <a:off x="0" y="3435178"/>
              <a:ext cx="1903445" cy="3422822"/>
            </a:xfrm>
            <a:prstGeom prst="rect">
              <a:avLst/>
            </a:prstGeom>
            <a:gradFill flip="none" rotWithShape="1">
              <a:gsLst>
                <a:gs pos="69000">
                  <a:schemeClr val="bg1"/>
                </a:gs>
                <a:gs pos="100000">
                  <a:srgbClr val="0055A4"/>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c 6"/>
            <p:cNvSpPr/>
            <p:nvPr userDrawn="1"/>
          </p:nvSpPr>
          <p:spPr>
            <a:xfrm rot="10800000">
              <a:off x="1" y="-2"/>
              <a:ext cx="3931920" cy="6857999"/>
            </a:xfrm>
            <a:prstGeom prst="arc">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9" name="Group 18"/>
          <p:cNvGrpSpPr/>
          <p:nvPr userDrawn="1"/>
        </p:nvGrpSpPr>
        <p:grpSpPr>
          <a:xfrm>
            <a:off x="5334000" y="2926080"/>
            <a:ext cx="6858000" cy="3931920"/>
            <a:chOff x="5334000" y="2926080"/>
            <a:chExt cx="6858000" cy="3931920"/>
          </a:xfrm>
        </p:grpSpPr>
        <p:sp>
          <p:nvSpPr>
            <p:cNvPr id="9" name="Rectangle 8"/>
            <p:cNvSpPr/>
            <p:nvPr userDrawn="1"/>
          </p:nvSpPr>
          <p:spPr>
            <a:xfrm rot="16200000">
              <a:off x="9528866" y="4194865"/>
              <a:ext cx="1903445" cy="3422822"/>
            </a:xfrm>
            <a:prstGeom prst="rect">
              <a:avLst/>
            </a:prstGeom>
            <a:gradFill flip="none" rotWithShape="1">
              <a:gsLst>
                <a:gs pos="69000">
                  <a:schemeClr val="bg1"/>
                </a:gs>
                <a:gs pos="100000">
                  <a:srgbClr val="ED154E"/>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p:cNvSpPr/>
            <p:nvPr userDrawn="1"/>
          </p:nvSpPr>
          <p:spPr>
            <a:xfrm rot="5400000">
              <a:off x="6797040" y="1463040"/>
              <a:ext cx="3931920" cy="6857999"/>
            </a:xfrm>
            <a:prstGeom prst="arc">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8" name="Group 47"/>
          <p:cNvGrpSpPr/>
          <p:nvPr userDrawn="1"/>
        </p:nvGrpSpPr>
        <p:grpSpPr>
          <a:xfrm rot="16200000">
            <a:off x="6678636" y="1344636"/>
            <a:ext cx="4055329" cy="6971399"/>
            <a:chOff x="5138868" y="-1109847"/>
            <a:chExt cx="4055329" cy="6971399"/>
          </a:xfrm>
        </p:grpSpPr>
        <p:sp>
          <p:nvSpPr>
            <p:cNvPr id="49" name="Arc 48"/>
            <p:cNvSpPr/>
            <p:nvPr userDrawn="1"/>
          </p:nvSpPr>
          <p:spPr>
            <a:xfrm rot="10800000">
              <a:off x="5138868" y="-996447"/>
              <a:ext cx="3931920" cy="6857999"/>
            </a:xfrm>
            <a:prstGeom prst="arc">
              <a:avLst/>
            </a:prstGeom>
            <a:solidFill>
              <a:srgbClr val="0055A4"/>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Arc 49"/>
            <p:cNvSpPr/>
            <p:nvPr userDrawn="1"/>
          </p:nvSpPr>
          <p:spPr>
            <a:xfrm rot="10800000">
              <a:off x="5262277" y="-1109847"/>
              <a:ext cx="3931920" cy="6971398"/>
            </a:xfrm>
            <a:prstGeom prst="arc">
              <a:avLst>
                <a:gd name="adj1" fmla="val 16155929"/>
                <a:gd name="adj2" fmla="val 0"/>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2" name="Picture 11"/>
          <p:cNvPicPr>
            <a:picLocks noChangeAspect="1"/>
          </p:cNvPicPr>
          <p:nvPr userDrawn="1"/>
        </p:nvPicPr>
        <p:blipFill rotWithShape="1">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l="8049" t="8027" r="8685" b="8027"/>
          <a:stretch/>
        </p:blipFill>
        <p:spPr>
          <a:xfrm>
            <a:off x="9982200" y="4805364"/>
            <a:ext cx="1371600" cy="1371600"/>
          </a:xfrm>
          <a:prstGeom prst="rect">
            <a:avLst/>
          </a:prstGeom>
        </p:spPr>
      </p:pic>
      <p:grpSp>
        <p:nvGrpSpPr>
          <p:cNvPr id="20" name="Group 19"/>
          <p:cNvGrpSpPr/>
          <p:nvPr userDrawn="1"/>
        </p:nvGrpSpPr>
        <p:grpSpPr>
          <a:xfrm rot="10800000">
            <a:off x="1" y="-3"/>
            <a:ext cx="6858000" cy="3931920"/>
            <a:chOff x="5334000" y="2926080"/>
            <a:chExt cx="6858000" cy="3931920"/>
          </a:xfrm>
        </p:grpSpPr>
        <p:sp>
          <p:nvSpPr>
            <p:cNvPr id="21" name="Rectangle 20"/>
            <p:cNvSpPr/>
            <p:nvPr userDrawn="1"/>
          </p:nvSpPr>
          <p:spPr>
            <a:xfrm rot="16200000">
              <a:off x="9528866" y="4194865"/>
              <a:ext cx="1903445" cy="3422822"/>
            </a:xfrm>
            <a:prstGeom prst="rect">
              <a:avLst/>
            </a:prstGeom>
            <a:gradFill flip="none" rotWithShape="1">
              <a:gsLst>
                <a:gs pos="69000">
                  <a:schemeClr val="bg1"/>
                </a:gs>
                <a:gs pos="100000">
                  <a:srgbClr val="ED154E"/>
                </a:gs>
              </a:gsLst>
              <a:path path="rect">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c 21"/>
            <p:cNvSpPr/>
            <p:nvPr userDrawn="1"/>
          </p:nvSpPr>
          <p:spPr>
            <a:xfrm rot="5400000">
              <a:off x="6797040" y="1463040"/>
              <a:ext cx="3931920" cy="6857999"/>
            </a:xfrm>
            <a:prstGeom prst="arc">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3" name="Group 22"/>
          <p:cNvGrpSpPr/>
          <p:nvPr userDrawn="1"/>
        </p:nvGrpSpPr>
        <p:grpSpPr>
          <a:xfrm>
            <a:off x="0" y="0"/>
            <a:ext cx="3931921" cy="6858002"/>
            <a:chOff x="0" y="-2"/>
            <a:chExt cx="3931921" cy="6858002"/>
          </a:xfrm>
        </p:grpSpPr>
        <p:sp>
          <p:nvSpPr>
            <p:cNvPr id="24" name="Rectangle 23"/>
            <p:cNvSpPr/>
            <p:nvPr userDrawn="1"/>
          </p:nvSpPr>
          <p:spPr>
            <a:xfrm>
              <a:off x="0" y="3435178"/>
              <a:ext cx="1903445" cy="3422822"/>
            </a:xfrm>
            <a:prstGeom prst="rect">
              <a:avLst/>
            </a:prstGeom>
            <a:gradFill flip="none" rotWithShape="1">
              <a:gsLst>
                <a:gs pos="69000">
                  <a:schemeClr val="bg1"/>
                </a:gs>
                <a:gs pos="100000">
                  <a:srgbClr val="0055A4"/>
                </a:gs>
              </a:gsLst>
              <a:path path="rect">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c 24"/>
            <p:cNvSpPr/>
            <p:nvPr userDrawn="1"/>
          </p:nvSpPr>
          <p:spPr>
            <a:xfrm rot="10800000">
              <a:off x="1" y="-2"/>
              <a:ext cx="3931920" cy="6857999"/>
            </a:xfrm>
            <a:prstGeom prst="arc">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 name="Group 30"/>
          <p:cNvGrpSpPr/>
          <p:nvPr userDrawn="1"/>
        </p:nvGrpSpPr>
        <p:grpSpPr>
          <a:xfrm>
            <a:off x="0" y="-134830"/>
            <a:ext cx="4055329" cy="6971399"/>
            <a:chOff x="-29703" y="-113399"/>
            <a:chExt cx="4055329" cy="6971399"/>
          </a:xfrm>
        </p:grpSpPr>
        <p:sp>
          <p:nvSpPr>
            <p:cNvPr id="28" name="Arc 27"/>
            <p:cNvSpPr/>
            <p:nvPr userDrawn="1"/>
          </p:nvSpPr>
          <p:spPr>
            <a:xfrm rot="10800000">
              <a:off x="-29703" y="1"/>
              <a:ext cx="3931920" cy="6857999"/>
            </a:xfrm>
            <a:prstGeom prst="arc">
              <a:avLst/>
            </a:prstGeom>
            <a:solidFill>
              <a:srgbClr val="ED154E"/>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userDrawn="1"/>
          </p:nvSpPr>
          <p:spPr>
            <a:xfrm rot="10800000">
              <a:off x="93706" y="-113399"/>
              <a:ext cx="3931920" cy="6971398"/>
            </a:xfrm>
            <a:prstGeom prst="arc">
              <a:avLst>
                <a:gd name="adj1" fmla="val 16155929"/>
                <a:gd name="adj2" fmla="val 0"/>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Group 46"/>
          <p:cNvGrpSpPr/>
          <p:nvPr userDrawn="1"/>
        </p:nvGrpSpPr>
        <p:grpSpPr>
          <a:xfrm rot="5400000">
            <a:off x="1458035" y="-1458035"/>
            <a:ext cx="4055329" cy="6971399"/>
            <a:chOff x="5138868" y="-1109847"/>
            <a:chExt cx="4055329" cy="6971399"/>
          </a:xfrm>
        </p:grpSpPr>
        <p:sp>
          <p:nvSpPr>
            <p:cNvPr id="45" name="Arc 44"/>
            <p:cNvSpPr/>
            <p:nvPr userDrawn="1"/>
          </p:nvSpPr>
          <p:spPr>
            <a:xfrm rot="10800000">
              <a:off x="5138868" y="-996447"/>
              <a:ext cx="3931920" cy="6857999"/>
            </a:xfrm>
            <a:prstGeom prst="arc">
              <a:avLst/>
            </a:prstGeom>
            <a:solidFill>
              <a:srgbClr val="0055A4"/>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Arc 45"/>
            <p:cNvSpPr/>
            <p:nvPr userDrawn="1"/>
          </p:nvSpPr>
          <p:spPr>
            <a:xfrm rot="10800000">
              <a:off x="5262277" y="-1109847"/>
              <a:ext cx="3931920" cy="6971398"/>
            </a:xfrm>
            <a:prstGeom prst="arc">
              <a:avLst>
                <a:gd name="adj1" fmla="val 16155929"/>
                <a:gd name="adj2" fmla="val 0"/>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 name="Group 31"/>
          <p:cNvGrpSpPr/>
          <p:nvPr userDrawn="1"/>
        </p:nvGrpSpPr>
        <p:grpSpPr>
          <a:xfrm rot="10800000">
            <a:off x="8133222" y="-4"/>
            <a:ext cx="4064854" cy="6971399"/>
            <a:chOff x="-39228" y="-113399"/>
            <a:chExt cx="4064854" cy="6971399"/>
          </a:xfrm>
        </p:grpSpPr>
        <p:sp>
          <p:nvSpPr>
            <p:cNvPr id="33" name="Arc 32"/>
            <p:cNvSpPr/>
            <p:nvPr userDrawn="1"/>
          </p:nvSpPr>
          <p:spPr>
            <a:xfrm rot="10800000">
              <a:off x="-39228" y="1"/>
              <a:ext cx="3931920" cy="6857999"/>
            </a:xfrm>
            <a:prstGeom prst="arc">
              <a:avLst/>
            </a:prstGeom>
            <a:solidFill>
              <a:srgbClr val="ED154E"/>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p:cNvSpPr/>
            <p:nvPr userDrawn="1"/>
          </p:nvSpPr>
          <p:spPr>
            <a:xfrm rot="10800000">
              <a:off x="93706" y="-113399"/>
              <a:ext cx="3931920" cy="6971398"/>
            </a:xfrm>
            <a:prstGeom prst="arc">
              <a:avLst>
                <a:gd name="adj1" fmla="val 16155929"/>
                <a:gd name="adj2" fmla="val 0"/>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2" name="Right Triangle 41"/>
          <p:cNvSpPr/>
          <p:nvPr userDrawn="1"/>
        </p:nvSpPr>
        <p:spPr>
          <a:xfrm>
            <a:off x="0" y="1426388"/>
            <a:ext cx="118872" cy="2011680"/>
          </a:xfrm>
          <a:prstGeom prst="rtTriangle">
            <a:avLst/>
          </a:prstGeom>
          <a:solidFill>
            <a:srgbClr val="ED1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Triangle 42"/>
          <p:cNvSpPr/>
          <p:nvPr userDrawn="1"/>
        </p:nvSpPr>
        <p:spPr>
          <a:xfrm rot="10800000">
            <a:off x="12073128" y="3428548"/>
            <a:ext cx="118872" cy="2011680"/>
          </a:xfrm>
          <a:prstGeom prst="rtTriangle">
            <a:avLst/>
          </a:prstGeom>
          <a:solidFill>
            <a:srgbClr val="ED1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ight Triangle 50"/>
          <p:cNvSpPr/>
          <p:nvPr userDrawn="1"/>
        </p:nvSpPr>
        <p:spPr>
          <a:xfrm rot="5400000">
            <a:off x="7028573" y="-3598164"/>
            <a:ext cx="118872" cy="7315200"/>
          </a:xfrm>
          <a:prstGeom prst="rtTriangl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Triangle 51"/>
          <p:cNvSpPr/>
          <p:nvPr userDrawn="1"/>
        </p:nvSpPr>
        <p:spPr>
          <a:xfrm rot="16200000">
            <a:off x="5044805" y="3140964"/>
            <a:ext cx="118872" cy="7315200"/>
          </a:xfrm>
          <a:prstGeom prst="rtTriangl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5842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hyperlink" Target="mailto:davine@mshsaa.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41643"/>
            <a:ext cx="9144000" cy="2387600"/>
          </a:xfrm>
        </p:spPr>
        <p:txBody>
          <a:bodyPr anchor="ctr">
            <a:normAutofit/>
          </a:bodyPr>
          <a:lstStyle/>
          <a:p>
            <a:r>
              <a:rPr lang="en-US" sz="4800" b="1" dirty="0" smtClean="0">
                <a:effectLst>
                  <a:outerShdw blurRad="38100" dist="38100" dir="2700000" algn="tl">
                    <a:srgbClr val="000000">
                      <a:alpha val="43137"/>
                    </a:srgbClr>
                  </a:outerShdw>
                </a:effectLst>
              </a:rPr>
              <a:t>Missouri Music Festival Format</a:t>
            </a:r>
            <a:endParaRPr lang="en-US" sz="48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3342640" y="2237315"/>
            <a:ext cx="5303520" cy="1183856"/>
          </a:xfrm>
        </p:spPr>
        <p:txBody>
          <a:bodyPr/>
          <a:lstStyle/>
          <a:p>
            <a:pPr>
              <a:spcBef>
                <a:spcPts val="0"/>
              </a:spcBef>
            </a:pPr>
            <a:r>
              <a:rPr lang="en-US" dirty="0" smtClean="0"/>
              <a:t>Davine Davis</a:t>
            </a:r>
          </a:p>
          <a:p>
            <a:pPr>
              <a:spcBef>
                <a:spcPts val="0"/>
              </a:spcBef>
            </a:pPr>
            <a:r>
              <a:rPr lang="en-US" dirty="0" smtClean="0"/>
              <a:t>MSHSAA Assistant Executive Director</a:t>
            </a:r>
          </a:p>
          <a:p>
            <a:pPr>
              <a:spcBef>
                <a:spcPts val="0"/>
              </a:spcBef>
            </a:pPr>
            <a:r>
              <a:rPr lang="en-US" dirty="0" smtClean="0"/>
              <a:t>September 18, 2019</a:t>
            </a:r>
          </a:p>
        </p:txBody>
      </p:sp>
      <p:pic>
        <p:nvPicPr>
          <p:cNvPr id="4" name="Picture 3"/>
          <p:cNvPicPr>
            <a:picLocks noChangeAspect="1"/>
          </p:cNvPicPr>
          <p:nvPr/>
        </p:nvPicPr>
        <p:blipFill>
          <a:blip r:embed="rId2"/>
          <a:stretch>
            <a:fillRect/>
          </a:stretch>
        </p:blipFill>
        <p:spPr>
          <a:xfrm>
            <a:off x="4270375" y="3565525"/>
            <a:ext cx="3448050" cy="2581275"/>
          </a:xfrm>
          <a:prstGeom prst="rect">
            <a:avLst/>
          </a:prstGeom>
        </p:spPr>
      </p:pic>
    </p:spTree>
    <p:extLst>
      <p:ext uri="{BB962C8B-B14F-4D97-AF65-F5344CB8AC3E}">
        <p14:creationId xmlns:p14="http://schemas.microsoft.com/office/powerpoint/2010/main" val="17101235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4150"/>
            <a:ext cx="7828280" cy="1325563"/>
          </a:xfrm>
        </p:spPr>
        <p:txBody>
          <a:bodyPr/>
          <a:lstStyle/>
          <a:p>
            <a:r>
              <a:rPr lang="en-US" b="1" dirty="0" smtClean="0">
                <a:latin typeface="+mn-lt"/>
              </a:rPr>
              <a:t>What We </a:t>
            </a:r>
            <a:r>
              <a:rPr lang="en-US" b="1" dirty="0" smtClean="0">
                <a:latin typeface="+mn-lt"/>
              </a:rPr>
              <a:t>Hoped </a:t>
            </a:r>
            <a:r>
              <a:rPr lang="en-US" b="1" dirty="0" smtClean="0">
                <a:latin typeface="+mn-lt"/>
              </a:rPr>
              <a:t>to Accomplish</a:t>
            </a:r>
            <a:endParaRPr lang="en-US" b="1" dirty="0">
              <a:latin typeface="+mn-lt"/>
            </a:endParaRPr>
          </a:p>
        </p:txBody>
      </p:sp>
      <p:sp>
        <p:nvSpPr>
          <p:cNvPr id="3" name="Content Placeholder 2"/>
          <p:cNvSpPr>
            <a:spLocks noGrp="1"/>
          </p:cNvSpPr>
          <p:nvPr>
            <p:ph idx="1"/>
          </p:nvPr>
        </p:nvSpPr>
        <p:spPr>
          <a:xfrm>
            <a:off x="838200" y="1825625"/>
            <a:ext cx="5897880" cy="4351338"/>
          </a:xfrm>
        </p:spPr>
        <p:txBody>
          <a:bodyPr/>
          <a:lstStyle/>
          <a:p>
            <a:pPr>
              <a:buClr>
                <a:srgbClr val="FF0000"/>
              </a:buClr>
              <a:buFont typeface="Wingdings" panose="05000000000000000000" pitchFamily="2" charset="2"/>
              <a:buChar char="ü"/>
            </a:pPr>
            <a:r>
              <a:rPr lang="en-US" dirty="0" smtClean="0"/>
              <a:t>Establish clearly defined expectations </a:t>
            </a:r>
            <a:r>
              <a:rPr lang="en-US" dirty="0" smtClean="0"/>
              <a:t>   between </a:t>
            </a:r>
            <a:r>
              <a:rPr lang="en-US" dirty="0" smtClean="0"/>
              <a:t>district and state festivals.</a:t>
            </a:r>
          </a:p>
          <a:p>
            <a:pPr>
              <a:buClr>
                <a:srgbClr val="FF0000"/>
              </a:buClr>
              <a:buFont typeface="Wingdings" panose="05000000000000000000" pitchFamily="2" charset="2"/>
              <a:buChar char="ü"/>
            </a:pPr>
            <a:r>
              <a:rPr lang="en-US" dirty="0" smtClean="0"/>
              <a:t>Using terminology that can be easily understood by students, administrators, school board members, parents and community.</a:t>
            </a:r>
          </a:p>
          <a:p>
            <a:pPr>
              <a:buClr>
                <a:srgbClr val="FF0000"/>
              </a:buClr>
              <a:buFont typeface="Wingdings" panose="05000000000000000000" pitchFamily="2" charset="2"/>
              <a:buChar char="ü"/>
            </a:pPr>
            <a:r>
              <a:rPr lang="en-US" dirty="0" smtClean="0"/>
              <a:t>Provide quality feedback on performance to further the musical education of our young musicians.</a:t>
            </a:r>
            <a:endParaRPr lang="en-US" dirty="0"/>
          </a:p>
        </p:txBody>
      </p:sp>
      <p:grpSp>
        <p:nvGrpSpPr>
          <p:cNvPr id="4" name="Group 3"/>
          <p:cNvGrpSpPr/>
          <p:nvPr/>
        </p:nvGrpSpPr>
        <p:grpSpPr>
          <a:xfrm>
            <a:off x="6969361" y="524364"/>
            <a:ext cx="5066141" cy="6043634"/>
            <a:chOff x="6969361" y="524364"/>
            <a:chExt cx="5066141" cy="6043634"/>
          </a:xfrm>
        </p:grpSpPr>
        <p:pic>
          <p:nvPicPr>
            <p:cNvPr id="5" name="Picture 4"/>
            <p:cNvPicPr>
              <a:picLocks noChangeAspect="1"/>
            </p:cNvPicPr>
            <p:nvPr/>
          </p:nvPicPr>
          <p:blipFill>
            <a:blip r:embed="rId2"/>
            <a:stretch>
              <a:fillRect/>
            </a:stretch>
          </p:blipFill>
          <p:spPr>
            <a:xfrm>
              <a:off x="6969361" y="3780937"/>
              <a:ext cx="1187254" cy="1572895"/>
            </a:xfrm>
            <a:prstGeom prst="rect">
              <a:avLst/>
            </a:prstGeom>
          </p:spPr>
        </p:pic>
        <p:pic>
          <p:nvPicPr>
            <p:cNvPr id="6" name="Picture 5"/>
            <p:cNvPicPr>
              <a:picLocks noChangeAspect="1"/>
            </p:cNvPicPr>
            <p:nvPr/>
          </p:nvPicPr>
          <p:blipFill>
            <a:blip r:embed="rId3"/>
            <a:stretch>
              <a:fillRect/>
            </a:stretch>
          </p:blipFill>
          <p:spPr>
            <a:xfrm>
              <a:off x="9896033" y="998275"/>
              <a:ext cx="964727" cy="1318260"/>
            </a:xfrm>
            <a:prstGeom prst="rect">
              <a:avLst/>
            </a:prstGeom>
          </p:spPr>
        </p:pic>
        <p:pic>
          <p:nvPicPr>
            <p:cNvPr id="7" name="Picture 6"/>
            <p:cNvPicPr>
              <a:picLocks noChangeAspect="1"/>
            </p:cNvPicPr>
            <p:nvPr/>
          </p:nvPicPr>
          <p:blipFill>
            <a:blip r:embed="rId4"/>
            <a:stretch>
              <a:fillRect/>
            </a:stretch>
          </p:blipFill>
          <p:spPr>
            <a:xfrm>
              <a:off x="9229210" y="2249507"/>
              <a:ext cx="2806292" cy="1545908"/>
            </a:xfrm>
            <a:prstGeom prst="rect">
              <a:avLst/>
            </a:prstGeom>
          </p:spPr>
        </p:pic>
        <p:pic>
          <p:nvPicPr>
            <p:cNvPr id="8" name="Picture 7"/>
            <p:cNvPicPr>
              <a:picLocks noChangeAspect="1"/>
            </p:cNvPicPr>
            <p:nvPr/>
          </p:nvPicPr>
          <p:blipFill>
            <a:blip r:embed="rId5"/>
            <a:stretch>
              <a:fillRect/>
            </a:stretch>
          </p:blipFill>
          <p:spPr>
            <a:xfrm>
              <a:off x="8806949" y="904263"/>
              <a:ext cx="1098918" cy="1551781"/>
            </a:xfrm>
            <a:prstGeom prst="rect">
              <a:avLst/>
            </a:prstGeom>
          </p:spPr>
        </p:pic>
        <p:pic>
          <p:nvPicPr>
            <p:cNvPr id="9" name="Picture 8"/>
            <p:cNvPicPr>
              <a:picLocks noChangeAspect="1"/>
            </p:cNvPicPr>
            <p:nvPr/>
          </p:nvPicPr>
          <p:blipFill>
            <a:blip r:embed="rId6"/>
            <a:stretch>
              <a:fillRect/>
            </a:stretch>
          </p:blipFill>
          <p:spPr>
            <a:xfrm>
              <a:off x="8144316" y="3706380"/>
              <a:ext cx="2591504" cy="1664018"/>
            </a:xfrm>
            <a:prstGeom prst="rect">
              <a:avLst/>
            </a:prstGeom>
          </p:spPr>
        </p:pic>
        <p:pic>
          <p:nvPicPr>
            <p:cNvPr id="10" name="Picture 9"/>
            <p:cNvPicPr>
              <a:picLocks noChangeAspect="1"/>
            </p:cNvPicPr>
            <p:nvPr/>
          </p:nvPicPr>
          <p:blipFill>
            <a:blip r:embed="rId7"/>
            <a:stretch>
              <a:fillRect/>
            </a:stretch>
          </p:blipFill>
          <p:spPr>
            <a:xfrm>
              <a:off x="10815713" y="524364"/>
              <a:ext cx="1163458" cy="1818583"/>
            </a:xfrm>
            <a:prstGeom prst="rect">
              <a:avLst/>
            </a:prstGeom>
          </p:spPr>
        </p:pic>
        <p:pic>
          <p:nvPicPr>
            <p:cNvPr id="11" name="Picture 10"/>
            <p:cNvPicPr>
              <a:picLocks noChangeAspect="1"/>
            </p:cNvPicPr>
            <p:nvPr/>
          </p:nvPicPr>
          <p:blipFill>
            <a:blip r:embed="rId8"/>
            <a:stretch>
              <a:fillRect/>
            </a:stretch>
          </p:blipFill>
          <p:spPr>
            <a:xfrm rot="21251220">
              <a:off x="7990207" y="2379956"/>
              <a:ext cx="1336497" cy="1657101"/>
            </a:xfrm>
            <a:prstGeom prst="rect">
              <a:avLst/>
            </a:prstGeom>
          </p:spPr>
        </p:pic>
        <p:pic>
          <p:nvPicPr>
            <p:cNvPr id="12" name="Picture 11"/>
            <p:cNvPicPr>
              <a:picLocks noChangeAspect="1"/>
            </p:cNvPicPr>
            <p:nvPr/>
          </p:nvPicPr>
          <p:blipFill>
            <a:blip r:embed="rId9"/>
            <a:stretch>
              <a:fillRect/>
            </a:stretch>
          </p:blipFill>
          <p:spPr>
            <a:xfrm rot="240793">
              <a:off x="7355544" y="5085591"/>
              <a:ext cx="2521531" cy="1482407"/>
            </a:xfrm>
            <a:prstGeom prst="rect">
              <a:avLst/>
            </a:prstGeom>
          </p:spPr>
        </p:pic>
        <p:pic>
          <p:nvPicPr>
            <p:cNvPr id="13" name="Picture 12"/>
            <p:cNvPicPr>
              <a:picLocks noChangeAspect="1"/>
            </p:cNvPicPr>
            <p:nvPr/>
          </p:nvPicPr>
          <p:blipFill>
            <a:blip r:embed="rId10"/>
            <a:stretch>
              <a:fillRect/>
            </a:stretch>
          </p:blipFill>
          <p:spPr>
            <a:xfrm>
              <a:off x="7080542" y="1231123"/>
              <a:ext cx="1794152" cy="1298624"/>
            </a:xfrm>
            <a:prstGeom prst="rect">
              <a:avLst/>
            </a:prstGeom>
          </p:spPr>
        </p:pic>
        <p:pic>
          <p:nvPicPr>
            <p:cNvPr id="14" name="Picture 13"/>
            <p:cNvPicPr>
              <a:picLocks noChangeAspect="1"/>
            </p:cNvPicPr>
            <p:nvPr/>
          </p:nvPicPr>
          <p:blipFill>
            <a:blip r:embed="rId11"/>
            <a:stretch>
              <a:fillRect/>
            </a:stretch>
          </p:blipFill>
          <p:spPr>
            <a:xfrm rot="701189">
              <a:off x="10567601" y="3489576"/>
              <a:ext cx="1365468" cy="1821498"/>
            </a:xfrm>
            <a:prstGeom prst="rect">
              <a:avLst/>
            </a:prstGeom>
          </p:spPr>
        </p:pic>
        <p:pic>
          <p:nvPicPr>
            <p:cNvPr id="15" name="Picture 14"/>
            <p:cNvPicPr>
              <a:picLocks noChangeAspect="1"/>
            </p:cNvPicPr>
            <p:nvPr/>
          </p:nvPicPr>
          <p:blipFill>
            <a:blip r:embed="rId12"/>
            <a:stretch>
              <a:fillRect/>
            </a:stretch>
          </p:blipFill>
          <p:spPr>
            <a:xfrm rot="21133111">
              <a:off x="9738621" y="4987852"/>
              <a:ext cx="2244277" cy="1557705"/>
            </a:xfrm>
            <a:prstGeom prst="rect">
              <a:avLst/>
            </a:prstGeom>
          </p:spPr>
        </p:pic>
      </p:grpSp>
    </p:spTree>
    <p:extLst>
      <p:ext uri="{BB962C8B-B14F-4D97-AF65-F5344CB8AC3E}">
        <p14:creationId xmlns:p14="http://schemas.microsoft.com/office/powerpoint/2010/main" val="191847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b="1" dirty="0" smtClean="0">
                <a:latin typeface="+mn-lt"/>
              </a:rPr>
              <a:t>   Contact Information	</a:t>
            </a:r>
            <a:r>
              <a:rPr lang="en-US" dirty="0" smtClean="0"/>
              <a:t>	</a:t>
            </a:r>
            <a:endParaRPr lang="en-US" dirty="0"/>
          </a:p>
        </p:txBody>
      </p:sp>
      <p:sp>
        <p:nvSpPr>
          <p:cNvPr id="6" name="Content Placeholder 5"/>
          <p:cNvSpPr>
            <a:spLocks noGrp="1"/>
          </p:cNvSpPr>
          <p:nvPr>
            <p:ph idx="1"/>
          </p:nvPr>
        </p:nvSpPr>
        <p:spPr>
          <a:xfrm>
            <a:off x="3591560" y="2282825"/>
            <a:ext cx="4089400" cy="3061335"/>
          </a:xfrm>
        </p:spPr>
        <p:txBody>
          <a:bodyPr/>
          <a:lstStyle/>
          <a:p>
            <a:pPr marL="0" indent="0" algn="ctr">
              <a:buNone/>
            </a:pPr>
            <a:r>
              <a:rPr lang="en-US" sz="2400" dirty="0" smtClean="0"/>
              <a:t>Davine Davis, MSHSAA</a:t>
            </a:r>
          </a:p>
          <a:p>
            <a:pPr marL="0" indent="0" algn="ctr">
              <a:buNone/>
            </a:pPr>
            <a:r>
              <a:rPr lang="en-US" sz="2400" dirty="0" smtClean="0"/>
              <a:t>1 North Keene St</a:t>
            </a:r>
          </a:p>
          <a:p>
            <a:pPr marL="0" indent="0" algn="ctr">
              <a:buNone/>
            </a:pPr>
            <a:r>
              <a:rPr lang="en-US" sz="2400" dirty="0" smtClean="0"/>
              <a:t>P.O. Box 1328</a:t>
            </a:r>
          </a:p>
          <a:p>
            <a:pPr marL="0" indent="0" algn="ctr">
              <a:buNone/>
            </a:pPr>
            <a:r>
              <a:rPr lang="en-US" sz="2400" dirty="0" smtClean="0"/>
              <a:t>Columbia, MO  65201</a:t>
            </a:r>
          </a:p>
          <a:p>
            <a:pPr marL="0" indent="0" algn="ctr">
              <a:buNone/>
            </a:pPr>
            <a:r>
              <a:rPr lang="en-US" sz="2400" dirty="0" smtClean="0"/>
              <a:t>Phone:  573-875-4880</a:t>
            </a:r>
          </a:p>
          <a:p>
            <a:pPr marL="0" indent="0" algn="ctr">
              <a:buNone/>
            </a:pPr>
            <a:r>
              <a:rPr lang="en-US" sz="2400" dirty="0" smtClean="0"/>
              <a:t>Email:  </a:t>
            </a:r>
            <a:r>
              <a:rPr lang="en-US" sz="2400" dirty="0" smtClean="0">
                <a:hlinkClick r:id="rId2"/>
              </a:rPr>
              <a:t>davine@mshsaa.org</a:t>
            </a:r>
            <a:endParaRPr lang="en-US" sz="2400" dirty="0" smtClean="0"/>
          </a:p>
          <a:p>
            <a:pPr marL="0" indent="0">
              <a:buNone/>
            </a:pPr>
            <a:endParaRPr lang="en-US" dirty="0"/>
          </a:p>
        </p:txBody>
      </p:sp>
    </p:spTree>
    <p:extLst>
      <p:ext uri="{BB962C8B-B14F-4D97-AF65-F5344CB8AC3E}">
        <p14:creationId xmlns:p14="http://schemas.microsoft.com/office/powerpoint/2010/main" val="18193719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Background</a:t>
            </a:r>
            <a:endParaRPr lang="en-US" b="1" dirty="0">
              <a:latin typeface="+mn-lt"/>
            </a:endParaRPr>
          </a:p>
        </p:txBody>
      </p:sp>
      <p:sp>
        <p:nvSpPr>
          <p:cNvPr id="3" name="Content Placeholder 2"/>
          <p:cNvSpPr>
            <a:spLocks noGrp="1"/>
          </p:cNvSpPr>
          <p:nvPr>
            <p:ph idx="1"/>
          </p:nvPr>
        </p:nvSpPr>
        <p:spPr>
          <a:xfrm>
            <a:off x="680862" y="1690688"/>
            <a:ext cx="6258417" cy="4351338"/>
          </a:xfrm>
        </p:spPr>
        <p:txBody>
          <a:bodyPr/>
          <a:lstStyle/>
          <a:p>
            <a:r>
              <a:rPr lang="en-US" dirty="0" smtClean="0"/>
              <a:t>Missouri has a 2 tier system for adjudication for solo/small ensemble festivals.</a:t>
            </a:r>
          </a:p>
          <a:p>
            <a:r>
              <a:rPr lang="en-US" dirty="0" smtClean="0"/>
              <a:t>Solos and small ensembles of 8 or fewer may advance to the state solo/small ensemble festival if awarded an Exemplary rating.</a:t>
            </a:r>
          </a:p>
          <a:p>
            <a:r>
              <a:rPr lang="en-US" dirty="0" smtClean="0"/>
              <a:t>Same process for adjudication was used at state festival prior to spring of 2017.</a:t>
            </a:r>
            <a:endParaRPr lang="en-US" dirty="0"/>
          </a:p>
        </p:txBody>
      </p:sp>
      <p:pic>
        <p:nvPicPr>
          <p:cNvPr id="5" name="Picture 4"/>
          <p:cNvPicPr>
            <a:picLocks noChangeAspect="1"/>
          </p:cNvPicPr>
          <p:nvPr/>
        </p:nvPicPr>
        <p:blipFill>
          <a:blip r:embed="rId2"/>
          <a:stretch>
            <a:fillRect/>
          </a:stretch>
        </p:blipFill>
        <p:spPr>
          <a:xfrm>
            <a:off x="6837166" y="1690688"/>
            <a:ext cx="5003857" cy="2929255"/>
          </a:xfrm>
          <a:prstGeom prst="rect">
            <a:avLst/>
          </a:prstGeom>
        </p:spPr>
      </p:pic>
    </p:spTree>
    <p:extLst>
      <p:ext uri="{BB962C8B-B14F-4D97-AF65-F5344CB8AC3E}">
        <p14:creationId xmlns:p14="http://schemas.microsoft.com/office/powerpoint/2010/main" val="185315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anim calcmode="lin" valueType="num">
                                      <p:cBhvr>
                                        <p:cTn id="22"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mn-lt"/>
              </a:rPr>
              <a:t>District Festival Evaluative Performance Standards</a:t>
            </a:r>
            <a:endParaRPr lang="en-US" sz="3600" b="1" dirty="0">
              <a:latin typeface="+mn-lt"/>
            </a:endParaRPr>
          </a:p>
        </p:txBody>
      </p:sp>
      <p:sp>
        <p:nvSpPr>
          <p:cNvPr id="3" name="Content Placeholder 2"/>
          <p:cNvSpPr>
            <a:spLocks noGrp="1"/>
          </p:cNvSpPr>
          <p:nvPr>
            <p:ph idx="1"/>
          </p:nvPr>
        </p:nvSpPr>
        <p:spPr/>
        <p:txBody>
          <a:bodyPr>
            <a:normAutofit/>
          </a:bodyPr>
          <a:lstStyle/>
          <a:p>
            <a:r>
              <a:rPr lang="en-US" sz="2000" b="1" dirty="0" smtClean="0">
                <a:solidFill>
                  <a:srgbClr val="0000FF"/>
                </a:solidFill>
              </a:rPr>
              <a:t>Exemplary</a:t>
            </a:r>
            <a:r>
              <a:rPr lang="en-US" sz="2000" dirty="0" smtClean="0"/>
              <a:t>  - A performance that </a:t>
            </a:r>
            <a:r>
              <a:rPr lang="en-US" sz="2000" u="sng" dirty="0" smtClean="0"/>
              <a:t>consistently</a:t>
            </a:r>
            <a:r>
              <a:rPr lang="en-US" sz="2000" dirty="0" smtClean="0"/>
              <a:t> demonstrates </a:t>
            </a:r>
            <a:r>
              <a:rPr lang="en-US" sz="2000" u="sng" dirty="0" smtClean="0"/>
              <a:t>true musical expression and few technical errors</a:t>
            </a:r>
            <a:r>
              <a:rPr lang="en-US" sz="2000" dirty="0" smtClean="0"/>
              <a:t>.  The performance is worthy of the distinction of begin recognized as </a:t>
            </a:r>
            <a:r>
              <a:rPr lang="en-US" sz="2000" u="sng" dirty="0" smtClean="0"/>
              <a:t>among the very best</a:t>
            </a:r>
            <a:r>
              <a:rPr lang="en-US" sz="2000" dirty="0" smtClean="0"/>
              <a:t>.</a:t>
            </a:r>
          </a:p>
          <a:p>
            <a:r>
              <a:rPr lang="en-US" sz="2000" b="1" dirty="0" smtClean="0">
                <a:solidFill>
                  <a:srgbClr val="FF0000"/>
                </a:solidFill>
              </a:rPr>
              <a:t>Outstanding</a:t>
            </a:r>
            <a:r>
              <a:rPr lang="en-US" sz="2000" b="1" dirty="0" smtClean="0"/>
              <a:t> </a:t>
            </a:r>
            <a:r>
              <a:rPr lang="en-US" sz="2000" dirty="0" smtClean="0"/>
              <a:t>– A performance of </a:t>
            </a:r>
            <a:r>
              <a:rPr lang="en-US" sz="2000" u="sng" dirty="0" smtClean="0"/>
              <a:t>distinctive quality</a:t>
            </a:r>
            <a:r>
              <a:rPr lang="en-US" sz="2000" dirty="0" smtClean="0"/>
              <a:t> yet has </a:t>
            </a:r>
            <a:r>
              <a:rPr lang="en-US" sz="2000" u="sng" dirty="0" smtClean="0"/>
              <a:t>minor defects</a:t>
            </a:r>
            <a:r>
              <a:rPr lang="en-US" sz="2000" dirty="0" smtClean="0"/>
              <a:t> in musical expression and fundamental techniques. </a:t>
            </a:r>
            <a:endParaRPr lang="en-US" sz="2000" b="1" dirty="0" smtClean="0">
              <a:solidFill>
                <a:srgbClr val="FF0000"/>
              </a:solidFill>
            </a:endParaRPr>
          </a:p>
          <a:p>
            <a:r>
              <a:rPr lang="en-US" sz="2000" b="1" dirty="0" smtClean="0">
                <a:solidFill>
                  <a:schemeClr val="accent6"/>
                </a:solidFill>
              </a:rPr>
              <a:t>Satisfactory</a:t>
            </a:r>
            <a:r>
              <a:rPr lang="en-US" sz="2000" b="1" dirty="0" smtClean="0"/>
              <a:t> </a:t>
            </a:r>
            <a:r>
              <a:rPr lang="en-US" sz="2000" dirty="0" smtClean="0"/>
              <a:t>– A performance showing </a:t>
            </a:r>
            <a:r>
              <a:rPr lang="en-US" sz="2000" u="sng" dirty="0" smtClean="0"/>
              <a:t>accomplishment and marked promise</a:t>
            </a:r>
            <a:r>
              <a:rPr lang="en-US" sz="2000" dirty="0" smtClean="0"/>
              <a:t>, but </a:t>
            </a:r>
            <a:r>
              <a:rPr lang="en-US" sz="2000" u="sng" dirty="0" smtClean="0"/>
              <a:t>lacking consistency</a:t>
            </a:r>
            <a:r>
              <a:rPr lang="en-US" sz="2000" dirty="0" smtClean="0"/>
              <a:t> of musical expression and fundamental technique.</a:t>
            </a:r>
            <a:endParaRPr lang="en-US" sz="2000" b="1" dirty="0" smtClean="0"/>
          </a:p>
          <a:p>
            <a:r>
              <a:rPr lang="en-US" sz="2000" b="1" dirty="0" smtClean="0">
                <a:solidFill>
                  <a:schemeClr val="accent4"/>
                </a:solidFill>
              </a:rPr>
              <a:t>Developing</a:t>
            </a:r>
            <a:r>
              <a:rPr lang="en-US" sz="2000" b="1" dirty="0" smtClean="0"/>
              <a:t> – </a:t>
            </a:r>
            <a:r>
              <a:rPr lang="en-US" sz="2000" dirty="0" smtClean="0"/>
              <a:t>A performance indicating </a:t>
            </a:r>
            <a:r>
              <a:rPr lang="en-US" sz="2000" u="sng" dirty="0" smtClean="0"/>
              <a:t>room for improvement in consistent musical expression and fundamental technique</a:t>
            </a:r>
            <a:r>
              <a:rPr lang="en-US" sz="2000" dirty="0" smtClean="0"/>
              <a:t>.  Such a performance would include many technical errors, poor musical expression and ineffective use of existing instrumental or choral voicing.</a:t>
            </a:r>
          </a:p>
          <a:p>
            <a:r>
              <a:rPr lang="en-US" sz="2000" b="1" dirty="0" smtClean="0">
                <a:solidFill>
                  <a:schemeClr val="tx2">
                    <a:lumMod val="60000"/>
                    <a:lumOff val="40000"/>
                  </a:schemeClr>
                </a:solidFill>
              </a:rPr>
              <a:t>Ineffective</a:t>
            </a:r>
            <a:r>
              <a:rPr lang="en-US" sz="2000" b="1" dirty="0" smtClean="0"/>
              <a:t> </a:t>
            </a:r>
            <a:r>
              <a:rPr lang="en-US" sz="2000" dirty="0" smtClean="0"/>
              <a:t>– A performance indicating obvious lack of overall preparation.</a:t>
            </a:r>
            <a:endParaRPr lang="en-US" sz="2000" b="1" dirty="0"/>
          </a:p>
        </p:txBody>
      </p:sp>
    </p:spTree>
    <p:extLst>
      <p:ext uri="{BB962C8B-B14F-4D97-AF65-F5344CB8AC3E}">
        <p14:creationId xmlns:p14="http://schemas.microsoft.com/office/powerpoint/2010/main" val="17692224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mn-lt"/>
              </a:rPr>
              <a:t>MSHSAA State Solo/Small Ensemble Rating Descriptors</a:t>
            </a:r>
            <a:endParaRPr lang="en-US" sz="3200" b="1" dirty="0">
              <a:latin typeface="+mn-lt"/>
            </a:endParaRPr>
          </a:p>
        </p:txBody>
      </p:sp>
      <p:sp>
        <p:nvSpPr>
          <p:cNvPr id="3" name="Content Placeholder 2"/>
          <p:cNvSpPr>
            <a:spLocks noGrp="1"/>
          </p:cNvSpPr>
          <p:nvPr>
            <p:ph idx="1"/>
          </p:nvPr>
        </p:nvSpPr>
        <p:spPr>
          <a:xfrm>
            <a:off x="4455160" y="1690688"/>
            <a:ext cx="6324600" cy="4351338"/>
          </a:xfrm>
        </p:spPr>
        <p:txBody>
          <a:bodyPr>
            <a:normAutofit/>
          </a:bodyPr>
          <a:lstStyle/>
          <a:p>
            <a:r>
              <a:rPr lang="en-US" sz="2200" b="1" dirty="0" smtClean="0">
                <a:solidFill>
                  <a:schemeClr val="accent2">
                    <a:lumMod val="75000"/>
                  </a:schemeClr>
                </a:solidFill>
              </a:rPr>
              <a:t>GOLD</a:t>
            </a:r>
            <a:r>
              <a:rPr lang="en-US" sz="2200" dirty="0" smtClean="0"/>
              <a:t> – This rating is the </a:t>
            </a:r>
            <a:r>
              <a:rPr lang="en-US" sz="2200" b="1" i="1" dirty="0" smtClean="0"/>
              <a:t>highest level of musical achievement performance</a:t>
            </a:r>
            <a:r>
              <a:rPr lang="en-US" sz="2200" dirty="0" smtClean="0"/>
              <a:t> in the MSHSAA sponsored music festivals.  This performance is musically artistic and exemplary in all aspects.  It is worthy of the distinction of being recognized as among the very best.  The performance is “thorough”, nearly flawless, and “always consistent” in maturity of tone, pitch center, technical facility and musical expression.  The performer(s) demonstrate the highest level of preparation, poise and confidence.  The adjudicator comments are positive and complimentary in all areas of the performance.  There may be suggestions for continued growth and improvement.</a:t>
            </a:r>
            <a:endParaRPr lang="en-US" sz="2200" dirty="0"/>
          </a:p>
        </p:txBody>
      </p:sp>
      <p:pic>
        <p:nvPicPr>
          <p:cNvPr id="5" name="Picture 4"/>
          <p:cNvPicPr>
            <a:picLocks noChangeAspect="1"/>
          </p:cNvPicPr>
          <p:nvPr/>
        </p:nvPicPr>
        <p:blipFill>
          <a:blip r:embed="rId2"/>
          <a:stretch>
            <a:fillRect/>
          </a:stretch>
        </p:blipFill>
        <p:spPr>
          <a:xfrm>
            <a:off x="1070378" y="2000250"/>
            <a:ext cx="2810742" cy="3732213"/>
          </a:xfrm>
          <a:prstGeom prst="rect">
            <a:avLst/>
          </a:prstGeom>
        </p:spPr>
      </p:pic>
    </p:spTree>
    <p:extLst>
      <p:ext uri="{BB962C8B-B14F-4D97-AF65-F5344CB8AC3E}">
        <p14:creationId xmlns:p14="http://schemas.microsoft.com/office/powerpoint/2010/main" val="199202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mn-lt"/>
              </a:rPr>
              <a:t>MSHSAA State Solo/Small Ensemble Rating Descriptors</a:t>
            </a:r>
            <a:endParaRPr lang="en-US" sz="3200" dirty="0">
              <a:latin typeface="+mn-lt"/>
            </a:endParaRPr>
          </a:p>
        </p:txBody>
      </p:sp>
      <p:sp>
        <p:nvSpPr>
          <p:cNvPr id="3" name="Content Placeholder 2"/>
          <p:cNvSpPr>
            <a:spLocks noGrp="1"/>
          </p:cNvSpPr>
          <p:nvPr>
            <p:ph idx="1"/>
          </p:nvPr>
        </p:nvSpPr>
        <p:spPr>
          <a:xfrm>
            <a:off x="4028440" y="1690688"/>
            <a:ext cx="6151880" cy="4669790"/>
          </a:xfrm>
        </p:spPr>
        <p:txBody>
          <a:bodyPr>
            <a:normAutofit lnSpcReduction="10000"/>
          </a:bodyPr>
          <a:lstStyle/>
          <a:p>
            <a:r>
              <a:rPr lang="en-US" sz="2400" b="1" dirty="0" smtClean="0">
                <a:solidFill>
                  <a:schemeClr val="bg1">
                    <a:lumMod val="65000"/>
                  </a:schemeClr>
                </a:solidFill>
              </a:rPr>
              <a:t>Silver</a:t>
            </a:r>
            <a:r>
              <a:rPr lang="en-US" sz="2400" dirty="0" smtClean="0"/>
              <a:t> – This rating is a </a:t>
            </a:r>
            <a:r>
              <a:rPr lang="en-US" sz="2400" b="1" i="1" dirty="0" smtClean="0"/>
              <a:t>highly commendable level of musical achievement.</a:t>
            </a:r>
            <a:r>
              <a:rPr lang="en-US" sz="2400" dirty="0" smtClean="0"/>
              <a:t> This performance is artistic and outstanding in many aspects.  There are “minor” inconsistencies and the performance is not completely “thorough” and “consistent” in maturity of tone, pitch center, technical facility and musical expression.  The performer(s) demonstrate an outstanding level of preparation, poise and confidence.  The adjudicator comments are mostly positive and complimentary.  There will be suggestions and techniques for continued growth and development regarding the minor inconsistencies in the performance.</a:t>
            </a:r>
            <a:endParaRPr lang="en-US" sz="2400" dirty="0"/>
          </a:p>
        </p:txBody>
      </p:sp>
      <p:pic>
        <p:nvPicPr>
          <p:cNvPr id="4" name="Picture 3"/>
          <p:cNvPicPr>
            <a:picLocks noChangeAspect="1"/>
          </p:cNvPicPr>
          <p:nvPr/>
        </p:nvPicPr>
        <p:blipFill>
          <a:blip r:embed="rId2"/>
          <a:stretch>
            <a:fillRect/>
          </a:stretch>
        </p:blipFill>
        <p:spPr>
          <a:xfrm>
            <a:off x="1103948" y="2059179"/>
            <a:ext cx="2645092" cy="3712020"/>
          </a:xfrm>
          <a:prstGeom prst="rect">
            <a:avLst/>
          </a:prstGeom>
        </p:spPr>
      </p:pic>
    </p:spTree>
    <p:extLst>
      <p:ext uri="{BB962C8B-B14F-4D97-AF65-F5344CB8AC3E}">
        <p14:creationId xmlns:p14="http://schemas.microsoft.com/office/powerpoint/2010/main" val="215074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a:latin typeface="+mn-lt"/>
              </a:rPr>
              <a:t>MSHSAA State Solo/Small Ensemble Rating Descriptors</a:t>
            </a:r>
            <a:endParaRPr lang="en-US" sz="3400" dirty="0">
              <a:latin typeface="+mn-lt"/>
            </a:endParaRPr>
          </a:p>
        </p:txBody>
      </p:sp>
      <p:sp>
        <p:nvSpPr>
          <p:cNvPr id="3" name="Content Placeholder 2"/>
          <p:cNvSpPr>
            <a:spLocks noGrp="1"/>
          </p:cNvSpPr>
          <p:nvPr>
            <p:ph idx="1"/>
          </p:nvPr>
        </p:nvSpPr>
        <p:spPr>
          <a:xfrm>
            <a:off x="4566920" y="1690688"/>
            <a:ext cx="6080760" cy="4351338"/>
          </a:xfrm>
        </p:spPr>
        <p:txBody>
          <a:bodyPr>
            <a:normAutofit lnSpcReduction="10000"/>
          </a:bodyPr>
          <a:lstStyle/>
          <a:p>
            <a:r>
              <a:rPr lang="en-US" sz="2400" b="1" dirty="0" smtClean="0">
                <a:solidFill>
                  <a:schemeClr val="accent4">
                    <a:lumMod val="50000"/>
                  </a:schemeClr>
                </a:solidFill>
              </a:rPr>
              <a:t>Bronze</a:t>
            </a:r>
            <a:r>
              <a:rPr lang="en-US" sz="2400" dirty="0" smtClean="0"/>
              <a:t> – This rating is a </a:t>
            </a:r>
            <a:r>
              <a:rPr lang="en-US" sz="2400" b="1" i="1" dirty="0" smtClean="0"/>
              <a:t>commendable level of musical achievement</a:t>
            </a:r>
            <a:r>
              <a:rPr lang="en-US" sz="2400" dirty="0" smtClean="0"/>
              <a:t>.  This performance has some musically artistic aspects and show accomplishment and potential but needs more polish and refinement.  There are several inconsistencies in maturity of tone, pitch center, technical facility and musical expression.  The performer(s) demonstrate an excellent level of preparation, poise and confidence.  The adjudicator comments are somewhat positive and complimentary.  There will be suggestions for continued growth and development regarding the several inconsistencies in the performance.</a:t>
            </a:r>
            <a:endParaRPr lang="en-US" sz="2400" dirty="0"/>
          </a:p>
        </p:txBody>
      </p:sp>
      <p:pic>
        <p:nvPicPr>
          <p:cNvPr id="4" name="Picture 3"/>
          <p:cNvPicPr>
            <a:picLocks noChangeAspect="1"/>
          </p:cNvPicPr>
          <p:nvPr/>
        </p:nvPicPr>
        <p:blipFill>
          <a:blip r:embed="rId2"/>
          <a:stretch>
            <a:fillRect/>
          </a:stretch>
        </p:blipFill>
        <p:spPr>
          <a:xfrm>
            <a:off x="838200" y="2121230"/>
            <a:ext cx="3472106" cy="3294050"/>
          </a:xfrm>
          <a:prstGeom prst="rect">
            <a:avLst/>
          </a:prstGeom>
        </p:spPr>
      </p:pic>
    </p:spTree>
    <p:extLst>
      <p:ext uri="{BB962C8B-B14F-4D97-AF65-F5344CB8AC3E}">
        <p14:creationId xmlns:p14="http://schemas.microsoft.com/office/powerpoint/2010/main" val="325700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Results Prior to Current System </a:t>
            </a:r>
            <a:endParaRPr lang="en-US" b="1" dirty="0">
              <a:latin typeface="+mn-lt"/>
            </a:endParaRPr>
          </a:p>
        </p:txBody>
      </p:sp>
      <p:sp>
        <p:nvSpPr>
          <p:cNvPr id="5" name="Content Placeholder 4"/>
          <p:cNvSpPr>
            <a:spLocks noGrp="1"/>
          </p:cNvSpPr>
          <p:nvPr>
            <p:ph idx="1"/>
          </p:nvPr>
        </p:nvSpPr>
        <p:spPr>
          <a:xfrm>
            <a:off x="838200" y="1877774"/>
            <a:ext cx="4709160" cy="4112102"/>
          </a:xfrm>
        </p:spPr>
        <p:txBody>
          <a:bodyPr>
            <a:normAutofit/>
          </a:bodyPr>
          <a:lstStyle/>
          <a:p>
            <a:r>
              <a:rPr lang="en-US" dirty="0" smtClean="0"/>
              <a:t>From 2010 to 2017 the percentage of Exemplary ratings awarded at state ranged from 42% to 50%.</a:t>
            </a:r>
          </a:p>
          <a:p>
            <a:pPr marL="0" indent="0">
              <a:buNone/>
            </a:pPr>
            <a:r>
              <a:rPr lang="en-US" dirty="0" smtClean="0"/>
              <a:t>  </a:t>
            </a:r>
          </a:p>
          <a:p>
            <a:r>
              <a:rPr lang="en-US" dirty="0" smtClean="0"/>
              <a:t>The total number of performances during this time period ranged from 4,424 to 5,155.</a:t>
            </a:r>
          </a:p>
          <a:p>
            <a:endParaRPr lang="en-US" dirty="0"/>
          </a:p>
        </p:txBody>
      </p:sp>
      <p:pic>
        <p:nvPicPr>
          <p:cNvPr id="6" name="Picture 5"/>
          <p:cNvPicPr>
            <a:picLocks noChangeAspect="1"/>
          </p:cNvPicPr>
          <p:nvPr/>
        </p:nvPicPr>
        <p:blipFill>
          <a:blip r:embed="rId2"/>
          <a:stretch>
            <a:fillRect/>
          </a:stretch>
        </p:blipFill>
        <p:spPr>
          <a:xfrm>
            <a:off x="5831523" y="1690688"/>
            <a:ext cx="3901356" cy="4486275"/>
          </a:xfrm>
          <a:prstGeom prst="rect">
            <a:avLst/>
          </a:prstGeom>
        </p:spPr>
      </p:pic>
    </p:spTree>
    <p:extLst>
      <p:ext uri="{BB962C8B-B14F-4D97-AF65-F5344CB8AC3E}">
        <p14:creationId xmlns:p14="http://schemas.microsoft.com/office/powerpoint/2010/main" val="169160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atin typeface="+mn-lt"/>
              </a:rPr>
              <a:t>Results Since </a:t>
            </a:r>
            <a:r>
              <a:rPr lang="en-US" b="1" dirty="0" smtClean="0">
                <a:latin typeface="+mn-lt"/>
              </a:rPr>
              <a:t>2018</a:t>
            </a:r>
            <a:endParaRPr lang="en-US" b="1" dirty="0">
              <a:latin typeface="+mn-lt"/>
            </a:endParaRPr>
          </a:p>
        </p:txBody>
      </p:sp>
      <p:sp>
        <p:nvSpPr>
          <p:cNvPr id="4" name="Content Placeholder 3"/>
          <p:cNvSpPr>
            <a:spLocks noGrp="1"/>
          </p:cNvSpPr>
          <p:nvPr>
            <p:ph sz="half" idx="1"/>
          </p:nvPr>
        </p:nvSpPr>
        <p:spPr>
          <a:xfrm>
            <a:off x="1395228" y="4977661"/>
            <a:ext cx="3977640" cy="1707620"/>
          </a:xfrm>
        </p:spPr>
        <p:txBody>
          <a:bodyPr>
            <a:normAutofit fontScale="92500" lnSpcReduction="20000"/>
          </a:bodyPr>
          <a:lstStyle/>
          <a:p>
            <a:r>
              <a:rPr lang="en-US" dirty="0" smtClean="0"/>
              <a:t>4,967 total performances</a:t>
            </a:r>
          </a:p>
          <a:p>
            <a:pPr lvl="1"/>
            <a:r>
              <a:rPr lang="en-US" dirty="0" smtClean="0"/>
              <a:t>36% received Gold</a:t>
            </a:r>
          </a:p>
          <a:p>
            <a:pPr lvl="1"/>
            <a:r>
              <a:rPr lang="en-US" dirty="0" smtClean="0"/>
              <a:t>49% received Silver</a:t>
            </a:r>
          </a:p>
          <a:p>
            <a:pPr lvl="1"/>
            <a:r>
              <a:rPr lang="en-US" dirty="0" smtClean="0"/>
              <a:t>14% received Bronze</a:t>
            </a:r>
          </a:p>
          <a:p>
            <a:pPr lvl="1"/>
            <a:r>
              <a:rPr lang="en-US" dirty="0"/>
              <a:t> </a:t>
            </a:r>
            <a:r>
              <a:rPr lang="en-US" dirty="0" smtClean="0"/>
              <a:t>  1% NS/DQ’s</a:t>
            </a:r>
          </a:p>
          <a:p>
            <a:pPr lvl="1"/>
            <a:endParaRPr lang="en-US" dirty="0" smtClean="0"/>
          </a:p>
          <a:p>
            <a:pPr lvl="1"/>
            <a:endParaRPr lang="en-US" dirty="0" smtClean="0"/>
          </a:p>
          <a:p>
            <a:endParaRPr lang="en-US" dirty="0" smtClean="0"/>
          </a:p>
          <a:p>
            <a:pPr marL="0" indent="0">
              <a:buNone/>
            </a:pP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9704" t="16000" r="8914" b="37037"/>
          <a:stretch/>
        </p:blipFill>
        <p:spPr>
          <a:xfrm>
            <a:off x="6420234" y="1690687"/>
            <a:ext cx="4009892" cy="3085280"/>
          </a:xfrm>
          <a:prstGeom prst="rect">
            <a:avLst/>
          </a:prstGeom>
        </p:spPr>
      </p:pic>
      <p:graphicFrame>
        <p:nvGraphicFramePr>
          <p:cNvPr id="5" name="Chart 4"/>
          <p:cNvGraphicFramePr>
            <a:graphicFrameLocks/>
          </p:cNvGraphicFramePr>
          <p:nvPr>
            <p:extLst>
              <p:ext uri="{D42A27DB-BD31-4B8C-83A1-F6EECF244321}">
                <p14:modId xmlns:p14="http://schemas.microsoft.com/office/powerpoint/2010/main" val="2404650198"/>
              </p:ext>
            </p:extLst>
          </p:nvPr>
        </p:nvGraphicFramePr>
        <p:xfrm>
          <a:off x="838200" y="1690687"/>
          <a:ext cx="4953000" cy="30852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575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20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Results Since 2018 cont.</a:t>
            </a:r>
            <a:endParaRPr lang="en-US" b="1" dirty="0">
              <a:latin typeface="+mn-lt"/>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300265865"/>
              </p:ext>
            </p:extLst>
          </p:nvPr>
        </p:nvGraphicFramePr>
        <p:xfrm>
          <a:off x="1412240" y="1730907"/>
          <a:ext cx="4455160" cy="2817495"/>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6"/>
          <p:cNvSpPr>
            <a:spLocks noGrp="1"/>
          </p:cNvSpPr>
          <p:nvPr>
            <p:ph sz="half" idx="2"/>
          </p:nvPr>
        </p:nvSpPr>
        <p:spPr>
          <a:xfrm>
            <a:off x="1546860" y="4708206"/>
            <a:ext cx="4185920" cy="2149794"/>
          </a:xfrm>
        </p:spPr>
        <p:txBody>
          <a:bodyPr/>
          <a:lstStyle/>
          <a:p>
            <a:r>
              <a:rPr lang="en-US" dirty="0" smtClean="0"/>
              <a:t>4,745 total performances</a:t>
            </a:r>
          </a:p>
          <a:p>
            <a:pPr lvl="1"/>
            <a:r>
              <a:rPr lang="en-US" dirty="0" smtClean="0"/>
              <a:t>36% received Gold</a:t>
            </a:r>
          </a:p>
          <a:p>
            <a:pPr lvl="1"/>
            <a:r>
              <a:rPr lang="en-US" dirty="0" smtClean="0"/>
              <a:t>46% received Silver</a:t>
            </a:r>
          </a:p>
          <a:p>
            <a:pPr lvl="1"/>
            <a:r>
              <a:rPr lang="en-US" dirty="0" smtClean="0"/>
              <a:t>16% received Bronze</a:t>
            </a:r>
          </a:p>
          <a:p>
            <a:pPr lvl="1"/>
            <a:r>
              <a:rPr lang="en-US" dirty="0"/>
              <a:t> </a:t>
            </a:r>
            <a:r>
              <a:rPr lang="en-US" dirty="0" smtClean="0"/>
              <a:t> 1% NS/DQ’s</a:t>
            </a:r>
            <a:endParaRPr lang="en-US" dirty="0"/>
          </a:p>
        </p:txBody>
      </p:sp>
      <p:pic>
        <p:nvPicPr>
          <p:cNvPr id="9" name="Picture 8"/>
          <p:cNvPicPr>
            <a:picLocks noChangeAspect="1"/>
          </p:cNvPicPr>
          <p:nvPr/>
        </p:nvPicPr>
        <p:blipFill>
          <a:blip r:embed="rId3"/>
          <a:stretch>
            <a:fillRect/>
          </a:stretch>
        </p:blipFill>
        <p:spPr>
          <a:xfrm>
            <a:off x="6950075" y="1690686"/>
            <a:ext cx="2986405" cy="3721079"/>
          </a:xfrm>
          <a:prstGeom prst="rect">
            <a:avLst/>
          </a:prstGeom>
        </p:spPr>
      </p:pic>
    </p:spTree>
    <p:extLst>
      <p:ext uri="{BB962C8B-B14F-4D97-AF65-F5344CB8AC3E}">
        <p14:creationId xmlns:p14="http://schemas.microsoft.com/office/powerpoint/2010/main" val="227473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1000"/>
                                        <p:tgtEl>
                                          <p:spTgt spid="7">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0" dur="1000"/>
                                        <p:tgtEl>
                                          <p:spTgt spid="7">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3" dur="1000"/>
                                        <p:tgtEl>
                                          <p:spTgt spid="7">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randombar(horizontal)">
                                      <p:cBhvr>
                                        <p:cTn id="16" dur="1000"/>
                                        <p:tgtEl>
                                          <p:spTgt spid="7">
                                            <p:txEl>
                                              <p:pRg st="3" end="3"/>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randombar(horizontal)">
                                      <p:cBhvr>
                                        <p:cTn id="19"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58438804-A6D6-4AC2-8EB0-2B13E13E21FA}" vid="{2637E853-1FA3-42B8-B0B4-DBDE660E7DA5}"/>
    </a:ext>
  </a:extLst>
</a:theme>
</file>

<file path=docProps/app.xml><?xml version="1.0" encoding="utf-8"?>
<Properties xmlns="http://schemas.openxmlformats.org/officeDocument/2006/extended-properties" xmlns:vt="http://schemas.openxmlformats.org/officeDocument/2006/docPropsVTypes">
  <Template>Olympic Presentation</Template>
  <TotalTime>248</TotalTime>
  <Words>685</Words>
  <Application>Microsoft Office PowerPoint</Application>
  <PresentationFormat>Widescreen</PresentationFormat>
  <Paragraphs>63</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Wingdings</vt:lpstr>
      <vt:lpstr>Office Theme</vt:lpstr>
      <vt:lpstr>Missouri Music Festival Format</vt:lpstr>
      <vt:lpstr>Background</vt:lpstr>
      <vt:lpstr>District Festival Evaluative Performance Standards</vt:lpstr>
      <vt:lpstr>MSHSAA State Solo/Small Ensemble Rating Descriptors</vt:lpstr>
      <vt:lpstr>MSHSAA State Solo/Small Ensemble Rating Descriptors</vt:lpstr>
      <vt:lpstr>MSHSAA State Solo/Small Ensemble Rating Descriptors</vt:lpstr>
      <vt:lpstr>Results Prior to Current System </vt:lpstr>
      <vt:lpstr>Results Since 2018</vt:lpstr>
      <vt:lpstr>Results Since 2018 cont.</vt:lpstr>
      <vt:lpstr>What We Hoped to Accomplish</vt:lpstr>
      <vt:lpstr>   Contact Information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Olympic Awards</dc:title>
  <dc:creator>Davine Davis</dc:creator>
  <cp:lastModifiedBy>Davine Davis</cp:lastModifiedBy>
  <cp:revision>28</cp:revision>
  <dcterms:created xsi:type="dcterms:W3CDTF">2019-08-24T16:54:56Z</dcterms:created>
  <dcterms:modified xsi:type="dcterms:W3CDTF">2019-09-02T17:33:16Z</dcterms:modified>
</cp:coreProperties>
</file>