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8" d="100"/>
          <a:sy n="128"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9/9/19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9/9/19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plunkett@ossa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112A-1D6A-684F-AF10-C53784740FE5}"/>
              </a:ext>
            </a:extLst>
          </p:cNvPr>
          <p:cNvSpPr>
            <a:spLocks noGrp="1"/>
          </p:cNvSpPr>
          <p:nvPr>
            <p:ph type="ctrTitle"/>
          </p:nvPr>
        </p:nvSpPr>
        <p:spPr>
          <a:xfrm>
            <a:off x="810001" y="387627"/>
            <a:ext cx="10572000" cy="3409121"/>
          </a:xfrm>
        </p:spPr>
        <p:txBody>
          <a:bodyPr/>
          <a:lstStyle/>
          <a:p>
            <a:r>
              <a:rPr lang="en-US" dirty="0"/>
              <a:t>A Leaders Toolkit for Difficult Conversations-Mike Plunkett-Oklahoma Secondary Schools Activities Association</a:t>
            </a:r>
          </a:p>
        </p:txBody>
      </p:sp>
      <p:sp>
        <p:nvSpPr>
          <p:cNvPr id="3" name="Subtitle 2">
            <a:extLst>
              <a:ext uri="{FF2B5EF4-FFF2-40B4-BE49-F238E27FC236}">
                <a16:creationId xmlns:a16="http://schemas.microsoft.com/office/drawing/2014/main" id="{31AEA417-91C7-CF43-BF8D-BA7B4EF37870}"/>
              </a:ext>
            </a:extLst>
          </p:cNvPr>
          <p:cNvSpPr>
            <a:spLocks noGrp="1"/>
          </p:cNvSpPr>
          <p:nvPr>
            <p:ph type="subTitle" idx="1"/>
          </p:nvPr>
        </p:nvSpPr>
        <p:spPr/>
        <p:txBody>
          <a:bodyPr/>
          <a:lstStyle/>
          <a:p>
            <a:r>
              <a:rPr lang="en-US" dirty="0"/>
              <a:t>Ways to speak to people who are upset, or are about to receive bad news!</a:t>
            </a:r>
          </a:p>
        </p:txBody>
      </p:sp>
    </p:spTree>
    <p:extLst>
      <p:ext uri="{BB962C8B-B14F-4D97-AF65-F5344CB8AC3E}">
        <p14:creationId xmlns:p14="http://schemas.microsoft.com/office/powerpoint/2010/main" val="231611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82F14C-5EBC-BC49-88F3-A3ED6FE31438}"/>
              </a:ext>
            </a:extLst>
          </p:cNvPr>
          <p:cNvPicPr>
            <a:picLocks noChangeAspect="1"/>
          </p:cNvPicPr>
          <p:nvPr/>
        </p:nvPicPr>
        <p:blipFill>
          <a:blip r:embed="rId2"/>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1184672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444971-CFD9-3D43-911D-88FA119E7054}"/>
              </a:ext>
            </a:extLst>
          </p:cNvPr>
          <p:cNvSpPr>
            <a:spLocks noGrp="1"/>
          </p:cNvSpPr>
          <p:nvPr>
            <p:ph type="title"/>
          </p:nvPr>
        </p:nvSpPr>
        <p:spPr>
          <a:xfrm>
            <a:off x="1060527" y="2425105"/>
            <a:ext cx="5095473" cy="2007789"/>
          </a:xfrm>
        </p:spPr>
        <p:txBody>
          <a:bodyPr/>
          <a:lstStyle/>
          <a:p>
            <a:r>
              <a:rPr lang="en-US" dirty="0"/>
              <a:t>Mike Plunkett</a:t>
            </a:r>
            <a:br>
              <a:rPr lang="en-US" dirty="0"/>
            </a:br>
            <a:r>
              <a:rPr lang="en-US" dirty="0"/>
              <a:t>OSSAA Fine Arts</a:t>
            </a:r>
            <a:br>
              <a:rPr lang="en-US" dirty="0"/>
            </a:br>
            <a:r>
              <a:rPr lang="en-US" dirty="0">
                <a:solidFill>
                  <a:schemeClr val="tx1"/>
                </a:solidFill>
                <a:hlinkClick r:id="rId2">
                  <a:extLst>
                    <a:ext uri="{A12FA001-AC4F-418D-AE19-62706E023703}">
                      <ahyp:hlinkClr xmlns:ahyp="http://schemas.microsoft.com/office/drawing/2018/hyperlinkcolor" val="tx"/>
                    </a:ext>
                  </a:extLst>
                </a:hlinkClick>
              </a:rPr>
              <a:t>mplunkett@ossaa.com</a:t>
            </a:r>
            <a:br>
              <a:rPr lang="en-US" dirty="0"/>
            </a:br>
            <a:r>
              <a:rPr lang="en-US" dirty="0"/>
              <a:t>405 840-1118</a:t>
            </a:r>
          </a:p>
        </p:txBody>
      </p:sp>
      <p:sp>
        <p:nvSpPr>
          <p:cNvPr id="7" name="Text Placeholder 6">
            <a:extLst>
              <a:ext uri="{FF2B5EF4-FFF2-40B4-BE49-F238E27FC236}">
                <a16:creationId xmlns:a16="http://schemas.microsoft.com/office/drawing/2014/main" id="{BBB0F476-10A9-424A-BD40-9F678A8823DE}"/>
              </a:ext>
            </a:extLst>
          </p:cNvPr>
          <p:cNvSpPr>
            <a:spLocks noGrp="1"/>
          </p:cNvSpPr>
          <p:nvPr>
            <p:ph type="body" sz="quarter" idx="16"/>
          </p:nvPr>
        </p:nvSpPr>
        <p:spPr/>
        <p:txBody>
          <a:bodyPr/>
          <a:lstStyle/>
          <a:p>
            <a:endParaRPr lang="en-US" dirty="0"/>
          </a:p>
        </p:txBody>
      </p:sp>
      <p:pic>
        <p:nvPicPr>
          <p:cNvPr id="9" name="Picture 8">
            <a:extLst>
              <a:ext uri="{FF2B5EF4-FFF2-40B4-BE49-F238E27FC236}">
                <a16:creationId xmlns:a16="http://schemas.microsoft.com/office/drawing/2014/main" id="{AE381E02-C307-CC47-8053-F632AF006B7A}"/>
              </a:ext>
            </a:extLst>
          </p:cNvPr>
          <p:cNvPicPr>
            <a:picLocks noChangeAspect="1"/>
          </p:cNvPicPr>
          <p:nvPr/>
        </p:nvPicPr>
        <p:blipFill>
          <a:blip r:embed="rId3"/>
          <a:stretch>
            <a:fillRect/>
          </a:stretch>
        </p:blipFill>
        <p:spPr>
          <a:xfrm>
            <a:off x="7342789" y="2281236"/>
            <a:ext cx="2506721" cy="2295525"/>
          </a:xfrm>
          <a:prstGeom prst="rect">
            <a:avLst/>
          </a:prstGeom>
        </p:spPr>
      </p:pic>
    </p:spTree>
    <p:extLst>
      <p:ext uri="{BB962C8B-B14F-4D97-AF65-F5344CB8AC3E}">
        <p14:creationId xmlns:p14="http://schemas.microsoft.com/office/powerpoint/2010/main" val="74140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2A2-0C60-0140-97EF-F7EEB1A97934}"/>
              </a:ext>
            </a:extLst>
          </p:cNvPr>
          <p:cNvSpPr>
            <a:spLocks noGrp="1"/>
          </p:cNvSpPr>
          <p:nvPr>
            <p:ph type="title"/>
          </p:nvPr>
        </p:nvSpPr>
        <p:spPr>
          <a:xfrm>
            <a:off x="810000" y="447187"/>
            <a:ext cx="10571998" cy="1282221"/>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B68DB824-EFD7-5F48-9FC2-E4B9ECBA862B}"/>
              </a:ext>
            </a:extLst>
          </p:cNvPr>
          <p:cNvSpPr>
            <a:spLocks noGrp="1"/>
          </p:cNvSpPr>
          <p:nvPr>
            <p:ph idx="1"/>
          </p:nvPr>
        </p:nvSpPr>
        <p:spPr/>
        <p:txBody>
          <a:bodyPr>
            <a:normAutofit/>
          </a:bodyPr>
          <a:lstStyle/>
          <a:p>
            <a:r>
              <a:rPr lang="en-US" sz="3200" dirty="0"/>
              <a:t>If you are in a position of leadership, at some point you will be faced with the task of delivering bad news, or having to listen to someone who is VERY upset.  This is part of the gig, not our favorite part, but it is part of your role. </a:t>
            </a:r>
            <a:r>
              <a:rPr lang="en-US" sz="3200" dirty="0">
                <a:solidFill>
                  <a:schemeClr val="accent5">
                    <a:lumMod val="75000"/>
                  </a:schemeClr>
                </a:solidFill>
              </a:rPr>
              <a:t>With privilege comes responsibility!</a:t>
            </a:r>
          </a:p>
        </p:txBody>
      </p:sp>
    </p:spTree>
    <p:extLst>
      <p:ext uri="{BB962C8B-B14F-4D97-AF65-F5344CB8AC3E}">
        <p14:creationId xmlns:p14="http://schemas.microsoft.com/office/powerpoint/2010/main" val="250183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A099-E4DA-8842-8FDC-017BBC452BC2}"/>
              </a:ext>
            </a:extLst>
          </p:cNvPr>
          <p:cNvSpPr>
            <a:spLocks noGrp="1"/>
          </p:cNvSpPr>
          <p:nvPr>
            <p:ph type="title"/>
          </p:nvPr>
        </p:nvSpPr>
        <p:spPr>
          <a:xfrm>
            <a:off x="810000" y="447187"/>
            <a:ext cx="10571998" cy="1232525"/>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87903AF3-D6F5-424F-A290-2F8C800FA4EF}"/>
              </a:ext>
            </a:extLst>
          </p:cNvPr>
          <p:cNvSpPr>
            <a:spLocks noGrp="1"/>
          </p:cNvSpPr>
          <p:nvPr>
            <p:ph idx="1"/>
          </p:nvPr>
        </p:nvSpPr>
        <p:spPr/>
        <p:txBody>
          <a:bodyPr/>
          <a:lstStyle/>
          <a:p>
            <a:r>
              <a:rPr lang="en-US" sz="3200" dirty="0"/>
              <a:t>Try not to take it personally, it happens to us all.  </a:t>
            </a:r>
          </a:p>
          <a:p>
            <a:r>
              <a:rPr lang="en-US" sz="3200" dirty="0"/>
              <a:t>Remember that “Dogs don’t bark at parked cars”, you in the crosshairs because your doing something!</a:t>
            </a:r>
          </a:p>
          <a:p>
            <a:r>
              <a:rPr lang="en-US" sz="2400" dirty="0"/>
              <a:t>According to most parents, THEIR KIDS are special (just ask them), remember that when you talk with the parents</a:t>
            </a:r>
            <a:r>
              <a:rPr lang="en-US" dirty="0"/>
              <a:t>. </a:t>
            </a:r>
          </a:p>
        </p:txBody>
      </p:sp>
    </p:spTree>
    <p:extLst>
      <p:ext uri="{BB962C8B-B14F-4D97-AF65-F5344CB8AC3E}">
        <p14:creationId xmlns:p14="http://schemas.microsoft.com/office/powerpoint/2010/main" val="129044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E356-0F7C-074A-8E21-2231413C094C}"/>
              </a:ext>
            </a:extLst>
          </p:cNvPr>
          <p:cNvSpPr>
            <a:spLocks noGrp="1"/>
          </p:cNvSpPr>
          <p:nvPr>
            <p:ph type="title"/>
          </p:nvPr>
        </p:nvSpPr>
        <p:spPr>
          <a:xfrm>
            <a:off x="810000" y="447187"/>
            <a:ext cx="10571998" cy="1321977"/>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89A352FC-1572-2440-8A03-3515AA80DA30}"/>
              </a:ext>
            </a:extLst>
          </p:cNvPr>
          <p:cNvSpPr>
            <a:spLocks noGrp="1"/>
          </p:cNvSpPr>
          <p:nvPr>
            <p:ph idx="1"/>
          </p:nvPr>
        </p:nvSpPr>
        <p:spPr/>
        <p:txBody>
          <a:bodyPr/>
          <a:lstStyle/>
          <a:p>
            <a:r>
              <a:rPr lang="en-US" dirty="0"/>
              <a:t>Different types of difficult conversations,:</a:t>
            </a:r>
          </a:p>
          <a:p>
            <a:r>
              <a:rPr lang="en-US" dirty="0"/>
              <a:t>Sounding Board for someone upset!</a:t>
            </a:r>
          </a:p>
          <a:p>
            <a:r>
              <a:rPr lang="en-US" dirty="0"/>
              <a:t>No longer able to do the job-Can’t judge again</a:t>
            </a:r>
          </a:p>
          <a:p>
            <a:r>
              <a:rPr lang="en-US" dirty="0"/>
              <a:t>Broken rules-Kids were </a:t>
            </a:r>
            <a:r>
              <a:rPr lang="en-US" dirty="0" err="1"/>
              <a:t>DQ’ed</a:t>
            </a:r>
            <a:r>
              <a:rPr lang="en-US" dirty="0"/>
              <a:t> for a rule infraction</a:t>
            </a:r>
          </a:p>
          <a:p>
            <a:r>
              <a:rPr lang="en-US" dirty="0"/>
              <a:t>Tabulation errors-Not the fault of the kids</a:t>
            </a:r>
          </a:p>
          <a:p>
            <a:endParaRPr lang="en-US" dirty="0"/>
          </a:p>
          <a:p>
            <a:endParaRPr lang="en-US" dirty="0"/>
          </a:p>
        </p:txBody>
      </p:sp>
    </p:spTree>
    <p:extLst>
      <p:ext uri="{BB962C8B-B14F-4D97-AF65-F5344CB8AC3E}">
        <p14:creationId xmlns:p14="http://schemas.microsoft.com/office/powerpoint/2010/main" val="104866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699C-BC4C-5746-A914-006F22912118}"/>
              </a:ext>
            </a:extLst>
          </p:cNvPr>
          <p:cNvSpPr>
            <a:spLocks noGrp="1"/>
          </p:cNvSpPr>
          <p:nvPr>
            <p:ph type="title"/>
          </p:nvPr>
        </p:nvSpPr>
        <p:spPr>
          <a:xfrm>
            <a:off x="810000" y="447188"/>
            <a:ext cx="10571998" cy="1262342"/>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FBAAB521-45F8-9F48-A96F-96383CE1FA1D}"/>
              </a:ext>
            </a:extLst>
          </p:cNvPr>
          <p:cNvSpPr>
            <a:spLocks noGrp="1"/>
          </p:cNvSpPr>
          <p:nvPr>
            <p:ph idx="1"/>
          </p:nvPr>
        </p:nvSpPr>
        <p:spPr/>
        <p:txBody>
          <a:bodyPr/>
          <a:lstStyle/>
          <a:p>
            <a:r>
              <a:rPr lang="en-US" dirty="0"/>
              <a:t>List from Barbara </a:t>
            </a:r>
            <a:r>
              <a:rPr lang="en-US" dirty="0" err="1"/>
              <a:t>Markway</a:t>
            </a:r>
            <a:r>
              <a:rPr lang="en-US" dirty="0"/>
              <a:t>, Ph.D., clinical psychologist</a:t>
            </a:r>
          </a:p>
          <a:p>
            <a:r>
              <a:rPr lang="en-US" dirty="0"/>
              <a:t>Listen, Stay Calm, Don’t Judge, Show Respect</a:t>
            </a:r>
          </a:p>
          <a:p>
            <a:r>
              <a:rPr lang="en-US" dirty="0"/>
              <a:t>Be careful to say “I Understand”, it usually makes it worse</a:t>
            </a:r>
          </a:p>
          <a:p>
            <a:r>
              <a:rPr lang="en-US" dirty="0"/>
              <a:t>Avoid smiling-They take it as mocking them</a:t>
            </a:r>
          </a:p>
          <a:p>
            <a:r>
              <a:rPr lang="en-US" dirty="0"/>
              <a:t>Don’t return Anger with Anger</a:t>
            </a:r>
          </a:p>
          <a:p>
            <a:r>
              <a:rPr lang="en-US" dirty="0"/>
              <a:t>One response does not fit all situation</a:t>
            </a:r>
          </a:p>
          <a:p>
            <a:r>
              <a:rPr lang="en-US" dirty="0"/>
              <a:t>When you get through it, debrief.  What could have been done if anything, to prevent it? </a:t>
            </a:r>
          </a:p>
          <a:p>
            <a:endParaRPr lang="en-US" dirty="0"/>
          </a:p>
        </p:txBody>
      </p:sp>
    </p:spTree>
    <p:extLst>
      <p:ext uri="{BB962C8B-B14F-4D97-AF65-F5344CB8AC3E}">
        <p14:creationId xmlns:p14="http://schemas.microsoft.com/office/powerpoint/2010/main" val="403415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8626-69C7-9142-945A-A163C6E0B241}"/>
              </a:ext>
            </a:extLst>
          </p:cNvPr>
          <p:cNvSpPr>
            <a:spLocks noGrp="1"/>
          </p:cNvSpPr>
          <p:nvPr>
            <p:ph type="title"/>
          </p:nvPr>
        </p:nvSpPr>
        <p:spPr>
          <a:xfrm>
            <a:off x="810000" y="447187"/>
            <a:ext cx="10571998" cy="1321977"/>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A348D93B-2B40-FC42-9A1C-22AEF6E07E15}"/>
              </a:ext>
            </a:extLst>
          </p:cNvPr>
          <p:cNvSpPr>
            <a:spLocks noGrp="1"/>
          </p:cNvSpPr>
          <p:nvPr>
            <p:ph idx="1"/>
          </p:nvPr>
        </p:nvSpPr>
        <p:spPr/>
        <p:txBody>
          <a:bodyPr>
            <a:normAutofit/>
          </a:bodyPr>
          <a:lstStyle/>
          <a:p>
            <a:r>
              <a:rPr lang="en-US" sz="2400" dirty="0"/>
              <a:t>When giving band news(“I can’t use you any longer as a judge”)I believe the best way is to be direct and honest.  Present the facts (if you have ratings or numbers to back it up, use them).  </a:t>
            </a:r>
            <a:r>
              <a:rPr lang="en-US" sz="2400" dirty="0">
                <a:solidFill>
                  <a:schemeClr val="accent5">
                    <a:lumMod val="75000"/>
                  </a:schemeClr>
                </a:solidFill>
              </a:rPr>
              <a:t>Rip off the Band-Aid FAST</a:t>
            </a:r>
            <a:r>
              <a:rPr lang="en-US" sz="2400" dirty="0"/>
              <a:t>.  Get to the bad news quickly, and then work back form it!</a:t>
            </a:r>
          </a:p>
        </p:txBody>
      </p:sp>
    </p:spTree>
    <p:extLst>
      <p:ext uri="{BB962C8B-B14F-4D97-AF65-F5344CB8AC3E}">
        <p14:creationId xmlns:p14="http://schemas.microsoft.com/office/powerpoint/2010/main" val="293135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4587-2E30-B64A-B669-9044709115BD}"/>
              </a:ext>
            </a:extLst>
          </p:cNvPr>
          <p:cNvSpPr>
            <a:spLocks noGrp="1"/>
          </p:cNvSpPr>
          <p:nvPr>
            <p:ph type="title"/>
          </p:nvPr>
        </p:nvSpPr>
        <p:spPr>
          <a:xfrm>
            <a:off x="801288" y="513977"/>
            <a:ext cx="10571998" cy="1235310"/>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CB81FD7B-6770-1040-A401-7BB12F7D2F66}"/>
              </a:ext>
            </a:extLst>
          </p:cNvPr>
          <p:cNvSpPr>
            <a:spLocks noGrp="1"/>
          </p:cNvSpPr>
          <p:nvPr>
            <p:ph idx="1"/>
          </p:nvPr>
        </p:nvSpPr>
        <p:spPr/>
        <p:txBody>
          <a:bodyPr/>
          <a:lstStyle/>
          <a:p>
            <a:r>
              <a:rPr lang="en-US" dirty="0"/>
              <a:t>When rules are broken, be sure and have the rulebook present.  Show them the rule, present the facts (show them the stopwatch time, error made </a:t>
            </a:r>
            <a:r>
              <a:rPr lang="en-US" dirty="0" err="1"/>
              <a:t>etc</a:t>
            </a:r>
            <a:r>
              <a:rPr lang="en-US" dirty="0"/>
              <a:t>).  This is a little different than a judgement call (In my opinion). </a:t>
            </a:r>
          </a:p>
          <a:p>
            <a:endParaRPr lang="en-US" dirty="0"/>
          </a:p>
        </p:txBody>
      </p:sp>
    </p:spTree>
    <p:extLst>
      <p:ext uri="{BB962C8B-B14F-4D97-AF65-F5344CB8AC3E}">
        <p14:creationId xmlns:p14="http://schemas.microsoft.com/office/powerpoint/2010/main" val="111520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C608-48D7-AC49-A726-5A3F5474867D}"/>
              </a:ext>
            </a:extLst>
          </p:cNvPr>
          <p:cNvSpPr>
            <a:spLocks noGrp="1"/>
          </p:cNvSpPr>
          <p:nvPr>
            <p:ph type="title"/>
          </p:nvPr>
        </p:nvSpPr>
        <p:spPr/>
        <p:txBody>
          <a:bodyPr/>
          <a:lstStyle/>
          <a:p>
            <a:r>
              <a:rPr lang="en-US" dirty="0"/>
              <a:t>HUG</a:t>
            </a:r>
          </a:p>
        </p:txBody>
      </p:sp>
      <p:sp>
        <p:nvSpPr>
          <p:cNvPr id="3" name="Content Placeholder 2">
            <a:extLst>
              <a:ext uri="{FF2B5EF4-FFF2-40B4-BE49-F238E27FC236}">
                <a16:creationId xmlns:a16="http://schemas.microsoft.com/office/drawing/2014/main" id="{42FEFAC2-A486-C94A-8754-AC119F86C79F}"/>
              </a:ext>
            </a:extLst>
          </p:cNvPr>
          <p:cNvSpPr>
            <a:spLocks noGrp="1"/>
          </p:cNvSpPr>
          <p:nvPr>
            <p:ph idx="1"/>
          </p:nvPr>
        </p:nvSpPr>
        <p:spPr/>
        <p:txBody>
          <a:bodyPr>
            <a:normAutofit/>
          </a:bodyPr>
          <a:lstStyle/>
          <a:p>
            <a:r>
              <a:rPr lang="en-US" sz="3600" dirty="0">
                <a:solidFill>
                  <a:schemeClr val="accent5">
                    <a:lumMod val="75000"/>
                  </a:schemeClr>
                </a:solidFill>
              </a:rPr>
              <a:t>H-Hear</a:t>
            </a:r>
          </a:p>
          <a:p>
            <a:r>
              <a:rPr lang="en-US" sz="3600" dirty="0">
                <a:solidFill>
                  <a:schemeClr val="accent5">
                    <a:lumMod val="75000"/>
                  </a:schemeClr>
                </a:solidFill>
              </a:rPr>
              <a:t>U-Understand</a:t>
            </a:r>
          </a:p>
          <a:p>
            <a:r>
              <a:rPr lang="en-US" sz="3600" dirty="0">
                <a:solidFill>
                  <a:schemeClr val="accent5">
                    <a:lumMod val="75000"/>
                  </a:schemeClr>
                </a:solidFill>
              </a:rPr>
              <a:t>G-Guide</a:t>
            </a:r>
          </a:p>
        </p:txBody>
      </p:sp>
    </p:spTree>
    <p:extLst>
      <p:ext uri="{BB962C8B-B14F-4D97-AF65-F5344CB8AC3E}">
        <p14:creationId xmlns:p14="http://schemas.microsoft.com/office/powerpoint/2010/main" val="100605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DBC5-7AB0-5E41-9CC4-BF05A74B3DD1}"/>
              </a:ext>
            </a:extLst>
          </p:cNvPr>
          <p:cNvSpPr>
            <a:spLocks noGrp="1"/>
          </p:cNvSpPr>
          <p:nvPr>
            <p:ph type="title"/>
          </p:nvPr>
        </p:nvSpPr>
        <p:spPr>
          <a:xfrm>
            <a:off x="810000" y="447188"/>
            <a:ext cx="10571998" cy="1222586"/>
          </a:xfrm>
        </p:spPr>
        <p:txBody>
          <a:bodyPr/>
          <a:lstStyle/>
          <a:p>
            <a:r>
              <a:rPr lang="en-US" dirty="0"/>
              <a:t>A Leaders Toolkit for Difficult Conversations-Mike Plunkett-OSSAA</a:t>
            </a:r>
          </a:p>
        </p:txBody>
      </p:sp>
      <p:sp>
        <p:nvSpPr>
          <p:cNvPr id="3" name="Content Placeholder 2">
            <a:extLst>
              <a:ext uri="{FF2B5EF4-FFF2-40B4-BE49-F238E27FC236}">
                <a16:creationId xmlns:a16="http://schemas.microsoft.com/office/drawing/2014/main" id="{30DC9A64-42DC-9748-89D9-37F5809F73C9}"/>
              </a:ext>
            </a:extLst>
          </p:cNvPr>
          <p:cNvSpPr>
            <a:spLocks noGrp="1"/>
          </p:cNvSpPr>
          <p:nvPr>
            <p:ph idx="1"/>
          </p:nvPr>
        </p:nvSpPr>
        <p:spPr/>
        <p:txBody>
          <a:bodyPr>
            <a:normAutofit/>
          </a:bodyPr>
          <a:lstStyle/>
          <a:p>
            <a:r>
              <a:rPr lang="en-US" sz="2400" dirty="0"/>
              <a:t>Tabulation errors-Do you have specific rules concerning the reporting of tabulation errors?  Is there a timeframe or window that it must be reported?  If not, consider having one.</a:t>
            </a:r>
          </a:p>
          <a:p>
            <a:r>
              <a:rPr lang="en-US" sz="2400" dirty="0"/>
              <a:t>Does it cause the student to be </a:t>
            </a:r>
            <a:r>
              <a:rPr lang="en-US" sz="2400" dirty="0" err="1"/>
              <a:t>DQ’ed</a:t>
            </a:r>
            <a:r>
              <a:rPr lang="en-US" sz="2400" dirty="0"/>
              <a:t>?  Dropped in Rank? Eliminated for the year? </a:t>
            </a:r>
          </a:p>
          <a:p>
            <a:r>
              <a:rPr lang="en-US" sz="2400" dirty="0"/>
              <a:t>Remember that the kids did nothing wrong-Makes it harder. </a:t>
            </a:r>
          </a:p>
          <a:p>
            <a:r>
              <a:rPr lang="en-US" sz="2400" dirty="0"/>
              <a:t>DCHS-My Experience</a:t>
            </a:r>
          </a:p>
        </p:txBody>
      </p:sp>
    </p:spTree>
    <p:extLst>
      <p:ext uri="{BB962C8B-B14F-4D97-AF65-F5344CB8AC3E}">
        <p14:creationId xmlns:p14="http://schemas.microsoft.com/office/powerpoint/2010/main" val="82900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78</TotalTime>
  <Words>480</Words>
  <Application>Microsoft Macintosh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2</vt:lpstr>
      <vt:lpstr>Quotable</vt:lpstr>
      <vt:lpstr>A Leaders Toolkit for Difficult Conversations-Mike Plunkett-Oklahoma Secondary Schools Activities Association</vt:lpstr>
      <vt:lpstr>A Leaders Toolkit for Difficult Conversations-Mike Plunkett-OSSAA</vt:lpstr>
      <vt:lpstr>A Leaders Toolkit for Difficult Conversations-Mike Plunkett-OSSAA</vt:lpstr>
      <vt:lpstr>A Leaders Toolkit for Difficult Conversations-Mike Plunkett-OSSAA</vt:lpstr>
      <vt:lpstr>A Leaders Toolkit for Difficult Conversations-Mike Plunkett-OSSAA</vt:lpstr>
      <vt:lpstr>A Leaders Toolkit for Difficult Conversations-Mike Plunkett-OSSAA</vt:lpstr>
      <vt:lpstr>A Leaders Toolkit for Difficult Conversations-Mike Plunkett-OSSAA</vt:lpstr>
      <vt:lpstr>HUG</vt:lpstr>
      <vt:lpstr>A Leaders Toolkit for Difficult Conversations-Mike Plunkett-OSSAA</vt:lpstr>
      <vt:lpstr>PowerPoint Presentation</vt:lpstr>
      <vt:lpstr>Mike Plunkett OSSAA Fine Arts mplunkett@ossaa.com 405 840-1118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Leaders Toolkit for Difficult Conversations-Mike Plunkett-Oklahoma Secondary Schools Activities Association</dc:title>
  <dc:creator>Mike Plunkett</dc:creator>
  <cp:lastModifiedBy>Mike Plunkett</cp:lastModifiedBy>
  <cp:revision>7</cp:revision>
  <dcterms:created xsi:type="dcterms:W3CDTF">2019-09-05T15:46:49Z</dcterms:created>
  <dcterms:modified xsi:type="dcterms:W3CDTF">2019-09-09T15:01:31Z</dcterms:modified>
</cp:coreProperties>
</file>