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83" d="100"/>
          <a:sy n="83" d="100"/>
        </p:scale>
        <p:origin x="77" y="9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F63A15-FFB6-4A81-814D-E2E2C67D5419}"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254020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63A15-FFB6-4A81-814D-E2E2C67D5419}"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396132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63A15-FFB6-4A81-814D-E2E2C67D5419}"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159961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63A15-FFB6-4A81-814D-E2E2C67D5419}"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65250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F63A15-FFB6-4A81-814D-E2E2C67D5419}"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211443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F63A15-FFB6-4A81-814D-E2E2C67D5419}"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56860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F63A15-FFB6-4A81-814D-E2E2C67D5419}" type="datetimeFigureOut">
              <a:rPr lang="en-US" smtClean="0"/>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115090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F63A15-FFB6-4A81-814D-E2E2C67D5419}" type="datetimeFigureOut">
              <a:rPr lang="en-US" smtClean="0"/>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92803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63A15-FFB6-4A81-814D-E2E2C67D5419}" type="datetimeFigureOut">
              <a:rPr lang="en-US" smtClean="0"/>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16327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F63A15-FFB6-4A81-814D-E2E2C67D5419}"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211550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F63A15-FFB6-4A81-814D-E2E2C67D5419}"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2070D-EAFF-42A1-A97A-9376D4E57F6C}" type="slidenum">
              <a:rPr lang="en-US" smtClean="0"/>
              <a:t>‹#›</a:t>
            </a:fld>
            <a:endParaRPr lang="en-US"/>
          </a:p>
        </p:txBody>
      </p:sp>
    </p:spTree>
    <p:extLst>
      <p:ext uri="{BB962C8B-B14F-4D97-AF65-F5344CB8AC3E}">
        <p14:creationId xmlns:p14="http://schemas.microsoft.com/office/powerpoint/2010/main" val="376941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63A15-FFB6-4A81-814D-E2E2C67D5419}" type="datetimeFigureOut">
              <a:rPr lang="en-US" smtClean="0"/>
              <a:t>2/15/2019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2070D-EAFF-42A1-A97A-9376D4E57F6C}" type="slidenum">
              <a:rPr lang="en-US" smtClean="0"/>
              <a:t>‹#›</a:t>
            </a:fld>
            <a:endParaRPr lang="en-US"/>
          </a:p>
        </p:txBody>
      </p:sp>
    </p:spTree>
    <p:extLst>
      <p:ext uri="{BB962C8B-B14F-4D97-AF65-F5344CB8AC3E}">
        <p14:creationId xmlns:p14="http://schemas.microsoft.com/office/powerpoint/2010/main" val="1066268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www.youtube.com/playlist?list=PL_9AAnW91zSkqPxpy2bOSHEaCf5tKNwHm" TargetMode="External"/><Relationship Id="rId4" Type="http://schemas.openxmlformats.org/officeDocument/2006/relationships/hyperlink" Target="http://www.nfhslear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nfhslear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ea typeface="Calibri" panose="020F0502020204030204" pitchFamily="34" charset="0"/>
                <a:cs typeface="Times New Roman" panose="02020603050405020304" pitchFamily="18" charset="0"/>
              </a:rPr>
              <a:t>Presentation contents</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r>
              <a:rPr lang="en-US" altLang="en-US" dirty="0">
                <a:latin typeface="Titillium Bd"/>
              </a:rPr>
              <a:t>Ideas for utilizing Positive Sport Parenting</a:t>
            </a:r>
          </a:p>
          <a:p>
            <a:r>
              <a:rPr lang="en-US" altLang="en-US" dirty="0">
                <a:latin typeface="Titillium Bd"/>
              </a:rPr>
              <a:t>Course details, including The Parent Seat video</a:t>
            </a:r>
          </a:p>
          <a:p>
            <a:r>
              <a:rPr lang="en-US" altLang="en-US" dirty="0">
                <a:latin typeface="Titillium Bd"/>
              </a:rPr>
              <a:t>Ordering instructions</a:t>
            </a:r>
          </a:p>
          <a:p>
            <a:r>
              <a:rPr lang="en-US" altLang="en-US" dirty="0">
                <a:latin typeface="Titillium Bd"/>
              </a:rPr>
              <a:t>Parent self-assessment and results</a:t>
            </a:r>
          </a:p>
          <a:p>
            <a:endParaRPr lang="en-US" dirty="0">
              <a:latin typeface="Titillium Bd"/>
            </a:endParaRPr>
          </a:p>
        </p:txBody>
      </p:sp>
    </p:spTree>
    <p:extLst>
      <p:ext uri="{BB962C8B-B14F-4D97-AF65-F5344CB8AC3E}">
        <p14:creationId xmlns:p14="http://schemas.microsoft.com/office/powerpoint/2010/main" val="400216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2</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avoid trying to coach my child when </a:t>
            </a:r>
            <a:br>
              <a:rPr lang="en-US" altLang="en-US" sz="3600" dirty="0"/>
            </a:br>
            <a:r>
              <a:rPr lang="en-US" altLang="en-US" sz="3600" dirty="0"/>
              <a:t>he or she has a coach.</a:t>
            </a:r>
          </a:p>
          <a:p>
            <a:pPr marL="0" indent="0" algn="ctr">
              <a:buNone/>
            </a:pPr>
            <a:endParaRPr lang="en-US" altLang="en-US" dirty="0"/>
          </a:p>
          <a:p>
            <a:pPr marL="0" indent="0" algn="ctr">
              <a:buNone/>
            </a:pPr>
            <a:endParaRPr lang="en-US" altLang="en-US" dirty="0"/>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91645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3</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provide love and support regardless </a:t>
            </a:r>
            <a:br>
              <a:rPr lang="en-US" altLang="en-US" sz="3600" dirty="0"/>
            </a:br>
            <a:r>
              <a:rPr lang="en-US" altLang="en-US" sz="3600" dirty="0"/>
              <a:t>of the outcome of the game.</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397387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4</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emphasize the importance of </a:t>
            </a:r>
            <a:br>
              <a:rPr lang="en-US" altLang="en-US" sz="3600" dirty="0"/>
            </a:br>
            <a:r>
              <a:rPr lang="en-US" altLang="en-US" sz="3600" dirty="0"/>
              <a:t>hard work with my child.</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296895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5</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hold my child accountable for poor or unsportsmanlike behaviors during a game.</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392534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6</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avoid focusing most of my conversations </a:t>
            </a:r>
            <a:br>
              <a:rPr lang="en-US" altLang="en-US" sz="3600" dirty="0"/>
            </a:br>
            <a:r>
              <a:rPr lang="en-US" altLang="en-US" sz="3600" dirty="0"/>
              <a:t>at home on my child’s sport. </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382376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7</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avoid considering my child’s sport as an investment and that I should receive something in return.</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103233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7</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avoid considering my child’s sport as an investment and that I should receive something in return.</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256637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8</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treat my child the same following wins and losses.</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23327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9</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avoid critiquing my child immediately following the game or during the car ride home.</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278085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10</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sz="3600" dirty="0"/>
              <a:t>I support all players on the team even </a:t>
            </a:r>
            <a:br>
              <a:rPr lang="en-US" altLang="en-US" sz="3600" dirty="0"/>
            </a:br>
            <a:r>
              <a:rPr lang="en-US" altLang="en-US" sz="3600" dirty="0"/>
              <a:t>when my son or daughter is not playing.</a:t>
            </a:r>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401644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ea typeface="Calibri" panose="020F0502020204030204" pitchFamily="34" charset="0"/>
                <a:cs typeface="Times New Roman" panose="02020603050405020304" pitchFamily="18" charset="0"/>
              </a:rPr>
              <a:t>Ways to use the course</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r>
              <a:rPr lang="en-US" altLang="en-US" b="1" dirty="0">
                <a:latin typeface="Titillium Bd"/>
              </a:rPr>
              <a:t>Good</a:t>
            </a:r>
            <a:r>
              <a:rPr lang="en-US" altLang="en-US" dirty="0">
                <a:latin typeface="Titillium Bd"/>
              </a:rPr>
              <a:t>: Present this information at parent preseason meeting</a:t>
            </a:r>
          </a:p>
          <a:p>
            <a:r>
              <a:rPr lang="en-US" altLang="en-US" b="1" dirty="0">
                <a:latin typeface="Titillium Bd"/>
              </a:rPr>
              <a:t>Better</a:t>
            </a:r>
            <a:r>
              <a:rPr lang="en-US" altLang="en-US" dirty="0">
                <a:latin typeface="Titillium Bd"/>
              </a:rPr>
              <a:t>: Require a parent who has been ejected from a contest or has demonstrated inappropriate behavior at games to complete the course before he/she is permitted to return to games</a:t>
            </a:r>
          </a:p>
          <a:p>
            <a:r>
              <a:rPr lang="en-US" altLang="en-US" b="1" dirty="0">
                <a:latin typeface="Titillium Bd"/>
              </a:rPr>
              <a:t>Best</a:t>
            </a:r>
            <a:r>
              <a:rPr lang="en-US" altLang="en-US" dirty="0">
                <a:latin typeface="Titillium Bd"/>
              </a:rPr>
              <a:t>: Require every parent to complete Positive Sport Parenting before the first contest</a:t>
            </a:r>
          </a:p>
        </p:txBody>
      </p:sp>
    </p:spTree>
    <p:extLst>
      <p:ext uri="{BB962C8B-B14F-4D97-AF65-F5344CB8AC3E}">
        <p14:creationId xmlns:p14="http://schemas.microsoft.com/office/powerpoint/2010/main" val="156349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Parent self-assessment results</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normAutofit fontScale="85000" lnSpcReduction="10000"/>
          </a:bodyPr>
          <a:lstStyle/>
          <a:p>
            <a:pPr marL="0" indent="0">
              <a:buNone/>
              <a:defRPr/>
            </a:pPr>
            <a:r>
              <a:rPr lang="en-US" sz="3600" b="1" dirty="0">
                <a:latin typeface="Titillium Bd"/>
              </a:rPr>
              <a:t>Score 40-50: Model Parent</a:t>
            </a:r>
          </a:p>
          <a:p>
            <a:pPr marL="0" indent="0">
              <a:buNone/>
              <a:defRPr/>
            </a:pPr>
            <a:r>
              <a:rPr lang="en-US" sz="3600" dirty="0">
                <a:latin typeface="Titillium Bd"/>
              </a:rPr>
              <a:t>Great job! You are a model parent. You’re parenting your child in sports very effectively. It is still important to talk to your child to make sure you are aware of any negative actions.</a:t>
            </a:r>
          </a:p>
          <a:p>
            <a:pPr marL="0" indent="0">
              <a:buNone/>
              <a:defRPr/>
            </a:pPr>
            <a:endParaRPr lang="en-US" sz="3600" dirty="0">
              <a:latin typeface="Titillium Bd"/>
            </a:endParaRPr>
          </a:p>
          <a:p>
            <a:pPr marL="0" indent="0">
              <a:buNone/>
              <a:defRPr/>
            </a:pPr>
            <a:r>
              <a:rPr lang="en-US" sz="3600" b="1" dirty="0">
                <a:latin typeface="Titillium Bd"/>
              </a:rPr>
              <a:t>Score 30-39: Positive Parent</a:t>
            </a:r>
          </a:p>
          <a:p>
            <a:pPr marL="0" indent="0">
              <a:buNone/>
              <a:defRPr/>
            </a:pPr>
            <a:r>
              <a:rPr lang="en-US" sz="3600" dirty="0">
                <a:latin typeface="Titillium Bd"/>
              </a:rPr>
              <a:t>You are very effective in parenting your child in school sport. Set a goal to improve on the questions you answered 3 or below on. Talk to your child so you are aware of any negative actions.</a:t>
            </a:r>
          </a:p>
          <a:p>
            <a:pPr marL="0" indent="0">
              <a:buNone/>
              <a:defRPr/>
            </a:pPr>
            <a:endParaRPr lang="en-US" sz="3600" b="1" dirty="0">
              <a:latin typeface="Titillium Bd"/>
            </a:endParaRPr>
          </a:p>
          <a:p>
            <a:pPr marL="0" indent="0">
              <a:buNone/>
              <a:defRPr/>
            </a:pPr>
            <a:endParaRPr lang="en-US" sz="3600" b="1" dirty="0">
              <a:latin typeface="Titillium Bd"/>
            </a:endParaRPr>
          </a:p>
        </p:txBody>
      </p:sp>
    </p:spTree>
    <p:extLst>
      <p:ext uri="{BB962C8B-B14F-4D97-AF65-F5344CB8AC3E}">
        <p14:creationId xmlns:p14="http://schemas.microsoft.com/office/powerpoint/2010/main" val="222660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Parent self-assessment results</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normAutofit/>
          </a:bodyPr>
          <a:lstStyle/>
          <a:p>
            <a:pPr marL="0" indent="0">
              <a:buNone/>
              <a:defRPr/>
            </a:pPr>
            <a:r>
              <a:rPr lang="en-US" sz="3200" b="1" dirty="0">
                <a:latin typeface="Titillium Bd"/>
              </a:rPr>
              <a:t>Score 20-29: Sometimes Positive Parent</a:t>
            </a:r>
          </a:p>
          <a:p>
            <a:pPr marL="0" indent="0">
              <a:buNone/>
              <a:defRPr/>
            </a:pPr>
            <a:r>
              <a:rPr lang="en-US" sz="3200" dirty="0">
                <a:latin typeface="Titillium Bd"/>
              </a:rPr>
              <a:t>At times you are effectively parenting your child in his or her sport, but there are some behaviors that may be negatively influencing your child’s sport experience. Set a goal to improve on questions you answered below a 3. Talk to your child to learn more about where and when your actions might be negative or counterproductive.</a:t>
            </a:r>
          </a:p>
        </p:txBody>
      </p:sp>
    </p:spTree>
    <p:extLst>
      <p:ext uri="{BB962C8B-B14F-4D97-AF65-F5344CB8AC3E}">
        <p14:creationId xmlns:p14="http://schemas.microsoft.com/office/powerpoint/2010/main" val="63299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Parent self-assessment results</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normAutofit/>
          </a:bodyPr>
          <a:lstStyle/>
          <a:p>
            <a:pPr marL="0" indent="0">
              <a:buNone/>
              <a:defRPr/>
            </a:pPr>
            <a:r>
              <a:rPr lang="en-US" sz="3200" b="1" dirty="0">
                <a:latin typeface="Titillium Bd"/>
              </a:rPr>
              <a:t>Score 11-19 : Some Work to be Done</a:t>
            </a:r>
          </a:p>
          <a:p>
            <a:pPr marL="0" indent="0">
              <a:buNone/>
              <a:defRPr/>
            </a:pPr>
            <a:r>
              <a:rPr lang="en-US" sz="3200" dirty="0">
                <a:latin typeface="Titillium Bd"/>
              </a:rPr>
              <a:t>Unfortunately, there is a good chance that you are negatively influencing your child’s sport experience. Set a goal to improve on questions you answered below a 3. Talk to your child to learn more about where and when your actions might be negative or counterproductive. The course, Positive Sport Parenting, may help you think about how you can improve on these behaviors.</a:t>
            </a:r>
          </a:p>
        </p:txBody>
      </p:sp>
    </p:spTree>
    <p:extLst>
      <p:ext uri="{BB962C8B-B14F-4D97-AF65-F5344CB8AC3E}">
        <p14:creationId xmlns:p14="http://schemas.microsoft.com/office/powerpoint/2010/main" val="4109150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Parent self-assessment results</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normAutofit/>
          </a:bodyPr>
          <a:lstStyle/>
          <a:p>
            <a:pPr marL="0" indent="0">
              <a:buNone/>
              <a:defRPr/>
            </a:pPr>
            <a:r>
              <a:rPr lang="en-US" b="1" dirty="0">
                <a:latin typeface="Titillium Bd"/>
              </a:rPr>
              <a:t>Score 10 - Time for a Change</a:t>
            </a:r>
          </a:p>
          <a:p>
            <a:pPr marL="0" indent="0">
              <a:buNone/>
              <a:defRPr/>
            </a:pPr>
            <a:r>
              <a:rPr lang="en-US" dirty="0">
                <a:latin typeface="Titillium Bd"/>
              </a:rPr>
              <a:t>Unfortunately, you are negatively influencing your child’s sport experience. Try not to make excuses for lower scores – instead think about what you could improve and still be yourself. Talk to your child about where and when your actions might be negative or counterproductive. It is important that you think about your child’s goals and why he or she plays sports. Check out Positive Sport Parenting to learn about improving on these behaviors.</a:t>
            </a:r>
          </a:p>
        </p:txBody>
      </p:sp>
    </p:spTree>
    <p:extLst>
      <p:ext uri="{BB962C8B-B14F-4D97-AF65-F5344CB8AC3E}">
        <p14:creationId xmlns:p14="http://schemas.microsoft.com/office/powerpoint/2010/main" val="221292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How to take a course</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normAutofit/>
          </a:bodyPr>
          <a:lstStyle/>
          <a:p>
            <a:pPr marL="514350" indent="-514350">
              <a:buFont typeface="+mj-lt"/>
              <a:buAutoNum type="arabicPeriod"/>
              <a:defRPr/>
            </a:pPr>
            <a:r>
              <a:rPr lang="en-US" dirty="0">
                <a:latin typeface="Titillium Bd"/>
              </a:rPr>
              <a:t>Sign In or register for an account on www.nfhslearn.com</a:t>
            </a:r>
          </a:p>
          <a:p>
            <a:pPr marL="514350" indent="-514350">
              <a:buFont typeface="+mj-lt"/>
              <a:buAutoNum type="arabicPeriod"/>
              <a:defRPr/>
            </a:pPr>
            <a:r>
              <a:rPr lang="en-US" dirty="0">
                <a:latin typeface="Titillium Bd"/>
              </a:rPr>
              <a:t>Add Positive Sport Parenting to your shopping cart and select your state</a:t>
            </a:r>
          </a:p>
          <a:p>
            <a:pPr marL="514350" indent="-514350">
              <a:buFont typeface="+mj-lt"/>
              <a:buAutoNum type="arabicPeriod"/>
              <a:defRPr/>
            </a:pPr>
            <a:r>
              <a:rPr lang="en-US" dirty="0">
                <a:latin typeface="Titillium Bd"/>
              </a:rPr>
              <a:t>Complete the ordering process and go to your Dashboard to begin the course</a:t>
            </a:r>
          </a:p>
        </p:txBody>
      </p:sp>
    </p:spTree>
    <p:extLst>
      <p:ext uri="{BB962C8B-B14F-4D97-AF65-F5344CB8AC3E}">
        <p14:creationId xmlns:p14="http://schemas.microsoft.com/office/powerpoint/2010/main" val="317857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ea typeface="Calibri" panose="020F0502020204030204" pitchFamily="34" charset="0"/>
                <a:cs typeface="Times New Roman" panose="02020603050405020304" pitchFamily="18" charset="0"/>
              </a:rPr>
              <a:t>Helpful tips</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a:defRPr/>
            </a:pPr>
            <a:r>
              <a:rPr lang="en-US" dirty="0">
                <a:latin typeface="Titillium Bd"/>
              </a:rPr>
              <a:t>Any course on </a:t>
            </a:r>
            <a:r>
              <a:rPr lang="en-US" dirty="0">
                <a:latin typeface="Titillium Bd"/>
                <a:hlinkClick r:id="rId4"/>
              </a:rPr>
              <a:t>www.nfhslearn.com</a:t>
            </a:r>
            <a:r>
              <a:rPr lang="en-US" dirty="0">
                <a:latin typeface="Titillium Bd"/>
              </a:rPr>
              <a:t> can be ordered in bulk and distributed via an email address</a:t>
            </a:r>
          </a:p>
          <a:p>
            <a:pPr lvl="1">
              <a:defRPr/>
            </a:pPr>
            <a:r>
              <a:rPr lang="en-US" dirty="0">
                <a:latin typeface="Titillium Bd"/>
              </a:rPr>
              <a:t>Benefits – Allows instant tracking of course progress</a:t>
            </a:r>
          </a:p>
          <a:p>
            <a:pPr>
              <a:defRPr/>
            </a:pPr>
            <a:r>
              <a:rPr lang="en-US" dirty="0">
                <a:latin typeface="Titillium Bd"/>
              </a:rPr>
              <a:t>Upon course completion individuals will receive a certificate of completion</a:t>
            </a:r>
          </a:p>
          <a:p>
            <a:pPr>
              <a:defRPr/>
            </a:pPr>
            <a:r>
              <a:rPr lang="en-US" dirty="0">
                <a:latin typeface="Titillium Bd"/>
              </a:rPr>
              <a:t>Course completions can be searched via the User Lookup feature</a:t>
            </a:r>
          </a:p>
          <a:p>
            <a:pPr>
              <a:defRPr/>
            </a:pPr>
            <a:r>
              <a:rPr lang="en-US" dirty="0">
                <a:latin typeface="Titillium Bd"/>
              </a:rPr>
              <a:t>Need more help? Contact the NFHS Help Desk at 317-565-2023 or watch these short </a:t>
            </a:r>
            <a:r>
              <a:rPr lang="en-US" dirty="0">
                <a:latin typeface="Titillium Bd"/>
                <a:hlinkClick r:id="rId5"/>
              </a:rPr>
              <a:t>tutorials</a:t>
            </a:r>
            <a:endParaRPr lang="en-US" dirty="0">
              <a:latin typeface="Titillium Bd"/>
            </a:endParaRPr>
          </a:p>
        </p:txBody>
      </p:sp>
    </p:spTree>
    <p:extLst>
      <p:ext uri="{BB962C8B-B14F-4D97-AF65-F5344CB8AC3E}">
        <p14:creationId xmlns:p14="http://schemas.microsoft.com/office/powerpoint/2010/main" val="34945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3CC3-DAA0-4C4D-A9AE-3929C5AA0B7F}"/>
              </a:ext>
            </a:extLst>
          </p:cNvPr>
          <p:cNvSpPr>
            <a:spLocks noGrp="1"/>
          </p:cNvSpPr>
          <p:nvPr>
            <p:ph type="ctrTitle"/>
          </p:nvPr>
        </p:nvSpPr>
        <p:spPr>
          <a:xfrm>
            <a:off x="1524000" y="2245810"/>
            <a:ext cx="9144000" cy="1355750"/>
          </a:xfrm>
        </p:spPr>
        <p:txBody>
          <a:bodyPr>
            <a:normAutofit/>
          </a:bodyPr>
          <a:lstStyle/>
          <a:p>
            <a:pPr algn="l"/>
            <a:r>
              <a:rPr lang="en-US" sz="4600" b="1" cap="all">
                <a:effectLst>
                  <a:outerShdw blurRad="50800" dist="38100" dir="5400000" algn="t">
                    <a:srgbClr val="000000">
                      <a:alpha val="40000"/>
                    </a:srgbClr>
                  </a:outerShdw>
                </a:effectLst>
                <a:latin typeface="Titillium Bd"/>
                <a:ea typeface="Calibri" panose="020F0502020204030204" pitchFamily="34" charset="0"/>
                <a:cs typeface="Times New Roman" panose="02020603050405020304" pitchFamily="18" charset="0"/>
              </a:rPr>
              <a:t>Positive Sport Parenting Meeting presentation</a:t>
            </a:r>
            <a:endParaRPr lang="en-US" sz="460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type="subTitle" idx="1"/>
          </p:nvPr>
        </p:nvSpPr>
        <p:spPr>
          <a:xfrm>
            <a:off x="1524000" y="3608516"/>
            <a:ext cx="9144000" cy="911117"/>
          </a:xfrm>
        </p:spPr>
        <p:txBody>
          <a:bodyPr>
            <a:normAutofit/>
          </a:bodyPr>
          <a:lstStyle/>
          <a:p>
            <a:pPr algn="l"/>
            <a:r>
              <a:rPr lang="en-US" altLang="en-US" sz="2000"/>
              <a:t>Available on www.nfhslearn.com</a:t>
            </a:r>
            <a:endParaRPr lang="en-US" sz="2000">
              <a:latin typeface="Titillium Bd"/>
            </a:endParaRPr>
          </a:p>
        </p:txBody>
      </p:sp>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rotWithShape="1">
          <a:blip r:embed="rId2">
            <a:extLst>
              <a:ext uri="{28A0092B-C50C-407E-A947-70E740481C1C}">
                <a14:useLocalDpi xmlns:a14="http://schemas.microsoft.com/office/drawing/2010/main" val="0"/>
              </a:ext>
            </a:extLst>
          </a:blip>
          <a:srcRect l="35446" r="9420" b="1"/>
          <a:stretch/>
        </p:blipFill>
        <p:spPr>
          <a:xfrm>
            <a:off x="3649318" y="10"/>
            <a:ext cx="854268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7" name="Picture 6">
            <a:extLst>
              <a:ext uri="{FF2B5EF4-FFF2-40B4-BE49-F238E27FC236}">
                <a16:creationId xmlns:a16="http://schemas.microsoft.com/office/drawing/2014/main" id="{36022571-5948-46BB-8D25-58325AD07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5" y="4607380"/>
            <a:ext cx="6064465" cy="2136789"/>
          </a:xfrm>
          <a:prstGeom prst="rect">
            <a:avLst/>
          </a:prstGeom>
        </p:spPr>
      </p:pic>
    </p:spTree>
    <p:extLst>
      <p:ext uri="{BB962C8B-B14F-4D97-AF65-F5344CB8AC3E}">
        <p14:creationId xmlns:p14="http://schemas.microsoft.com/office/powerpoint/2010/main" val="220287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ea typeface="Calibri" panose="020F0502020204030204" pitchFamily="34" charset="0"/>
                <a:cs typeface="Times New Roman" panose="02020603050405020304" pitchFamily="18" charset="0"/>
              </a:rPr>
              <a:t>Course details: Positive Sport Parenting</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a:defRPr/>
            </a:pPr>
            <a:r>
              <a:rPr lang="en-US" dirty="0">
                <a:latin typeface="Titillium Bd"/>
              </a:rPr>
              <a:t>Course developed by the National Federation of State High School Associations (NFHS)</a:t>
            </a:r>
          </a:p>
          <a:p>
            <a:pPr>
              <a:defRPr/>
            </a:pPr>
            <a:r>
              <a:rPr lang="en-US" dirty="0">
                <a:latin typeface="Titillium Bd"/>
              </a:rPr>
              <a:t>Provides information and resources to help educate you on the importance of proper</a:t>
            </a:r>
            <a:r>
              <a:rPr lang="en-US" dirty="0">
                <a:solidFill>
                  <a:srgbClr val="003798"/>
                </a:solidFill>
                <a:latin typeface="Titillium Bd"/>
              </a:rPr>
              <a:t> </a:t>
            </a:r>
            <a:r>
              <a:rPr lang="en-US" dirty="0">
                <a:latin typeface="Titillium Bd"/>
              </a:rPr>
              <a:t>behavior by parents in school sports and the role you must play to ensure your child has a positive sport experience</a:t>
            </a:r>
          </a:p>
          <a:p>
            <a:pPr>
              <a:defRPr/>
            </a:pPr>
            <a:r>
              <a:rPr lang="en-US" dirty="0">
                <a:latin typeface="Titillium Bd"/>
              </a:rPr>
              <a:t>Available on </a:t>
            </a:r>
            <a:r>
              <a:rPr lang="en-US" dirty="0">
                <a:latin typeface="Titillium Bd"/>
                <a:hlinkClick r:id="rId4"/>
              </a:rPr>
              <a:t>www.nfhslearn.com</a:t>
            </a:r>
            <a:endParaRPr lang="en-US" dirty="0">
              <a:latin typeface="Titillium Bd"/>
            </a:endParaRPr>
          </a:p>
          <a:p>
            <a:pPr>
              <a:defRPr/>
            </a:pPr>
            <a:r>
              <a:rPr lang="en-US" dirty="0">
                <a:latin typeface="Titillium Bd"/>
              </a:rPr>
              <a:t>This is a FREE course that can be completed in as little as 20 minutes</a:t>
            </a:r>
          </a:p>
        </p:txBody>
      </p:sp>
    </p:spTree>
    <p:extLst>
      <p:ext uri="{BB962C8B-B14F-4D97-AF65-F5344CB8AC3E}">
        <p14:creationId xmlns:p14="http://schemas.microsoft.com/office/powerpoint/2010/main" val="154732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ea typeface="Calibri" panose="020F0502020204030204" pitchFamily="34" charset="0"/>
                <a:cs typeface="Times New Roman" panose="02020603050405020304" pitchFamily="18" charset="0"/>
              </a:rPr>
              <a:t>Course Outline</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514350" indent="-514350">
              <a:buFont typeface="+mj-lt"/>
              <a:buAutoNum type="arabicPeriod"/>
            </a:pPr>
            <a:r>
              <a:rPr lang="en-US" altLang="en-US" dirty="0">
                <a:latin typeface="Titillium Bd"/>
              </a:rPr>
              <a:t>Mission and Purpose of Interscholastic Athletics</a:t>
            </a:r>
          </a:p>
          <a:p>
            <a:pPr marL="514350" indent="-514350">
              <a:buFont typeface="+mj-lt"/>
              <a:buAutoNum type="arabicPeriod"/>
            </a:pPr>
            <a:r>
              <a:rPr lang="en-US" altLang="en-US" dirty="0">
                <a:latin typeface="Titillium Bd"/>
              </a:rPr>
              <a:t>What You and Your Child Want Out of the Sport</a:t>
            </a:r>
          </a:p>
          <a:p>
            <a:pPr marL="514350" indent="-514350">
              <a:buFont typeface="+mj-lt"/>
              <a:buAutoNum type="arabicPeriod"/>
            </a:pPr>
            <a:r>
              <a:rPr lang="en-US" altLang="en-US" dirty="0">
                <a:latin typeface="Titillium Bd"/>
              </a:rPr>
              <a:t>Having a Successful Educational Sport Experience</a:t>
            </a:r>
          </a:p>
          <a:p>
            <a:pPr marL="514350" indent="-514350">
              <a:buFont typeface="+mj-lt"/>
              <a:buAutoNum type="arabicPeriod"/>
            </a:pPr>
            <a:r>
              <a:rPr lang="en-US" altLang="en-US" dirty="0">
                <a:latin typeface="Titillium Bd"/>
              </a:rPr>
              <a:t>Making the Call</a:t>
            </a:r>
          </a:p>
          <a:p>
            <a:pPr marL="514350" indent="-514350">
              <a:buFont typeface="+mj-lt"/>
              <a:buAutoNum type="arabicPeriod"/>
            </a:pPr>
            <a:r>
              <a:rPr lang="en-US" altLang="en-US" dirty="0">
                <a:latin typeface="Titillium Bd"/>
              </a:rPr>
              <a:t>Plan for Improvement</a:t>
            </a:r>
          </a:p>
        </p:txBody>
      </p:sp>
    </p:spTree>
    <p:extLst>
      <p:ext uri="{BB962C8B-B14F-4D97-AF65-F5344CB8AC3E}">
        <p14:creationId xmlns:p14="http://schemas.microsoft.com/office/powerpoint/2010/main" val="204448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ea typeface="Calibri" panose="020F0502020204030204" pitchFamily="34" charset="0"/>
                <a:cs typeface="Times New Roman" panose="02020603050405020304" pitchFamily="18" charset="0"/>
              </a:rPr>
              <a:t>Preview</a:t>
            </a:r>
            <a:endParaRPr lang="en-US" dirty="0"/>
          </a:p>
        </p:txBody>
      </p:sp>
      <p:pic>
        <p:nvPicPr>
          <p:cNvPr id="8" name="roleOfTheParent">
            <a:hlinkClick r:id="" action="ppaction://media"/>
            <a:extLst>
              <a:ext uri="{FF2B5EF4-FFF2-40B4-BE49-F238E27FC236}">
                <a16:creationId xmlns:a16="http://schemas.microsoft.com/office/drawing/2014/main" id="{C23A19EB-A2AC-41EA-94B1-E9950120D4F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238889" y="1690688"/>
            <a:ext cx="7714223" cy="4320316"/>
          </a:xfrm>
          <a:prstGeom prst="rect">
            <a:avLst/>
          </a:prstGeom>
        </p:spPr>
      </p:pic>
    </p:spTree>
    <p:extLst>
      <p:ext uri="{BB962C8B-B14F-4D97-AF65-F5344CB8AC3E}">
        <p14:creationId xmlns:p14="http://schemas.microsoft.com/office/powerpoint/2010/main" val="1458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ea typeface="Calibri" panose="020F0502020204030204" pitchFamily="34" charset="0"/>
                <a:cs typeface="Times New Roman" panose="02020603050405020304" pitchFamily="18" charset="0"/>
              </a:rPr>
              <a:t>Parent self-assessment</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lstStyle/>
          <a:p>
            <a:pPr marL="0" indent="0" algn="ctr">
              <a:buNone/>
            </a:pPr>
            <a:r>
              <a:rPr lang="en-US" altLang="en-US" dirty="0">
                <a:latin typeface="Titillium Bd"/>
              </a:rPr>
              <a:t>Answer the following questions on a scale 1 to 5. </a:t>
            </a:r>
          </a:p>
          <a:p>
            <a:pPr marL="0" indent="0" algn="ctr">
              <a:buNone/>
            </a:pPr>
            <a:r>
              <a:rPr lang="en-US" altLang="en-US" dirty="0">
                <a:latin typeface="Titillium Bd"/>
              </a:rPr>
              <a:t>When finished, total your number values. Match your total points to the Parent Self-Assessment Results.</a:t>
            </a:r>
          </a:p>
        </p:txBody>
      </p:sp>
    </p:spTree>
    <p:extLst>
      <p:ext uri="{BB962C8B-B14F-4D97-AF65-F5344CB8AC3E}">
        <p14:creationId xmlns:p14="http://schemas.microsoft.com/office/powerpoint/2010/main" val="42007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uilding, outdoor&#10;&#10;Description automatically generated">
            <a:extLst>
              <a:ext uri="{FF2B5EF4-FFF2-40B4-BE49-F238E27FC236}">
                <a16:creationId xmlns:a16="http://schemas.microsoft.com/office/drawing/2014/main" id="{1764B32E-09C6-42A2-9030-A8D4ED74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662546"/>
          </a:xfrm>
          <a:prstGeom prst="rect">
            <a:avLst/>
          </a:prstGeom>
        </p:spPr>
      </p:pic>
      <p:pic>
        <p:nvPicPr>
          <p:cNvPr id="5" name="Picture 4">
            <a:extLst>
              <a:ext uri="{FF2B5EF4-FFF2-40B4-BE49-F238E27FC236}">
                <a16:creationId xmlns:a16="http://schemas.microsoft.com/office/drawing/2014/main" id="{0DC10FAA-6C6D-49A9-85D7-2DF67C8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57" y="5593271"/>
            <a:ext cx="3313176" cy="1167384"/>
          </a:xfrm>
          <a:prstGeom prst="rect">
            <a:avLst/>
          </a:prstGeom>
        </p:spPr>
      </p:pic>
      <p:sp>
        <p:nvSpPr>
          <p:cNvPr id="2" name="Title 1">
            <a:extLst>
              <a:ext uri="{FF2B5EF4-FFF2-40B4-BE49-F238E27FC236}">
                <a16:creationId xmlns:a16="http://schemas.microsoft.com/office/drawing/2014/main" id="{B5093CC3-DAA0-4C4D-A9AE-3929C5AA0B7F}"/>
              </a:ext>
            </a:extLst>
          </p:cNvPr>
          <p:cNvSpPr>
            <a:spLocks noGrp="1"/>
          </p:cNvSpPr>
          <p:nvPr>
            <p:ph type="title"/>
          </p:nvPr>
        </p:nvSpPr>
        <p:spPr/>
        <p:txBody>
          <a:bodyPr/>
          <a:lstStyle/>
          <a:p>
            <a:pPr algn="r"/>
            <a:r>
              <a:rPr lang="en-US" b="1" cap="all" dirty="0">
                <a:solidFill>
                  <a:srgbClr val="FFFFFF"/>
                </a:solidFill>
                <a:effectLst>
                  <a:outerShdw blurRad="50800" dist="38100" dir="5400000" algn="t">
                    <a:srgbClr val="000000">
                      <a:alpha val="40000"/>
                    </a:srgbClr>
                  </a:outerShdw>
                </a:effectLst>
                <a:latin typeface="Titillium Bd"/>
                <a:cs typeface="Times New Roman" panose="02020603050405020304" pitchFamily="18" charset="0"/>
              </a:rPr>
              <a:t>Question 1</a:t>
            </a:r>
            <a:endParaRPr lang="en-US" dirty="0"/>
          </a:p>
        </p:txBody>
      </p:sp>
      <p:sp>
        <p:nvSpPr>
          <p:cNvPr id="3" name="Content Placeholder 2">
            <a:extLst>
              <a:ext uri="{FF2B5EF4-FFF2-40B4-BE49-F238E27FC236}">
                <a16:creationId xmlns:a16="http://schemas.microsoft.com/office/drawing/2014/main" id="{FA5FCA60-CF40-4FD4-9827-4A641A934379}"/>
              </a:ext>
            </a:extLst>
          </p:cNvPr>
          <p:cNvSpPr>
            <a:spLocks noGrp="1"/>
          </p:cNvSpPr>
          <p:nvPr>
            <p:ph idx="1"/>
          </p:nvPr>
        </p:nvSpPr>
        <p:spPr/>
        <p:txBody>
          <a:bodyPr>
            <a:normAutofit/>
          </a:bodyPr>
          <a:lstStyle/>
          <a:p>
            <a:pPr marL="0" indent="0" algn="ctr">
              <a:buNone/>
            </a:pPr>
            <a:r>
              <a:rPr lang="en-US" altLang="en-US" sz="3200" dirty="0"/>
              <a:t>I emphasize the development of my child </a:t>
            </a:r>
            <a:br>
              <a:rPr lang="en-US" altLang="en-US" sz="3200" dirty="0"/>
            </a:br>
            <a:r>
              <a:rPr lang="en-US" altLang="en-US" sz="3200" dirty="0"/>
              <a:t>and having fun more than winning.</a:t>
            </a:r>
          </a:p>
          <a:p>
            <a:pPr marL="0" indent="0" algn="ctr">
              <a:buNone/>
            </a:pPr>
            <a:endParaRPr lang="en-US" altLang="en-US" sz="3200" dirty="0"/>
          </a:p>
          <a:p>
            <a:pPr marL="0" indent="0" algn="ctr">
              <a:buNone/>
            </a:pPr>
            <a:endParaRPr lang="en-US" altLang="en-US" sz="3200" dirty="0"/>
          </a:p>
        </p:txBody>
      </p:sp>
      <p:graphicFrame>
        <p:nvGraphicFramePr>
          <p:cNvPr id="6" name="Table 5">
            <a:extLst>
              <a:ext uri="{FF2B5EF4-FFF2-40B4-BE49-F238E27FC236}">
                <a16:creationId xmlns:a16="http://schemas.microsoft.com/office/drawing/2014/main" id="{01D4AE02-ACC8-4A53-BF64-5C91463088FB}"/>
              </a:ext>
            </a:extLst>
          </p:cNvPr>
          <p:cNvGraphicFramePr>
            <a:graphicFrameLocks noGrp="1"/>
          </p:cNvGraphicFramePr>
          <p:nvPr>
            <p:extLst>
              <p:ext uri="{D42A27DB-BD31-4B8C-83A1-F6EECF244321}">
                <p14:modId xmlns:p14="http://schemas.microsoft.com/office/powerpoint/2010/main" val="3376567874"/>
              </p:ext>
            </p:extLst>
          </p:nvPr>
        </p:nvGraphicFramePr>
        <p:xfrm>
          <a:off x="838200" y="3331243"/>
          <a:ext cx="10515600" cy="1463040"/>
        </p:xfrm>
        <a:graphic>
          <a:graphicData uri="http://schemas.openxmlformats.org/drawingml/2006/table">
            <a:tbl>
              <a:tblPr>
                <a:tableStyleId>{073A0DAA-6AF3-43AB-8588-CEC1D06C72B9}</a:tableStyleId>
              </a:tblPr>
              <a:tblGrid>
                <a:gridCol w="2103120">
                  <a:extLst>
                    <a:ext uri="{9D8B030D-6E8A-4147-A177-3AD203B41FA5}">
                      <a16:colId xmlns:a16="http://schemas.microsoft.com/office/drawing/2014/main" val="1005126382"/>
                    </a:ext>
                  </a:extLst>
                </a:gridCol>
                <a:gridCol w="2103120">
                  <a:extLst>
                    <a:ext uri="{9D8B030D-6E8A-4147-A177-3AD203B41FA5}">
                      <a16:colId xmlns:a16="http://schemas.microsoft.com/office/drawing/2014/main" val="1099045217"/>
                    </a:ext>
                  </a:extLst>
                </a:gridCol>
                <a:gridCol w="2103120">
                  <a:extLst>
                    <a:ext uri="{9D8B030D-6E8A-4147-A177-3AD203B41FA5}">
                      <a16:colId xmlns:a16="http://schemas.microsoft.com/office/drawing/2014/main" val="4272914062"/>
                    </a:ext>
                  </a:extLst>
                </a:gridCol>
                <a:gridCol w="2103120">
                  <a:extLst>
                    <a:ext uri="{9D8B030D-6E8A-4147-A177-3AD203B41FA5}">
                      <a16:colId xmlns:a16="http://schemas.microsoft.com/office/drawing/2014/main" val="3588145230"/>
                    </a:ext>
                  </a:extLst>
                </a:gridCol>
                <a:gridCol w="2103120">
                  <a:extLst>
                    <a:ext uri="{9D8B030D-6E8A-4147-A177-3AD203B41FA5}">
                      <a16:colId xmlns:a16="http://schemas.microsoft.com/office/drawing/2014/main" val="3312368368"/>
                    </a:ext>
                  </a:extLst>
                </a:gridCol>
              </a:tblGrid>
              <a:tr h="370840">
                <a:tc>
                  <a:txBody>
                    <a:bodyPr/>
                    <a:lstStyle/>
                    <a:p>
                      <a:pPr algn="ctr"/>
                      <a:r>
                        <a:rPr lang="en-US" sz="2800" dirty="0"/>
                        <a:t>Not Like Me</a:t>
                      </a:r>
                    </a:p>
                  </a:txBody>
                  <a:tcPr/>
                </a:tc>
                <a:tc>
                  <a:txBody>
                    <a:bodyPr/>
                    <a:lstStyle/>
                    <a:p>
                      <a:pPr algn="ctr"/>
                      <a:endParaRPr lang="en-US" sz="2800" dirty="0"/>
                    </a:p>
                  </a:txBody>
                  <a:tcPr/>
                </a:tc>
                <a:tc>
                  <a:txBody>
                    <a:bodyPr/>
                    <a:lstStyle/>
                    <a:p>
                      <a:pPr algn="ctr"/>
                      <a:r>
                        <a:rPr lang="en-US" sz="2800" dirty="0"/>
                        <a:t>Somewhat Like Me</a:t>
                      </a:r>
                    </a:p>
                  </a:txBody>
                  <a:tcPr/>
                </a:tc>
                <a:tc>
                  <a:txBody>
                    <a:bodyPr/>
                    <a:lstStyle/>
                    <a:p>
                      <a:pPr algn="ctr"/>
                      <a:endParaRPr lang="en-US" sz="2800" dirty="0"/>
                    </a:p>
                  </a:txBody>
                  <a:tcPr/>
                </a:tc>
                <a:tc>
                  <a:txBody>
                    <a:bodyPr/>
                    <a:lstStyle/>
                    <a:p>
                      <a:pPr algn="ctr"/>
                      <a:r>
                        <a:rPr lang="en-US" sz="2800" dirty="0"/>
                        <a:t>Very Much Like Me</a:t>
                      </a:r>
                    </a:p>
                  </a:txBody>
                  <a:tcPr/>
                </a:tc>
                <a:extLst>
                  <a:ext uri="{0D108BD9-81ED-4DB2-BD59-A6C34878D82A}">
                    <a16:rowId xmlns:a16="http://schemas.microsoft.com/office/drawing/2014/main" val="761814765"/>
                  </a:ext>
                </a:extLst>
              </a:tr>
              <a:tr h="370840">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815218674"/>
                  </a:ext>
                </a:extLst>
              </a:tr>
            </a:tbl>
          </a:graphicData>
        </a:graphic>
      </p:graphicFrame>
    </p:spTree>
    <p:extLst>
      <p:ext uri="{BB962C8B-B14F-4D97-AF65-F5344CB8AC3E}">
        <p14:creationId xmlns:p14="http://schemas.microsoft.com/office/powerpoint/2010/main" val="13756980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976</Words>
  <Application>Microsoft Office PowerPoint</Application>
  <PresentationFormat>Widescreen</PresentationFormat>
  <Paragraphs>161</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Titillium Bd</vt:lpstr>
      <vt:lpstr>Office Theme</vt:lpstr>
      <vt:lpstr>Presentation contents</vt:lpstr>
      <vt:lpstr>Ways to use the course</vt:lpstr>
      <vt:lpstr>Helpful tips</vt:lpstr>
      <vt:lpstr>Positive Sport Parenting Meeting presentation</vt:lpstr>
      <vt:lpstr>Course details: Positive Sport Parenting</vt:lpstr>
      <vt:lpstr>Course Outline</vt:lpstr>
      <vt:lpstr>Preview</vt:lpstr>
      <vt:lpstr>Parent self-assessment</vt:lpstr>
      <vt:lpstr>Question 1</vt:lpstr>
      <vt:lpstr>Question 2</vt:lpstr>
      <vt:lpstr>Question 3</vt:lpstr>
      <vt:lpstr>Question 4</vt:lpstr>
      <vt:lpstr>Question 5</vt:lpstr>
      <vt:lpstr>Question 6</vt:lpstr>
      <vt:lpstr>Question 7</vt:lpstr>
      <vt:lpstr>Question 7</vt:lpstr>
      <vt:lpstr>Question 8</vt:lpstr>
      <vt:lpstr>Question 9</vt:lpstr>
      <vt:lpstr>Question 10</vt:lpstr>
      <vt:lpstr>Parent self-assessment results</vt:lpstr>
      <vt:lpstr>Parent self-assessment results</vt:lpstr>
      <vt:lpstr>Parent self-assessment results</vt:lpstr>
      <vt:lpstr>Parent self-assessment results</vt:lpstr>
      <vt:lpstr>How to take a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contents</dc:title>
  <dc:creator>Hannah Wishart</dc:creator>
  <cp:lastModifiedBy>Hannah Wishart</cp:lastModifiedBy>
  <cp:revision>4</cp:revision>
  <dcterms:created xsi:type="dcterms:W3CDTF">2019-02-15T19:46:49Z</dcterms:created>
  <dcterms:modified xsi:type="dcterms:W3CDTF">2019-02-15T20:27:21Z</dcterms:modified>
</cp:coreProperties>
</file>