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embeddedFontLst>
    <p:embeddedFont>
      <p:font typeface="Artifika"/>
      <p:regular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Artifika-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g3ff0ad83df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ff0ad83df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g3ff0ad83df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ff0ad83df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6" name="Shape 116"/>
        <p:cNvGrpSpPr/>
        <p:nvPr/>
      </p:nvGrpSpPr>
      <p:grpSpPr>
        <a:xfrm>
          <a:off x="0" y="0"/>
          <a:ext cx="0" cy="0"/>
          <a:chOff x="0" y="0"/>
          <a:chExt cx="0" cy="0"/>
        </a:xfrm>
      </p:grpSpPr>
      <p:sp>
        <p:nvSpPr>
          <p:cNvPr id="117" name="Google Shape;117;g3ff0ad83df_0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ff0ad83df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2" name="Shape 122"/>
        <p:cNvGrpSpPr/>
        <p:nvPr/>
      </p:nvGrpSpPr>
      <p:grpSpPr>
        <a:xfrm>
          <a:off x="0" y="0"/>
          <a:ext cx="0" cy="0"/>
          <a:chOff x="0" y="0"/>
          <a:chExt cx="0" cy="0"/>
        </a:xfrm>
      </p:grpSpPr>
      <p:sp>
        <p:nvSpPr>
          <p:cNvPr id="123" name="Google Shape;123;g3ff0ad83df_0_1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3ff0ad83df_0_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g3ff0ad83df_0_1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3ff0ad83df_0_1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g3ff0ad83df_0_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ff0ad83df_0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0" name="Shape 140"/>
        <p:cNvGrpSpPr/>
        <p:nvPr/>
      </p:nvGrpSpPr>
      <p:grpSpPr>
        <a:xfrm>
          <a:off x="0" y="0"/>
          <a:ext cx="0" cy="0"/>
          <a:chOff x="0" y="0"/>
          <a:chExt cx="0" cy="0"/>
        </a:xfrm>
      </p:grpSpPr>
      <p:sp>
        <p:nvSpPr>
          <p:cNvPr id="141" name="Google Shape;141;g3ff0ad83df_0_1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3ff0ad83df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g3ff0ad83df_0_1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3ff0ad83df_0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g3ff0ad83df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ff0ad83df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g3ff0ad83df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ff0ad83df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Google Shape;69;g3ff0ad83df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ff0ad83df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4" name="Shape 74"/>
        <p:cNvGrpSpPr/>
        <p:nvPr/>
      </p:nvGrpSpPr>
      <p:grpSpPr>
        <a:xfrm>
          <a:off x="0" y="0"/>
          <a:ext cx="0" cy="0"/>
          <a:chOff x="0" y="0"/>
          <a:chExt cx="0" cy="0"/>
        </a:xfrm>
      </p:grpSpPr>
      <p:sp>
        <p:nvSpPr>
          <p:cNvPr id="75" name="Google Shape;75;g3ff0ad83df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ff0ad83df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g3ff0ad83df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ff0ad83df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Google Shape;87;g3ff0ad83df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ff0ad83df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Google Shape;93;g3ff0ad83df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ff0ad83df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g3ff0ad83df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ff0ad83df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1600"/>
              </a:spcBef>
              <a:spcAft>
                <a:spcPts val="0"/>
              </a:spcAft>
              <a:buClr>
                <a:schemeClr val="dk1"/>
              </a:buClr>
              <a:buSzPts val="1400"/>
              <a:buChar char="○"/>
              <a:defRPr>
                <a:solidFill>
                  <a:schemeClr val="dk1"/>
                </a:solidFill>
              </a:defRPr>
            </a:lvl2pPr>
            <a:lvl3pPr indent="-317500" lvl="2" marL="1371600">
              <a:spcBef>
                <a:spcPts val="1600"/>
              </a:spcBef>
              <a:spcAft>
                <a:spcPts val="0"/>
              </a:spcAft>
              <a:buClr>
                <a:schemeClr val="dk1"/>
              </a:buClr>
              <a:buSzPts val="1400"/>
              <a:buChar char="■"/>
              <a:defRPr>
                <a:solidFill>
                  <a:schemeClr val="dk1"/>
                </a:solidFill>
              </a:defRPr>
            </a:lvl3pPr>
            <a:lvl4pPr indent="-317500" lvl="3" marL="1828800">
              <a:spcBef>
                <a:spcPts val="1600"/>
              </a:spcBef>
              <a:spcAft>
                <a:spcPts val="0"/>
              </a:spcAft>
              <a:buClr>
                <a:schemeClr val="dk1"/>
              </a:buClr>
              <a:buSzPts val="1400"/>
              <a:buChar char="●"/>
              <a:defRPr>
                <a:solidFill>
                  <a:schemeClr val="dk1"/>
                </a:solidFill>
              </a:defRPr>
            </a:lvl4pPr>
            <a:lvl5pPr indent="-317500" lvl="4" marL="2286000">
              <a:spcBef>
                <a:spcPts val="1600"/>
              </a:spcBef>
              <a:spcAft>
                <a:spcPts val="0"/>
              </a:spcAft>
              <a:buClr>
                <a:schemeClr val="dk1"/>
              </a:buClr>
              <a:buSzPts val="1400"/>
              <a:buChar char="○"/>
              <a:defRPr>
                <a:solidFill>
                  <a:schemeClr val="dk1"/>
                </a:solidFill>
              </a:defRPr>
            </a:lvl5pPr>
            <a:lvl6pPr indent="-317500" lvl="5" marL="2743200">
              <a:spcBef>
                <a:spcPts val="1600"/>
              </a:spcBef>
              <a:spcAft>
                <a:spcPts val="0"/>
              </a:spcAft>
              <a:buClr>
                <a:schemeClr val="dk1"/>
              </a:buClr>
              <a:buSzPts val="1400"/>
              <a:buChar char="■"/>
              <a:defRPr>
                <a:solidFill>
                  <a:schemeClr val="dk1"/>
                </a:solidFill>
              </a:defRPr>
            </a:lvl6pPr>
            <a:lvl7pPr indent="-317500" lvl="6" marL="3200400">
              <a:spcBef>
                <a:spcPts val="1600"/>
              </a:spcBef>
              <a:spcAft>
                <a:spcPts val="0"/>
              </a:spcAft>
              <a:buClr>
                <a:schemeClr val="dk1"/>
              </a:buClr>
              <a:buSzPts val="1400"/>
              <a:buChar char="●"/>
              <a:defRPr>
                <a:solidFill>
                  <a:schemeClr val="dk1"/>
                </a:solidFill>
              </a:defRPr>
            </a:lvl7pPr>
            <a:lvl8pPr indent="-317500" lvl="7" marL="3657600">
              <a:spcBef>
                <a:spcPts val="1600"/>
              </a:spcBef>
              <a:spcAft>
                <a:spcPts val="0"/>
              </a:spcAft>
              <a:buClr>
                <a:schemeClr val="dk1"/>
              </a:buClr>
              <a:buSzPts val="1400"/>
              <a:buChar char="○"/>
              <a:defRPr>
                <a:solidFill>
                  <a:schemeClr val="dk1"/>
                </a:solidFill>
              </a:defRPr>
            </a:lvl8pPr>
            <a:lvl9pPr indent="-317500" lvl="8" marL="4114800">
              <a:spcBef>
                <a:spcPts val="1600"/>
              </a:spcBef>
              <a:spcAft>
                <a:spcPts val="160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1600"/>
              </a:spcBef>
              <a:spcAft>
                <a:spcPts val="0"/>
              </a:spcAft>
              <a:buClr>
                <a:schemeClr val="lt2"/>
              </a:buClr>
              <a:buSzPts val="1400"/>
              <a:buChar char="○"/>
              <a:defRPr>
                <a:solidFill>
                  <a:schemeClr val="lt2"/>
                </a:solidFill>
              </a:defRPr>
            </a:lvl2pPr>
            <a:lvl3pPr indent="-317500" lvl="2" marL="1371600">
              <a:lnSpc>
                <a:spcPct val="115000"/>
              </a:lnSpc>
              <a:spcBef>
                <a:spcPts val="1600"/>
              </a:spcBef>
              <a:spcAft>
                <a:spcPts val="0"/>
              </a:spcAft>
              <a:buClr>
                <a:schemeClr val="lt2"/>
              </a:buClr>
              <a:buSzPts val="1400"/>
              <a:buChar char="■"/>
              <a:defRPr>
                <a:solidFill>
                  <a:schemeClr val="lt2"/>
                </a:solidFill>
              </a:defRPr>
            </a:lvl3pPr>
            <a:lvl4pPr indent="-317500" lvl="3" marL="1828800">
              <a:lnSpc>
                <a:spcPct val="115000"/>
              </a:lnSpc>
              <a:spcBef>
                <a:spcPts val="1600"/>
              </a:spcBef>
              <a:spcAft>
                <a:spcPts val="0"/>
              </a:spcAft>
              <a:buClr>
                <a:schemeClr val="lt2"/>
              </a:buClr>
              <a:buSzPts val="1400"/>
              <a:buChar char="●"/>
              <a:defRPr>
                <a:solidFill>
                  <a:schemeClr val="lt2"/>
                </a:solidFill>
              </a:defRPr>
            </a:lvl4pPr>
            <a:lvl5pPr indent="-317500" lvl="4" marL="2286000">
              <a:lnSpc>
                <a:spcPct val="115000"/>
              </a:lnSpc>
              <a:spcBef>
                <a:spcPts val="1600"/>
              </a:spcBef>
              <a:spcAft>
                <a:spcPts val="0"/>
              </a:spcAft>
              <a:buClr>
                <a:schemeClr val="lt2"/>
              </a:buClr>
              <a:buSzPts val="1400"/>
              <a:buChar char="○"/>
              <a:defRPr>
                <a:solidFill>
                  <a:schemeClr val="lt2"/>
                </a:solidFill>
              </a:defRPr>
            </a:lvl5pPr>
            <a:lvl6pPr indent="-317500" lvl="5" marL="2743200">
              <a:lnSpc>
                <a:spcPct val="115000"/>
              </a:lnSpc>
              <a:spcBef>
                <a:spcPts val="1600"/>
              </a:spcBef>
              <a:spcAft>
                <a:spcPts val="0"/>
              </a:spcAft>
              <a:buClr>
                <a:schemeClr val="lt2"/>
              </a:buClr>
              <a:buSzPts val="1400"/>
              <a:buChar char="■"/>
              <a:defRPr>
                <a:solidFill>
                  <a:schemeClr val="lt2"/>
                </a:solidFill>
              </a:defRPr>
            </a:lvl6pPr>
            <a:lvl7pPr indent="-317500" lvl="6" marL="3200400">
              <a:lnSpc>
                <a:spcPct val="115000"/>
              </a:lnSpc>
              <a:spcBef>
                <a:spcPts val="1600"/>
              </a:spcBef>
              <a:spcAft>
                <a:spcPts val="0"/>
              </a:spcAft>
              <a:buClr>
                <a:schemeClr val="lt2"/>
              </a:buClr>
              <a:buSzPts val="1400"/>
              <a:buChar char="●"/>
              <a:defRPr>
                <a:solidFill>
                  <a:schemeClr val="lt2"/>
                </a:solidFill>
              </a:defRPr>
            </a:lvl7pPr>
            <a:lvl8pPr indent="-317500" lvl="7" marL="3657600">
              <a:lnSpc>
                <a:spcPct val="115000"/>
              </a:lnSpc>
              <a:spcBef>
                <a:spcPts val="1600"/>
              </a:spcBef>
              <a:spcAft>
                <a:spcPts val="0"/>
              </a:spcAft>
              <a:buClr>
                <a:schemeClr val="lt2"/>
              </a:buClr>
              <a:buSzPts val="1400"/>
              <a:buChar char="○"/>
              <a:defRPr>
                <a:solidFill>
                  <a:schemeClr val="lt2"/>
                </a:solidFill>
              </a:defRPr>
            </a:lvl8pPr>
            <a:lvl9pPr indent="-317500" lvl="8" marL="4114800">
              <a:lnSpc>
                <a:spcPct val="115000"/>
              </a:lnSpc>
              <a:spcBef>
                <a:spcPts val="1600"/>
              </a:spcBef>
              <a:spcAft>
                <a:spcPts val="160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www.speechanddebate.org/approvedwebsites"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744575"/>
            <a:ext cx="8520600" cy="2422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Artifika"/>
                <a:ea typeface="Artifika"/>
                <a:cs typeface="Artifika"/>
                <a:sym typeface="Artifika"/>
              </a:rPr>
              <a:t>Rules and Regulations for NSDA Individual Events</a:t>
            </a:r>
            <a:endParaRPr>
              <a:latin typeface="Artifika"/>
              <a:ea typeface="Artifika"/>
              <a:cs typeface="Artifika"/>
              <a:sym typeface="Artifika"/>
            </a:endParaRPr>
          </a:p>
        </p:txBody>
      </p:sp>
      <p:pic>
        <p:nvPicPr>
          <p:cNvPr id="55" name="Google Shape;55;p13"/>
          <p:cNvPicPr preferRelativeResize="0"/>
          <p:nvPr/>
        </p:nvPicPr>
        <p:blipFill>
          <a:blip r:embed="rId3">
            <a:alphaModFix/>
          </a:blip>
          <a:stretch>
            <a:fillRect/>
          </a:stretch>
        </p:blipFill>
        <p:spPr>
          <a:xfrm>
            <a:off x="392400" y="3259625"/>
            <a:ext cx="8359200" cy="9447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DRAMATIC, DUO, HUMOROUS INTERP</a:t>
            </a:r>
            <a:endParaRPr>
              <a:latin typeface="Artifika"/>
              <a:ea typeface="Artifika"/>
              <a:cs typeface="Artifika"/>
              <a:sym typeface="Artifika"/>
            </a:endParaRPr>
          </a:p>
        </p:txBody>
      </p:sp>
      <p:sp>
        <p:nvSpPr>
          <p:cNvPr id="109" name="Google Shape;109;p22"/>
          <p:cNvSpPr txBox="1"/>
          <p:nvPr>
            <p:ph idx="1" type="body"/>
          </p:nvPr>
        </p:nvSpPr>
        <p:spPr>
          <a:xfrm>
            <a:off x="311700" y="1152475"/>
            <a:ext cx="8520600" cy="37173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tifika"/>
              <a:buChar char="●"/>
            </a:pPr>
            <a:r>
              <a:rPr lang="en">
                <a:latin typeface="Artifika"/>
                <a:ea typeface="Artifika"/>
                <a:cs typeface="Artifika"/>
                <a:sym typeface="Artifika"/>
              </a:rPr>
              <a:t>Includes selections drawn from published, printed: novels, short stories, plays, poetry, or other printed, published works, </a:t>
            </a:r>
            <a:r>
              <a:rPr b="1" lang="en">
                <a:latin typeface="Artifika"/>
                <a:ea typeface="Artifika"/>
                <a:cs typeface="Artifika"/>
                <a:sym typeface="Artifika"/>
              </a:rPr>
              <a:t>PDF’s, e-books</a:t>
            </a:r>
            <a:r>
              <a:rPr lang="en">
                <a:latin typeface="Artifika"/>
                <a:ea typeface="Artifika"/>
                <a:cs typeface="Artifika"/>
                <a:sym typeface="Artifika"/>
              </a:rPr>
              <a:t>, as well as limited works (listed on NSDA website)</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10-minute events with a 30-second grace period.</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Selections must be cuttings from a single work of literature.</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One short story, play, or novel</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Anthology - each selection is independent and only 1 selection can be used.</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E-Books (such as Kindle, Nook, etc.) may also serve as eligible sources.</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Movie script use - must use the original treatment.</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Digital Material is only allowed from pre-approved online publishing sources:</a:t>
            </a:r>
            <a:endParaRPr>
              <a:latin typeface="Artifika"/>
              <a:ea typeface="Artifika"/>
              <a:cs typeface="Artifika"/>
              <a:sym typeface="Artifika"/>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u="sng">
                <a:solidFill>
                  <a:schemeClr val="hlink"/>
                </a:solidFill>
                <a:latin typeface="Artifika"/>
                <a:ea typeface="Artifika"/>
                <a:cs typeface="Artifika"/>
                <a:sym typeface="Artifika"/>
                <a:hlinkClick r:id="rId3"/>
              </a:rPr>
              <a:t>www.speechanddebate.org/approvedwebsites</a:t>
            </a:r>
            <a:endParaRPr sz="2400">
              <a:latin typeface="Artifika"/>
              <a:ea typeface="Artifika"/>
              <a:cs typeface="Artifika"/>
              <a:sym typeface="Artifika"/>
            </a:endParaRPr>
          </a:p>
          <a:p>
            <a:pPr indent="0" lvl="0" marL="0" rtl="0" algn="l">
              <a:spcBef>
                <a:spcPts val="0"/>
              </a:spcBef>
              <a:spcAft>
                <a:spcPts val="0"/>
              </a:spcAft>
              <a:buNone/>
            </a:pPr>
            <a:r>
              <a:t/>
            </a:r>
            <a:endParaRPr sz="2400">
              <a:latin typeface="Artifika"/>
              <a:ea typeface="Artifika"/>
              <a:cs typeface="Artifika"/>
              <a:sym typeface="Artifika"/>
            </a:endParaRPr>
          </a:p>
        </p:txBody>
      </p:sp>
      <p:sp>
        <p:nvSpPr>
          <p:cNvPr id="115" name="Google Shape;115;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Make sure digital source material is from the approved website page.</a:t>
            </a:r>
            <a:endParaRPr/>
          </a:p>
          <a:p>
            <a:pPr indent="-342900" lvl="0" marL="457200" rtl="0" algn="l">
              <a:spcBef>
                <a:spcPts val="0"/>
              </a:spcBef>
              <a:spcAft>
                <a:spcPts val="0"/>
              </a:spcAft>
              <a:buSzPts val="1800"/>
              <a:buChar char="●"/>
            </a:pPr>
            <a:r>
              <a:rPr lang="en"/>
              <a:t>Published, unaltered PDF documents that are commercially or professionally available are also eligible sources.</a:t>
            </a:r>
            <a:endParaRPr/>
          </a:p>
          <a:p>
            <a:pPr indent="-342900" lvl="0" marL="457200" rtl="0" algn="l">
              <a:spcBef>
                <a:spcPts val="0"/>
              </a:spcBef>
              <a:spcAft>
                <a:spcPts val="0"/>
              </a:spcAft>
              <a:buSzPts val="1800"/>
              <a:buChar char="●"/>
            </a:pPr>
            <a:r>
              <a:rPr b="1" lang="en"/>
              <a:t>Unacceptable Sites Include:</a:t>
            </a:r>
            <a:endParaRPr b="1"/>
          </a:p>
          <a:p>
            <a:pPr indent="-317500" lvl="1" marL="914400" rtl="0" algn="l">
              <a:spcBef>
                <a:spcPts val="0"/>
              </a:spcBef>
              <a:spcAft>
                <a:spcPts val="0"/>
              </a:spcAft>
              <a:buSzPts val="1400"/>
              <a:buChar char="○"/>
            </a:pPr>
            <a:r>
              <a:rPr lang="en"/>
              <a:t>Personal sites - social network content, unmoderated blogs</a:t>
            </a:r>
            <a:endParaRPr/>
          </a:p>
          <a:p>
            <a:pPr indent="-317500" lvl="1" marL="914400" rtl="0" algn="l">
              <a:spcBef>
                <a:spcPts val="0"/>
              </a:spcBef>
              <a:spcAft>
                <a:spcPts val="0"/>
              </a:spcAft>
              <a:buSzPts val="1400"/>
              <a:buChar char="○"/>
            </a:pPr>
            <a:r>
              <a:rPr lang="en"/>
              <a:t>Personal Professional sites</a:t>
            </a:r>
            <a:endParaRPr/>
          </a:p>
          <a:p>
            <a:pPr indent="-317500" lvl="1" marL="914400" rtl="0" algn="l">
              <a:spcBef>
                <a:spcPts val="0"/>
              </a:spcBef>
              <a:spcAft>
                <a:spcPts val="0"/>
              </a:spcAft>
              <a:buSzPts val="1400"/>
              <a:buChar char="○"/>
            </a:pPr>
            <a:r>
              <a:rPr lang="en"/>
              <a:t>Publish it Sites (those with one click upload or that accept submissions without a selection process</a:t>
            </a:r>
            <a:endParaRPr/>
          </a:p>
          <a:p>
            <a:pPr indent="-342900" lvl="0" marL="457200" rtl="0" algn="l">
              <a:spcBef>
                <a:spcPts val="0"/>
              </a:spcBef>
              <a:spcAft>
                <a:spcPts val="0"/>
              </a:spcAft>
              <a:buSzPts val="1800"/>
              <a:buChar char="●"/>
            </a:pPr>
            <a:r>
              <a:rPr b="1" lang="en"/>
              <a:t>Prohibited Material</a:t>
            </a:r>
            <a:endParaRPr b="1"/>
          </a:p>
          <a:p>
            <a:pPr indent="-317500" lvl="1" marL="914400" rtl="0" algn="l">
              <a:spcBef>
                <a:spcPts val="0"/>
              </a:spcBef>
              <a:spcAft>
                <a:spcPts val="0"/>
              </a:spcAft>
              <a:buSzPts val="1400"/>
              <a:buChar char="○"/>
            </a:pPr>
            <a:r>
              <a:rPr lang="en"/>
              <a:t>Recorded Material (videotape, DVD, BLu-Ray, audio tape, CD, MP3, phonograph)</a:t>
            </a:r>
            <a:endParaRPr/>
          </a:p>
          <a:p>
            <a:pPr indent="-317500" lvl="1" marL="914400" rtl="0" algn="l">
              <a:spcBef>
                <a:spcPts val="0"/>
              </a:spcBef>
              <a:spcAft>
                <a:spcPts val="0"/>
              </a:spcAft>
              <a:buSzPts val="1400"/>
              <a:buChar char="○"/>
            </a:pPr>
            <a:r>
              <a:rPr lang="en"/>
              <a:t>Original material published in a high school publication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9" name="Shape 119"/>
        <p:cNvGrpSpPr/>
        <p:nvPr/>
      </p:nvGrpSpPr>
      <p:grpSpPr>
        <a:xfrm>
          <a:off x="0" y="0"/>
          <a:ext cx="0" cy="0"/>
          <a:chOff x="0" y="0"/>
          <a:chExt cx="0" cy="0"/>
        </a:xfrm>
      </p:grpSpPr>
      <p:sp>
        <p:nvSpPr>
          <p:cNvPr id="120" name="Google Shape;120;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DRAMATIC, DUO, HUMOROUS INTERP</a:t>
            </a:r>
            <a:endParaRPr>
              <a:latin typeface="Artifika"/>
              <a:ea typeface="Artifika"/>
              <a:cs typeface="Artifika"/>
              <a:sym typeface="Artifika"/>
            </a:endParaRPr>
          </a:p>
        </p:txBody>
      </p:sp>
      <p:sp>
        <p:nvSpPr>
          <p:cNvPr id="121" name="Google Shape;121;p24"/>
          <p:cNvSpPr txBox="1"/>
          <p:nvPr>
            <p:ph idx="1" type="body"/>
          </p:nvPr>
        </p:nvSpPr>
        <p:spPr>
          <a:xfrm>
            <a:off x="311700" y="1152475"/>
            <a:ext cx="8520600" cy="37173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tifika"/>
              <a:buChar char="●"/>
            </a:pPr>
            <a:r>
              <a:rPr b="1" lang="en">
                <a:latin typeface="Artifika"/>
                <a:ea typeface="Artifika"/>
                <a:cs typeface="Artifika"/>
                <a:sym typeface="Artifika"/>
              </a:rPr>
              <a:t>Artistic Plagiarism:  </a:t>
            </a:r>
            <a:r>
              <a:rPr lang="en">
                <a:latin typeface="Artifika"/>
                <a:ea typeface="Artifika"/>
                <a:cs typeface="Artifika"/>
                <a:sym typeface="Artifika"/>
              </a:rPr>
              <a:t>Videos of previous final round performances are intended to provide educational examples for coaches and students.  They are not intended to serve as a model to directly imitate or duplicate in performance.  The wholesale impersonation of final round performances is strongly discouraged.</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t/>
            </a:r>
            <a:endParaRPr>
              <a:latin typeface="Artifika"/>
              <a:ea typeface="Artifika"/>
              <a:cs typeface="Artifika"/>
              <a:sym typeface="Artifika"/>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5" name="Shape 125"/>
        <p:cNvGrpSpPr/>
        <p:nvPr/>
      </p:nvGrpSpPr>
      <p:grpSpPr>
        <a:xfrm>
          <a:off x="0" y="0"/>
          <a:ext cx="0" cy="0"/>
          <a:chOff x="0" y="0"/>
          <a:chExt cx="0" cy="0"/>
        </a:xfrm>
      </p:grpSpPr>
      <p:sp>
        <p:nvSpPr>
          <p:cNvPr id="126" name="Google Shape;126;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Extemporaneous Speaking</a:t>
            </a:r>
            <a:endParaRPr>
              <a:latin typeface="Artifika"/>
              <a:ea typeface="Artifika"/>
              <a:cs typeface="Artifika"/>
              <a:sym typeface="Artifika"/>
            </a:endParaRPr>
          </a:p>
        </p:txBody>
      </p:sp>
      <p:sp>
        <p:nvSpPr>
          <p:cNvPr id="127" name="Google Shape;127;p25"/>
          <p:cNvSpPr txBox="1"/>
          <p:nvPr>
            <p:ph idx="1" type="body"/>
          </p:nvPr>
        </p:nvSpPr>
        <p:spPr>
          <a:xfrm>
            <a:off x="311700" y="1152475"/>
            <a:ext cx="8520600" cy="37173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tifika"/>
              <a:buChar char="●"/>
            </a:pPr>
            <a:r>
              <a:rPr b="1" lang="en">
                <a:latin typeface="Artifika"/>
                <a:ea typeface="Artifika"/>
                <a:cs typeface="Artifika"/>
                <a:sym typeface="Artifika"/>
              </a:rPr>
              <a:t>DIVISIONS</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United States Division:  Questions will cover U.S. domestic and U.S. foreign policy.</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International Division:  Questions will cover the domestic affairs of foreign countries and the foreign affairs of all countries, including the United States.</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Thirty minutes before the contest is to begin, the first speaker draws 3 questions, choose 1, and return the other 2.</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As soon as a question is chosen, the contestant will prepare a speech without consultation and without references to prepared notes.</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t/>
            </a:r>
            <a:endParaRPr>
              <a:latin typeface="Artifika"/>
              <a:ea typeface="Artifika"/>
              <a:cs typeface="Artifika"/>
              <a:sym typeface="Artifika"/>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Extemporaneous Speaking</a:t>
            </a:r>
            <a:endParaRPr>
              <a:latin typeface="Artifika"/>
              <a:ea typeface="Artifika"/>
              <a:cs typeface="Artifika"/>
              <a:sym typeface="Artifika"/>
            </a:endParaRPr>
          </a:p>
        </p:txBody>
      </p:sp>
      <p:sp>
        <p:nvSpPr>
          <p:cNvPr id="133" name="Google Shape;133;p26"/>
          <p:cNvSpPr txBox="1"/>
          <p:nvPr>
            <p:ph idx="1" type="body"/>
          </p:nvPr>
        </p:nvSpPr>
        <p:spPr>
          <a:xfrm>
            <a:off x="311700" y="1152475"/>
            <a:ext cx="8520600" cy="37173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tifika"/>
              <a:buChar char="●"/>
            </a:pPr>
            <a:r>
              <a:rPr b="1" lang="en">
                <a:latin typeface="Artifika"/>
                <a:ea typeface="Artifika"/>
                <a:cs typeface="Artifika"/>
                <a:sym typeface="Artifika"/>
              </a:rPr>
              <a:t>Students may consult published books, magazines, newspapers and journals or articles, provided:</a:t>
            </a:r>
            <a:endParaRPr b="1">
              <a:latin typeface="Artifika"/>
              <a:ea typeface="Artifika"/>
              <a:cs typeface="Artifika"/>
              <a:sym typeface="Artifika"/>
            </a:endParaRPr>
          </a:p>
          <a:p>
            <a:pPr indent="-317500" lvl="1" marL="914400" rtl="0" algn="l">
              <a:spcBef>
                <a:spcPts val="0"/>
              </a:spcBef>
              <a:spcAft>
                <a:spcPts val="0"/>
              </a:spcAft>
              <a:buSzPts val="1400"/>
              <a:buFont typeface="Artifika"/>
              <a:buChar char="○"/>
            </a:pPr>
            <a:r>
              <a:rPr b="1" lang="en">
                <a:latin typeface="Artifika"/>
                <a:ea typeface="Artifika"/>
                <a:cs typeface="Artifika"/>
                <a:sym typeface="Artifika"/>
              </a:rPr>
              <a:t>They are originals or copies of whole pages.</a:t>
            </a:r>
            <a:endParaRPr b="1">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Provided those originals or copies are uncut.</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There is no written material on that original or copy other than citation information.</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Topical index without annotation may be present.</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Extemp speeches, handbooks, briefs, and outlines are prohibited from the Extemp prep room.</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Underlining or highlighting will be allowed if done in only one color on each article or copy.</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Time limit - 7 minutes with a 30-second grace period.</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Cross-Examination takes place in national semis and finals.</a:t>
            </a:r>
            <a:endParaRPr>
              <a:latin typeface="Artifika"/>
              <a:ea typeface="Artifika"/>
              <a:cs typeface="Artifika"/>
              <a:sym typeface="Artifik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Google Shape;138;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Extemporaneous Speaking</a:t>
            </a:r>
            <a:endParaRPr>
              <a:latin typeface="Artifika"/>
              <a:ea typeface="Artifika"/>
              <a:cs typeface="Artifika"/>
              <a:sym typeface="Artifika"/>
            </a:endParaRPr>
          </a:p>
        </p:txBody>
      </p:sp>
      <p:sp>
        <p:nvSpPr>
          <p:cNvPr id="139" name="Google Shape;139;p27"/>
          <p:cNvSpPr txBox="1"/>
          <p:nvPr>
            <p:ph idx="1" type="body"/>
          </p:nvPr>
        </p:nvSpPr>
        <p:spPr>
          <a:xfrm>
            <a:off x="311700" y="1152475"/>
            <a:ext cx="8520600" cy="37173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000000"/>
              </a:buClr>
              <a:buSzPts val="1800"/>
              <a:buFont typeface="Artifika"/>
              <a:buChar char="●"/>
            </a:pPr>
            <a:r>
              <a:rPr lang="en">
                <a:solidFill>
                  <a:srgbClr val="000000"/>
                </a:solidFill>
                <a:highlight>
                  <a:srgbClr val="FFFF00"/>
                </a:highlight>
                <a:latin typeface="Artifika"/>
                <a:ea typeface="Artifika"/>
                <a:cs typeface="Artifika"/>
                <a:sym typeface="Artifika"/>
              </a:rPr>
              <a:t>Guidelines for Laptop Use</a:t>
            </a:r>
            <a:endParaRPr>
              <a:solidFill>
                <a:srgbClr val="000000"/>
              </a:solidFill>
              <a:highlight>
                <a:srgbClr val="FFFF00"/>
              </a:highlight>
              <a:latin typeface="Artifika"/>
              <a:ea typeface="Artifika"/>
              <a:cs typeface="Artifika"/>
              <a:sym typeface="Artifika"/>
            </a:endParaRPr>
          </a:p>
          <a:p>
            <a:pPr indent="-317500" lvl="1" marL="914400" rtl="0" algn="l">
              <a:spcBef>
                <a:spcPts val="0"/>
              </a:spcBef>
              <a:spcAft>
                <a:spcPts val="0"/>
              </a:spcAft>
              <a:buClr>
                <a:srgbClr val="000000"/>
              </a:buClr>
              <a:buSzPts val="1400"/>
              <a:buFont typeface="Artifika"/>
              <a:buChar char="○"/>
            </a:pPr>
            <a:r>
              <a:rPr lang="en">
                <a:solidFill>
                  <a:srgbClr val="000000"/>
                </a:solidFill>
                <a:highlight>
                  <a:srgbClr val="FFFF00"/>
                </a:highlight>
                <a:latin typeface="Artifika"/>
                <a:ea typeface="Artifika"/>
                <a:cs typeface="Artifika"/>
                <a:sym typeface="Artifika"/>
              </a:rPr>
              <a:t>Students can retrieve extemporaneous files to read, but cannot write speeches or organize their thoughts on the computers.</a:t>
            </a:r>
            <a:endParaRPr>
              <a:solidFill>
                <a:srgbClr val="000000"/>
              </a:solidFill>
              <a:highlight>
                <a:srgbClr val="FFFF00"/>
              </a:highlight>
              <a:latin typeface="Artifika"/>
              <a:ea typeface="Artifika"/>
              <a:cs typeface="Artifika"/>
              <a:sym typeface="Artifika"/>
            </a:endParaRPr>
          </a:p>
          <a:p>
            <a:pPr indent="-317500" lvl="1" marL="914400" rtl="0" algn="l">
              <a:spcBef>
                <a:spcPts val="0"/>
              </a:spcBef>
              <a:spcAft>
                <a:spcPts val="0"/>
              </a:spcAft>
              <a:buClr>
                <a:srgbClr val="000000"/>
              </a:buClr>
              <a:buSzPts val="1400"/>
              <a:buFont typeface="Artifika"/>
              <a:buChar char="○"/>
            </a:pPr>
            <a:r>
              <a:rPr lang="en">
                <a:solidFill>
                  <a:srgbClr val="000000"/>
                </a:solidFill>
                <a:highlight>
                  <a:srgbClr val="FFFF00"/>
                </a:highlight>
                <a:latin typeface="Artifika"/>
                <a:ea typeface="Artifika"/>
                <a:cs typeface="Artifika"/>
                <a:sym typeface="Artifika"/>
              </a:rPr>
              <a:t>Cell phones or </a:t>
            </a:r>
            <a:r>
              <a:rPr lang="en">
                <a:solidFill>
                  <a:srgbClr val="000000"/>
                </a:solidFill>
                <a:highlight>
                  <a:srgbClr val="FFFF00"/>
                </a:highlight>
                <a:latin typeface="Artifika"/>
                <a:ea typeface="Artifika"/>
                <a:cs typeface="Artifika"/>
                <a:sym typeface="Artifika"/>
              </a:rPr>
              <a:t>smartphones</a:t>
            </a:r>
            <a:r>
              <a:rPr lang="en">
                <a:solidFill>
                  <a:srgbClr val="000000"/>
                </a:solidFill>
                <a:highlight>
                  <a:srgbClr val="FFFF00"/>
                </a:highlight>
                <a:latin typeface="Artifika"/>
                <a:ea typeface="Artifika"/>
                <a:cs typeface="Artifika"/>
                <a:sym typeface="Artifika"/>
              </a:rPr>
              <a:t> are prohibited from being used while preparing or before speaking at tournaments.</a:t>
            </a:r>
            <a:endParaRPr>
              <a:solidFill>
                <a:srgbClr val="000000"/>
              </a:solidFill>
              <a:highlight>
                <a:srgbClr val="FFFF00"/>
              </a:highlight>
              <a:latin typeface="Artifika"/>
              <a:ea typeface="Artifika"/>
              <a:cs typeface="Artifika"/>
              <a:sym typeface="Artifika"/>
            </a:endParaRPr>
          </a:p>
          <a:p>
            <a:pPr indent="-317500" lvl="1" marL="914400" rtl="0" algn="l">
              <a:spcBef>
                <a:spcPts val="0"/>
              </a:spcBef>
              <a:spcAft>
                <a:spcPts val="0"/>
              </a:spcAft>
              <a:buClr>
                <a:srgbClr val="000000"/>
              </a:buClr>
              <a:buSzPts val="1400"/>
              <a:buFont typeface="Artifika"/>
              <a:buChar char="○"/>
            </a:pPr>
            <a:r>
              <a:rPr lang="en">
                <a:solidFill>
                  <a:srgbClr val="000000"/>
                </a:solidFill>
                <a:highlight>
                  <a:srgbClr val="FFFF00"/>
                </a:highlight>
                <a:latin typeface="Artifika"/>
                <a:ea typeface="Artifika"/>
                <a:cs typeface="Artifika"/>
                <a:sym typeface="Artifika"/>
              </a:rPr>
              <a:t>Power plugs or outlets may not be used in the prep room at any time.</a:t>
            </a:r>
            <a:endParaRPr>
              <a:solidFill>
                <a:srgbClr val="000000"/>
              </a:solidFill>
              <a:highlight>
                <a:srgbClr val="FFFF00"/>
              </a:highlight>
              <a:latin typeface="Artifika"/>
              <a:ea typeface="Artifika"/>
              <a:cs typeface="Artifika"/>
              <a:sym typeface="Artifika"/>
            </a:endParaRPr>
          </a:p>
          <a:p>
            <a:pPr indent="-317500" lvl="1" marL="914400" rtl="0" algn="l">
              <a:spcBef>
                <a:spcPts val="0"/>
              </a:spcBef>
              <a:spcAft>
                <a:spcPts val="0"/>
              </a:spcAft>
              <a:buClr>
                <a:srgbClr val="000000"/>
              </a:buClr>
              <a:buSzPts val="1400"/>
              <a:buFont typeface="Artifika"/>
              <a:buChar char="○"/>
            </a:pPr>
            <a:r>
              <a:rPr lang="en">
                <a:solidFill>
                  <a:srgbClr val="000000"/>
                </a:solidFill>
                <a:highlight>
                  <a:srgbClr val="FFFF00"/>
                </a:highlight>
                <a:latin typeface="Artifika"/>
                <a:ea typeface="Artifika"/>
                <a:cs typeface="Artifika"/>
                <a:sym typeface="Artifika"/>
              </a:rPr>
              <a:t>No Internet or </a:t>
            </a:r>
            <a:r>
              <a:rPr lang="en">
                <a:solidFill>
                  <a:srgbClr val="000000"/>
                </a:solidFill>
                <a:highlight>
                  <a:srgbClr val="FFFF00"/>
                </a:highlight>
                <a:latin typeface="Artifika"/>
                <a:ea typeface="Artifika"/>
                <a:cs typeface="Artifika"/>
                <a:sym typeface="Artifika"/>
              </a:rPr>
              <a:t>communication</a:t>
            </a:r>
            <a:r>
              <a:rPr lang="en">
                <a:solidFill>
                  <a:srgbClr val="000000"/>
                </a:solidFill>
                <a:highlight>
                  <a:srgbClr val="FFFF00"/>
                </a:highlight>
                <a:latin typeface="Artifika"/>
                <a:ea typeface="Artifika"/>
                <a:cs typeface="Artifika"/>
                <a:sym typeface="Artifika"/>
              </a:rPr>
              <a:t> with any individual while in the prep room.</a:t>
            </a:r>
            <a:endParaRPr>
              <a:solidFill>
                <a:srgbClr val="000000"/>
              </a:solidFill>
              <a:highlight>
                <a:srgbClr val="FFFF00"/>
              </a:highlight>
              <a:latin typeface="Artifika"/>
              <a:ea typeface="Artifika"/>
              <a:cs typeface="Artifika"/>
              <a:sym typeface="Artifika"/>
            </a:endParaRPr>
          </a:p>
          <a:p>
            <a:pPr indent="-317500" lvl="1" marL="914400" rtl="0" algn="l">
              <a:spcBef>
                <a:spcPts val="0"/>
              </a:spcBef>
              <a:spcAft>
                <a:spcPts val="0"/>
              </a:spcAft>
              <a:buClr>
                <a:srgbClr val="000000"/>
              </a:buClr>
              <a:buSzPts val="1400"/>
              <a:buFont typeface="Artifika"/>
              <a:buChar char="○"/>
            </a:pPr>
            <a:r>
              <a:rPr lang="en">
                <a:solidFill>
                  <a:srgbClr val="000000"/>
                </a:solidFill>
                <a:highlight>
                  <a:srgbClr val="FFFF00"/>
                </a:highlight>
                <a:latin typeface="Artifika"/>
                <a:ea typeface="Artifika"/>
                <a:cs typeface="Artifika"/>
                <a:sym typeface="Artifika"/>
              </a:rPr>
              <a:t>See Rule 8 pg. 48 in the Unified Manual for Internet rules.</a:t>
            </a:r>
            <a:endParaRPr>
              <a:solidFill>
                <a:srgbClr val="000000"/>
              </a:solidFill>
              <a:highlight>
                <a:srgbClr val="FFFF00"/>
              </a:highlight>
              <a:latin typeface="Artifika"/>
              <a:ea typeface="Artifika"/>
              <a:cs typeface="Artifika"/>
              <a:sym typeface="Artifika"/>
            </a:endParaRPr>
          </a:p>
          <a:p>
            <a:pPr indent="0" lvl="0" marL="914400" rtl="0" algn="l">
              <a:spcBef>
                <a:spcPts val="1600"/>
              </a:spcBef>
              <a:spcAft>
                <a:spcPts val="1600"/>
              </a:spcAft>
              <a:buNone/>
            </a:pPr>
            <a:r>
              <a:t/>
            </a:r>
            <a:endParaRPr>
              <a:latin typeface="Artifika"/>
              <a:ea typeface="Artifika"/>
              <a:cs typeface="Artifika"/>
              <a:sym typeface="Artifika"/>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3" name="Shape 143"/>
        <p:cNvGrpSpPr/>
        <p:nvPr/>
      </p:nvGrpSpPr>
      <p:grpSpPr>
        <a:xfrm>
          <a:off x="0" y="0"/>
          <a:ext cx="0" cy="0"/>
          <a:chOff x="0" y="0"/>
          <a:chExt cx="0" cy="0"/>
        </a:xfrm>
      </p:grpSpPr>
      <p:sp>
        <p:nvSpPr>
          <p:cNvPr id="144" name="Google Shape;144;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NSDA NATIONAL TOURNAMENT</a:t>
            </a:r>
            <a:endParaRPr>
              <a:latin typeface="Artifika"/>
              <a:ea typeface="Artifika"/>
              <a:cs typeface="Artifika"/>
              <a:sym typeface="Artifika"/>
            </a:endParaRPr>
          </a:p>
        </p:txBody>
      </p:sp>
      <p:sp>
        <p:nvSpPr>
          <p:cNvPr id="145" name="Google Shape;145;p28"/>
          <p:cNvSpPr txBox="1"/>
          <p:nvPr>
            <p:ph idx="1" type="body"/>
          </p:nvPr>
        </p:nvSpPr>
        <p:spPr>
          <a:xfrm>
            <a:off x="311700" y="1152475"/>
            <a:ext cx="8520600" cy="3610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tifika"/>
              <a:buChar char="●"/>
            </a:pPr>
            <a:r>
              <a:rPr lang="en">
                <a:latin typeface="Artifika"/>
                <a:ea typeface="Artifika"/>
                <a:cs typeface="Artifika"/>
                <a:sym typeface="Artifika"/>
              </a:rPr>
              <a:t>All scripts are turned in at Quarterfinals.</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In Semifinals, an Auditor will follow along during each performance, as well as capture an audio recording of the round.</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Their role is to observe, listen, and make notations as needed.</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They are not there to be a test of perfect script memorization, but rather, to record any overt concerns such as written material being added to scripts to enhance the performance.</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An Auditor will not lodge protests, make any adjudications, or share their concerns to the Budroom for consideration.</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The Bud will collect any information from the auditor and determine if further action needs to be taken.</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Copies are retained for a month to ensure there are no issues, then recycled.  Originals are returned to the school.</a:t>
            </a:r>
            <a:endParaRPr>
              <a:latin typeface="Artifika"/>
              <a:ea typeface="Artifika"/>
              <a:cs typeface="Artifika"/>
              <a:sym typeface="Artifika"/>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NSDA NATIONAL TOURNAMENT</a:t>
            </a:r>
            <a:endParaRPr>
              <a:latin typeface="Artifika"/>
              <a:ea typeface="Artifika"/>
              <a:cs typeface="Artifika"/>
              <a:sym typeface="Artifika"/>
            </a:endParaRPr>
          </a:p>
        </p:txBody>
      </p:sp>
      <p:sp>
        <p:nvSpPr>
          <p:cNvPr id="151" name="Google Shape;151;p29"/>
          <p:cNvSpPr txBox="1"/>
          <p:nvPr>
            <p:ph idx="1" type="body"/>
          </p:nvPr>
        </p:nvSpPr>
        <p:spPr>
          <a:xfrm>
            <a:off x="311700" y="1152475"/>
            <a:ext cx="8520600" cy="3610800"/>
          </a:xfrm>
          <a:prstGeom prst="rect">
            <a:avLst/>
          </a:prstGeom>
        </p:spPr>
        <p:txBody>
          <a:bodyPr anchorCtr="0" anchor="t" bIns="91425" lIns="91425" spcFirstLastPara="1" rIns="91425" wrap="square" tIns="91425">
            <a:noAutofit/>
          </a:bodyPr>
          <a:lstStyle/>
          <a:p>
            <a:pPr indent="-342900" lvl="0" marL="457200" marR="0" rtl="0" algn="l">
              <a:lnSpc>
                <a:spcPct val="115000"/>
              </a:lnSpc>
              <a:spcBef>
                <a:spcPts val="0"/>
              </a:spcBef>
              <a:spcAft>
                <a:spcPts val="0"/>
              </a:spcAft>
              <a:buClr>
                <a:schemeClr val="lt2"/>
              </a:buClr>
              <a:buSzPts val="1800"/>
              <a:buFont typeface="Artifika"/>
              <a:buChar char="●"/>
            </a:pPr>
            <a:r>
              <a:rPr lang="en">
                <a:latin typeface="Artifika"/>
                <a:ea typeface="Artifika"/>
                <a:cs typeface="Artifika"/>
                <a:sym typeface="Artifika"/>
              </a:rPr>
              <a:t>EXTEMPORANEOUS SPEAKING</a:t>
            </a:r>
            <a:endParaRPr>
              <a:latin typeface="Artifika"/>
              <a:ea typeface="Artifika"/>
              <a:cs typeface="Artifika"/>
              <a:sym typeface="Artifika"/>
            </a:endParaRPr>
          </a:p>
          <a:p>
            <a:pPr indent="-317500" lvl="1" marL="914400" marR="0" rtl="0" algn="l">
              <a:lnSpc>
                <a:spcPct val="115000"/>
              </a:lnSpc>
              <a:spcBef>
                <a:spcPts val="0"/>
              </a:spcBef>
              <a:spcAft>
                <a:spcPts val="0"/>
              </a:spcAft>
              <a:buSzPts val="1400"/>
              <a:buFont typeface="Artifika"/>
              <a:buChar char="○"/>
            </a:pPr>
            <a:r>
              <a:rPr lang="en">
                <a:latin typeface="Artifika"/>
                <a:ea typeface="Artifika"/>
                <a:cs typeface="Artifika"/>
                <a:sym typeface="Artifika"/>
              </a:rPr>
              <a:t>Auditors will record and check source citations.</a:t>
            </a:r>
            <a:endParaRPr>
              <a:latin typeface="Artifika"/>
              <a:ea typeface="Artifika"/>
              <a:cs typeface="Artifika"/>
              <a:sym typeface="Artifika"/>
            </a:endParaRPr>
          </a:p>
          <a:p>
            <a:pPr indent="-317500" lvl="1" marL="914400" marR="0" rtl="0" algn="l">
              <a:lnSpc>
                <a:spcPct val="115000"/>
              </a:lnSpc>
              <a:spcBef>
                <a:spcPts val="0"/>
              </a:spcBef>
              <a:spcAft>
                <a:spcPts val="0"/>
              </a:spcAft>
              <a:buSzPts val="1400"/>
              <a:buFont typeface="Artifika"/>
              <a:buChar char="○"/>
            </a:pPr>
            <a:r>
              <a:rPr lang="en">
                <a:latin typeface="Artifika"/>
                <a:ea typeface="Artifika"/>
                <a:cs typeface="Artifika"/>
                <a:sym typeface="Artifika"/>
              </a:rPr>
              <a:t>Budroom process is the same as previous events.</a:t>
            </a:r>
            <a:endParaRPr>
              <a:latin typeface="Artifika"/>
              <a:ea typeface="Artifika"/>
              <a:cs typeface="Artifika"/>
              <a:sym typeface="Artifika"/>
            </a:endParaRPr>
          </a:p>
          <a:p>
            <a:pPr indent="-342900" lvl="0" marL="457200" marR="0" rtl="0" algn="l">
              <a:lnSpc>
                <a:spcPct val="115000"/>
              </a:lnSpc>
              <a:spcBef>
                <a:spcPts val="0"/>
              </a:spcBef>
              <a:spcAft>
                <a:spcPts val="0"/>
              </a:spcAft>
              <a:buSzPts val="1800"/>
              <a:buFont typeface="Artifika"/>
              <a:buChar char="●"/>
            </a:pPr>
            <a:r>
              <a:rPr lang="en">
                <a:latin typeface="Artifika"/>
                <a:ea typeface="Artifika"/>
                <a:cs typeface="Artifika"/>
                <a:sym typeface="Artifika"/>
              </a:rPr>
              <a:t>ORIGINAL ORATORY &amp; INFORMATIVE SPEAKING</a:t>
            </a:r>
            <a:endParaRPr>
              <a:latin typeface="Artifika"/>
              <a:ea typeface="Artifika"/>
              <a:cs typeface="Artifika"/>
              <a:sym typeface="Artifika"/>
            </a:endParaRPr>
          </a:p>
          <a:p>
            <a:pPr indent="-317500" lvl="1" marL="914400" marR="0" rtl="0" algn="l">
              <a:lnSpc>
                <a:spcPct val="115000"/>
              </a:lnSpc>
              <a:spcBef>
                <a:spcPts val="0"/>
              </a:spcBef>
              <a:spcAft>
                <a:spcPts val="0"/>
              </a:spcAft>
              <a:buSzPts val="1400"/>
              <a:buFont typeface="Artifika"/>
              <a:buChar char="○"/>
            </a:pPr>
            <a:r>
              <a:rPr lang="en">
                <a:latin typeface="Artifika"/>
                <a:ea typeface="Artifika"/>
                <a:cs typeface="Artifika"/>
                <a:sym typeface="Artifika"/>
              </a:rPr>
              <a:t>Auditors record source information</a:t>
            </a:r>
            <a:endParaRPr>
              <a:latin typeface="Artifika"/>
              <a:ea typeface="Artifika"/>
              <a:cs typeface="Artifika"/>
              <a:sym typeface="Artifika"/>
            </a:endParaRPr>
          </a:p>
          <a:p>
            <a:pPr indent="-317500" lvl="1" marL="914400" marR="0" rtl="0" algn="l">
              <a:lnSpc>
                <a:spcPct val="115000"/>
              </a:lnSpc>
              <a:spcBef>
                <a:spcPts val="0"/>
              </a:spcBef>
              <a:spcAft>
                <a:spcPts val="0"/>
              </a:spcAft>
              <a:buSzPts val="1400"/>
              <a:buFont typeface="Artifika"/>
              <a:buChar char="○"/>
            </a:pPr>
            <a:r>
              <a:rPr lang="en">
                <a:latin typeface="Artifika"/>
                <a:ea typeface="Artifika"/>
                <a:cs typeface="Artifika"/>
                <a:sym typeface="Artifika"/>
              </a:rPr>
              <a:t>Observe visual aids in Info</a:t>
            </a:r>
            <a:endParaRPr>
              <a:latin typeface="Artifika"/>
              <a:ea typeface="Artifika"/>
              <a:cs typeface="Artifika"/>
              <a:sym typeface="Artifika"/>
            </a:endParaRPr>
          </a:p>
          <a:p>
            <a:pPr indent="-317500" lvl="1" marL="914400" marR="0" rtl="0" algn="l">
              <a:lnSpc>
                <a:spcPct val="115000"/>
              </a:lnSpc>
              <a:spcBef>
                <a:spcPts val="0"/>
              </a:spcBef>
              <a:spcAft>
                <a:spcPts val="0"/>
              </a:spcAft>
              <a:buSzPts val="1400"/>
              <a:buFont typeface="Artifika"/>
              <a:buChar char="○"/>
            </a:pPr>
            <a:r>
              <a:rPr lang="en">
                <a:latin typeface="Artifika"/>
                <a:ea typeface="Artifika"/>
                <a:cs typeface="Artifika"/>
                <a:sym typeface="Artifika"/>
              </a:rPr>
              <a:t>Budroom process is the same as previous events.</a:t>
            </a:r>
            <a:endParaRPr>
              <a:latin typeface="Artifika"/>
              <a:ea typeface="Artifika"/>
              <a:cs typeface="Artifika"/>
              <a:sym typeface="Artifik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Events we will cover . . . </a:t>
            </a:r>
            <a:r>
              <a:rPr lang="en"/>
              <a:t>	</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tifika"/>
              <a:buChar char="●"/>
            </a:pPr>
            <a:r>
              <a:rPr lang="en">
                <a:latin typeface="Artifika"/>
                <a:ea typeface="Artifika"/>
                <a:cs typeface="Artifika"/>
                <a:sym typeface="Artifika"/>
              </a:rPr>
              <a:t>Dramatic Interpretation</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Duo Interpretation</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Humorous Interpretation</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Informative Speaking</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International Extemporaneous Speaking</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Original Oratory</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Program of Oral Interpretation</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United States Extemporaneous Speaking</a:t>
            </a:r>
            <a:endParaRPr>
              <a:latin typeface="Artifika"/>
              <a:ea typeface="Artifika"/>
              <a:cs typeface="Artifika"/>
              <a:sym typeface="Artifik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Here’s What We Already Know . . .</a:t>
            </a:r>
            <a:endParaRPr>
              <a:latin typeface="Artifika"/>
              <a:ea typeface="Artifika"/>
              <a:cs typeface="Artifika"/>
              <a:sym typeface="Artifika"/>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SzPts val="2400"/>
              <a:buFont typeface="Artifika"/>
              <a:buChar char="●"/>
            </a:pPr>
            <a:r>
              <a:rPr lang="en" sz="2400">
                <a:latin typeface="Artifika"/>
                <a:ea typeface="Artifika"/>
                <a:cs typeface="Artifika"/>
                <a:sym typeface="Artifika"/>
              </a:rPr>
              <a:t>Events (except POI) are memorized.</a:t>
            </a:r>
            <a:endParaRPr sz="2400">
              <a:latin typeface="Artifika"/>
              <a:ea typeface="Artifika"/>
              <a:cs typeface="Artifika"/>
              <a:sym typeface="Artifika"/>
            </a:endParaRPr>
          </a:p>
          <a:p>
            <a:pPr indent="-381000" lvl="0" marL="457200" rtl="0" algn="l">
              <a:spcBef>
                <a:spcPts val="0"/>
              </a:spcBef>
              <a:spcAft>
                <a:spcPts val="0"/>
              </a:spcAft>
              <a:buSzPts val="2400"/>
              <a:buFont typeface="Artifika"/>
              <a:buChar char="●"/>
            </a:pPr>
            <a:r>
              <a:rPr lang="en" sz="2400">
                <a:latin typeface="Artifika"/>
                <a:ea typeface="Artifika"/>
                <a:cs typeface="Artifika"/>
                <a:sym typeface="Artifika"/>
              </a:rPr>
              <a:t>There is a 30-second grace period.</a:t>
            </a:r>
            <a:endParaRPr sz="2400">
              <a:latin typeface="Artifika"/>
              <a:ea typeface="Artifika"/>
              <a:cs typeface="Artifika"/>
              <a:sym typeface="Artifika"/>
            </a:endParaRPr>
          </a:p>
          <a:p>
            <a:pPr indent="-381000" lvl="1" marL="914400" rtl="0" algn="l">
              <a:spcBef>
                <a:spcPts val="0"/>
              </a:spcBef>
              <a:spcAft>
                <a:spcPts val="0"/>
              </a:spcAft>
              <a:buSzPts val="2400"/>
              <a:buFont typeface="Artifika"/>
              <a:buChar char="○"/>
            </a:pPr>
            <a:r>
              <a:rPr lang="en" sz="2400">
                <a:latin typeface="Artifika"/>
                <a:ea typeface="Artifika"/>
                <a:cs typeface="Artifika"/>
                <a:sym typeface="Artifika"/>
              </a:rPr>
              <a:t>Over 30 seconds incurs a penalty</a:t>
            </a:r>
            <a:endParaRPr sz="2400">
              <a:latin typeface="Artifika"/>
              <a:ea typeface="Artifika"/>
              <a:cs typeface="Artifika"/>
              <a:sym typeface="Artifika"/>
            </a:endParaRPr>
          </a:p>
          <a:p>
            <a:pPr indent="-381000" lvl="1" marL="914400" rtl="0" algn="l">
              <a:spcBef>
                <a:spcPts val="0"/>
              </a:spcBef>
              <a:spcAft>
                <a:spcPts val="0"/>
              </a:spcAft>
              <a:buSzPts val="2400"/>
              <a:buFont typeface="Artifika"/>
              <a:buChar char="○"/>
            </a:pPr>
            <a:r>
              <a:rPr lang="en" sz="2400">
                <a:latin typeface="Artifika"/>
                <a:ea typeface="Artifika"/>
                <a:cs typeface="Artifika"/>
                <a:sym typeface="Artifika"/>
              </a:rPr>
              <a:t>Cannot receive 1st in the round</a:t>
            </a:r>
            <a:endParaRPr sz="2400">
              <a:latin typeface="Artifika"/>
              <a:ea typeface="Artifika"/>
              <a:cs typeface="Artifika"/>
              <a:sym typeface="Artifika"/>
            </a:endParaRPr>
          </a:p>
          <a:p>
            <a:pPr indent="-381000" lvl="0" marL="457200" rtl="0" algn="l">
              <a:spcBef>
                <a:spcPts val="0"/>
              </a:spcBef>
              <a:spcAft>
                <a:spcPts val="0"/>
              </a:spcAft>
              <a:buSzPts val="2400"/>
              <a:buFont typeface="Artifika"/>
              <a:buChar char="●"/>
            </a:pPr>
            <a:r>
              <a:rPr lang="en" sz="2400">
                <a:latin typeface="Artifika"/>
                <a:ea typeface="Artifika"/>
                <a:cs typeface="Artifika"/>
                <a:sym typeface="Artifika"/>
              </a:rPr>
              <a:t>Interpretation Events must follow a script</a:t>
            </a:r>
            <a:endParaRPr sz="2400">
              <a:latin typeface="Artifika"/>
              <a:ea typeface="Artifika"/>
              <a:cs typeface="Artifika"/>
              <a:sym typeface="Artifika"/>
            </a:endParaRPr>
          </a:p>
          <a:p>
            <a:pPr indent="-381000" lvl="0" marL="457200" rtl="0" algn="l">
              <a:spcBef>
                <a:spcPts val="0"/>
              </a:spcBef>
              <a:spcAft>
                <a:spcPts val="0"/>
              </a:spcAft>
              <a:buSzPts val="2400"/>
              <a:buFont typeface="Artifika"/>
              <a:buChar char="●"/>
            </a:pPr>
            <a:r>
              <a:rPr lang="en" sz="2400">
                <a:latin typeface="Artifika"/>
                <a:ea typeface="Artifika"/>
                <a:cs typeface="Artifika"/>
                <a:sym typeface="Artifika"/>
              </a:rPr>
              <a:t>All sources must be published (including Extemp)</a:t>
            </a:r>
            <a:endParaRPr sz="2400">
              <a:latin typeface="Artifika"/>
              <a:ea typeface="Artifika"/>
              <a:cs typeface="Artifika"/>
              <a:sym typeface="Artifika"/>
            </a:endParaRPr>
          </a:p>
          <a:p>
            <a:pPr indent="-381000" lvl="0" marL="457200" rtl="0" algn="l">
              <a:spcBef>
                <a:spcPts val="0"/>
              </a:spcBef>
              <a:spcAft>
                <a:spcPts val="0"/>
              </a:spcAft>
              <a:buSzPts val="2400"/>
              <a:buFont typeface="Artifika"/>
              <a:buChar char="●"/>
            </a:pPr>
            <a:r>
              <a:rPr lang="en" sz="2400">
                <a:latin typeface="Artifika"/>
                <a:ea typeface="Artifika"/>
                <a:cs typeface="Artifika"/>
                <a:sym typeface="Artifika"/>
              </a:rPr>
              <a:t>Sources can be reviewed at any point.</a:t>
            </a:r>
            <a:endParaRPr sz="2400">
              <a:latin typeface="Artifika"/>
              <a:ea typeface="Artifika"/>
              <a:cs typeface="Artifika"/>
              <a:sym typeface="Artifik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ORIGINAL ORATORY	</a:t>
            </a:r>
            <a:endParaRPr>
              <a:latin typeface="Artifika"/>
              <a:ea typeface="Artifika"/>
              <a:cs typeface="Artifika"/>
              <a:sym typeface="Artifika"/>
            </a:endParaRPr>
          </a:p>
        </p:txBody>
      </p:sp>
      <p:sp>
        <p:nvSpPr>
          <p:cNvPr id="73" name="Google Shape;73;p16"/>
          <p:cNvSpPr txBox="1"/>
          <p:nvPr>
            <p:ph idx="1" type="body"/>
          </p:nvPr>
        </p:nvSpPr>
        <p:spPr>
          <a:xfrm>
            <a:off x="311700" y="1152475"/>
            <a:ext cx="8520600" cy="38589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tifika"/>
              <a:buChar char="●"/>
            </a:pPr>
            <a:r>
              <a:rPr lang="en">
                <a:latin typeface="Artifika"/>
                <a:ea typeface="Artifika"/>
                <a:cs typeface="Artifika"/>
                <a:sym typeface="Artifika"/>
              </a:rPr>
              <a:t>Any appropriate subject may be used, but the orator must be truthful.  Any non-factual reference, especially a personal one, must be identified.</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10-minutes with a 30-second grace period.</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Not more than </a:t>
            </a:r>
            <a:r>
              <a:rPr b="1" lang="en">
                <a:latin typeface="Artifika"/>
                <a:ea typeface="Artifika"/>
                <a:cs typeface="Artifika"/>
                <a:sym typeface="Artifika"/>
              </a:rPr>
              <a:t>150 words</a:t>
            </a:r>
            <a:r>
              <a:rPr lang="en">
                <a:latin typeface="Artifika"/>
                <a:ea typeface="Artifika"/>
                <a:cs typeface="Artifika"/>
                <a:sym typeface="Artifika"/>
              </a:rPr>
              <a:t> of the oration may be direct quotation … must be identified in a printed copy of the oration.  </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Extensive paraphrasing from other sources is prohibited.</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The Oration </a:t>
            </a:r>
            <a:r>
              <a:rPr b="1" lang="en">
                <a:latin typeface="Artifika"/>
                <a:ea typeface="Artifika"/>
                <a:cs typeface="Artifika"/>
                <a:sym typeface="Artifika"/>
              </a:rPr>
              <a:t>MUST INCLUDE</a:t>
            </a:r>
            <a:r>
              <a:rPr lang="en">
                <a:latin typeface="Artifika"/>
                <a:ea typeface="Artifika"/>
                <a:cs typeface="Artifika"/>
                <a:sym typeface="Artifika"/>
              </a:rPr>
              <a:t> a work cited page in APA or MLA format, and both the orator and coach must attest by signature that the speech is the original work of the contestant.</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It is the responsibility of the contestant to have a script ready upon request.</a:t>
            </a:r>
            <a:endParaRPr>
              <a:latin typeface="Artifika"/>
              <a:ea typeface="Artifika"/>
              <a:cs typeface="Artifika"/>
              <a:sym typeface="Artifik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INFORMATIVE SPEAKING</a:t>
            </a:r>
            <a:endParaRPr>
              <a:latin typeface="Artifika"/>
              <a:ea typeface="Artifika"/>
              <a:cs typeface="Artifika"/>
              <a:sym typeface="Artifika"/>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tifika"/>
              <a:buChar char="●"/>
            </a:pPr>
            <a:r>
              <a:rPr lang="en">
                <a:latin typeface="Artifika"/>
                <a:ea typeface="Artifika"/>
                <a:cs typeface="Artifika"/>
                <a:sym typeface="Artifika"/>
              </a:rPr>
              <a:t>An informative speech is an </a:t>
            </a:r>
            <a:r>
              <a:rPr b="1" lang="en">
                <a:latin typeface="Artifika"/>
                <a:ea typeface="Artifika"/>
                <a:cs typeface="Artifika"/>
                <a:sym typeface="Artifika"/>
              </a:rPr>
              <a:t>original</a:t>
            </a:r>
            <a:r>
              <a:rPr lang="en">
                <a:latin typeface="Artifika"/>
                <a:ea typeface="Artifika"/>
                <a:cs typeface="Artifika"/>
                <a:sym typeface="Artifika"/>
              </a:rPr>
              <a:t> speech designed to </a:t>
            </a:r>
            <a:r>
              <a:rPr b="1" lang="en">
                <a:latin typeface="Artifika"/>
                <a:ea typeface="Artifika"/>
                <a:cs typeface="Artifika"/>
                <a:sym typeface="Artifika"/>
              </a:rPr>
              <a:t>explain, define, describe, or illustrate</a:t>
            </a:r>
            <a:r>
              <a:rPr lang="en">
                <a:latin typeface="Artifika"/>
                <a:ea typeface="Artifika"/>
                <a:cs typeface="Artifika"/>
                <a:sym typeface="Artifika"/>
              </a:rPr>
              <a:t> a particular subject.</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Any other purpose such as to </a:t>
            </a:r>
            <a:r>
              <a:rPr b="1" lang="en">
                <a:latin typeface="Artifika"/>
                <a:ea typeface="Artifika"/>
                <a:cs typeface="Artifika"/>
                <a:sym typeface="Artifika"/>
              </a:rPr>
              <a:t>entertain</a:t>
            </a:r>
            <a:r>
              <a:rPr lang="en">
                <a:latin typeface="Artifika"/>
                <a:ea typeface="Artifika"/>
                <a:cs typeface="Artifika"/>
                <a:sym typeface="Artifika"/>
              </a:rPr>
              <a:t> or to </a:t>
            </a:r>
            <a:r>
              <a:rPr b="1" lang="en">
                <a:latin typeface="Artifika"/>
                <a:ea typeface="Artifika"/>
                <a:cs typeface="Artifika"/>
                <a:sym typeface="Artifika"/>
              </a:rPr>
              <a:t>convince</a:t>
            </a:r>
            <a:r>
              <a:rPr lang="en">
                <a:latin typeface="Artifika"/>
                <a:ea typeface="Artifika"/>
                <a:cs typeface="Artifika"/>
                <a:sym typeface="Artifika"/>
              </a:rPr>
              <a:t> shall be secondary.</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If used, the audio/visual aids should enhance or support the message rather than distract from the overall effectiveness.</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You may not . . .</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Use Electronic Equipment</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Use live animals or additional people.</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Put on or remove items of dress as part of the presentation.</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Distribute items to the judges/audience before, during, or after the round.</a:t>
            </a:r>
            <a:endParaRPr>
              <a:latin typeface="Artifika"/>
              <a:ea typeface="Artifika"/>
              <a:cs typeface="Artifika"/>
              <a:sym typeface="Artifik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INFORMATIVE SPEAKING (cont.) . . .</a:t>
            </a:r>
            <a:endParaRPr>
              <a:latin typeface="Artifika"/>
              <a:ea typeface="Artifika"/>
              <a:cs typeface="Artifika"/>
              <a:sym typeface="Artifika"/>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10 </a:t>
            </a:r>
            <a:r>
              <a:rPr lang="en"/>
              <a:t>Minutes</a:t>
            </a:r>
            <a:r>
              <a:rPr lang="en"/>
              <a:t> with a 30-second grace period.</a:t>
            </a:r>
            <a:endParaRPr/>
          </a:p>
          <a:p>
            <a:pPr indent="-342900" lvl="0" marL="457200" rtl="0" algn="l">
              <a:spcBef>
                <a:spcPts val="0"/>
              </a:spcBef>
              <a:spcAft>
                <a:spcPts val="0"/>
              </a:spcAft>
              <a:buSzPts val="1800"/>
              <a:buChar char="●"/>
            </a:pPr>
            <a:r>
              <a:rPr lang="en"/>
              <a:t>No more than </a:t>
            </a:r>
            <a:r>
              <a:rPr b="1" lang="en"/>
              <a:t>150 words</a:t>
            </a:r>
            <a:r>
              <a:rPr lang="en"/>
              <a:t> may be direct quotation and such quotations must be identified orally and in a printed copy of the speech.</a:t>
            </a:r>
            <a:endParaRPr/>
          </a:p>
          <a:p>
            <a:pPr indent="-342900" lvl="0" marL="457200" rtl="0" algn="l">
              <a:spcBef>
                <a:spcPts val="0"/>
              </a:spcBef>
              <a:spcAft>
                <a:spcPts val="0"/>
              </a:spcAft>
              <a:buSzPts val="1800"/>
              <a:buChar char="●"/>
            </a:pPr>
            <a:r>
              <a:rPr lang="en"/>
              <a:t>Manuscripts must be available at all district/national tournament contests in the event of a protest.</a:t>
            </a:r>
            <a:endParaRPr/>
          </a:p>
          <a:p>
            <a:pPr indent="-342900" lvl="0" marL="457200" rtl="0" algn="l">
              <a:spcBef>
                <a:spcPts val="0"/>
              </a:spcBef>
              <a:spcAft>
                <a:spcPts val="0"/>
              </a:spcAft>
              <a:buSzPts val="1800"/>
              <a:buChar char="●"/>
            </a:pPr>
            <a:r>
              <a:rPr lang="en"/>
              <a:t>The script must identify the quoted materials, state the number of quoted words, include a work-cited page in APA or MLA format, and both the speaker and coach must attest by signature that the speech is the original work of the contestant.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PROGRAM of ORAL INTERPRETATION</a:t>
            </a:r>
            <a:endParaRPr>
              <a:latin typeface="Artifika"/>
              <a:ea typeface="Artifika"/>
              <a:cs typeface="Artifika"/>
              <a:sym typeface="Artifika"/>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tifika"/>
              <a:buChar char="●"/>
            </a:pPr>
            <a:r>
              <a:rPr lang="en">
                <a:latin typeface="Artifika"/>
                <a:ea typeface="Artifika"/>
                <a:cs typeface="Artifika"/>
                <a:sym typeface="Artifika"/>
              </a:rPr>
              <a:t>A program of thematically-linked selections chosen from 2 or 3 genres: </a:t>
            </a:r>
            <a:r>
              <a:rPr b="1" lang="en">
                <a:latin typeface="Artifika"/>
                <a:ea typeface="Artifika"/>
                <a:cs typeface="Artifika"/>
                <a:sym typeface="Artifika"/>
              </a:rPr>
              <a:t>prose, poetry, drama</a:t>
            </a:r>
            <a:r>
              <a:rPr lang="en">
                <a:latin typeface="Artifika"/>
                <a:ea typeface="Artifika"/>
                <a:cs typeface="Artifika"/>
                <a:sym typeface="Artifika"/>
              </a:rPr>
              <a:t>.  At least 2 pieces of literature that represent  at least 2 separate genres must be used.</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POI may use multiple sources for the program.</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The title and author of all selections must be verbally identified in either  the introduction and/or transitional phrases.</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Prose can express . . .</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Fiction (short stories, novels)</a:t>
            </a:r>
            <a:endParaRPr>
              <a:latin typeface="Artifika"/>
              <a:ea typeface="Artifika"/>
              <a:cs typeface="Artifika"/>
              <a:sym typeface="Artifika"/>
            </a:endParaRPr>
          </a:p>
          <a:p>
            <a:pPr indent="-317500" lvl="1" marL="914400" rtl="0" algn="l">
              <a:spcBef>
                <a:spcPts val="0"/>
              </a:spcBef>
              <a:spcAft>
                <a:spcPts val="0"/>
              </a:spcAft>
              <a:buSzPts val="1400"/>
              <a:buFont typeface="Artifika"/>
              <a:buChar char="○"/>
            </a:pPr>
            <a:r>
              <a:rPr lang="en">
                <a:latin typeface="Artifika"/>
                <a:ea typeface="Artifika"/>
                <a:cs typeface="Artifika"/>
                <a:sym typeface="Artifika"/>
              </a:rPr>
              <a:t>Non-Fiction (articles, essays, journals, biographies)</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Poetry expresses ideas, experience, or emotion through the creative arrangement of words.</a:t>
            </a:r>
            <a:endParaRPr>
              <a:latin typeface="Artifika"/>
              <a:ea typeface="Artifika"/>
              <a:cs typeface="Artifika"/>
              <a:sym typeface="Artifik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PROGRAM of ORAL INTERPRETATION</a:t>
            </a:r>
            <a:endParaRPr>
              <a:latin typeface="Artifika"/>
              <a:ea typeface="Artifika"/>
              <a:cs typeface="Artifika"/>
              <a:sym typeface="Artifika"/>
            </a:endParaRPr>
          </a:p>
        </p:txBody>
      </p:sp>
      <p:sp>
        <p:nvSpPr>
          <p:cNvPr id="97" name="Google Shape;97;p20"/>
          <p:cNvSpPr txBox="1"/>
          <p:nvPr>
            <p:ph idx="1" type="body"/>
          </p:nvPr>
        </p:nvSpPr>
        <p:spPr>
          <a:xfrm>
            <a:off x="311700" y="1152475"/>
            <a:ext cx="8520600" cy="37881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tifika"/>
              <a:buChar char="●"/>
            </a:pPr>
            <a:r>
              <a:rPr lang="en">
                <a:latin typeface="Artifika"/>
                <a:ea typeface="Artifika"/>
                <a:cs typeface="Artifika"/>
                <a:sym typeface="Artifika"/>
              </a:rPr>
              <a:t>The use of a manuscript during the performance is required.  Common practices include the use of a binder or folder.  Reading from a book or magazine is not permitted.</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10 minutes with a 30-second grace period.</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All online material must first be vetted and approved through the NSDA national office.  Approved material and/or sites will be listed on the NSDA website.</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Song lyrics may be used if the performer has an original, hard copy of the lyrics such as sheet music or a CD jacket.  Lyrics may only be used from online sources that appear on the approved websites list.</a:t>
            </a:r>
            <a:endParaRPr>
              <a:latin typeface="Artifika"/>
              <a:ea typeface="Artifika"/>
              <a:cs typeface="Artifika"/>
              <a:sym typeface="Artifik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tifika"/>
                <a:ea typeface="Artifika"/>
                <a:cs typeface="Artifika"/>
                <a:sym typeface="Artifika"/>
              </a:rPr>
              <a:t>PROGRAM of ORAL INTERPRETATION</a:t>
            </a:r>
            <a:endParaRPr>
              <a:latin typeface="Artifika"/>
              <a:ea typeface="Artifika"/>
              <a:cs typeface="Artifika"/>
              <a:sym typeface="Artifika"/>
            </a:endParaRPr>
          </a:p>
        </p:txBody>
      </p:sp>
      <p:sp>
        <p:nvSpPr>
          <p:cNvPr id="103" name="Google Shape;103;p21"/>
          <p:cNvSpPr txBox="1"/>
          <p:nvPr>
            <p:ph idx="1" type="body"/>
          </p:nvPr>
        </p:nvSpPr>
        <p:spPr>
          <a:xfrm>
            <a:off x="311700" y="1017725"/>
            <a:ext cx="8520600" cy="3922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tifika"/>
              <a:buChar char="●"/>
            </a:pPr>
            <a:r>
              <a:rPr lang="en">
                <a:latin typeface="Artifika"/>
                <a:ea typeface="Artifika"/>
                <a:cs typeface="Artifika"/>
                <a:sym typeface="Artifika"/>
              </a:rPr>
              <a:t>Adaptations may be used </a:t>
            </a:r>
            <a:r>
              <a:rPr b="1" lang="en">
                <a:latin typeface="Artifika"/>
                <a:ea typeface="Artifika"/>
                <a:cs typeface="Artifika"/>
                <a:sym typeface="Artifika"/>
              </a:rPr>
              <a:t>ONLY</a:t>
            </a:r>
            <a:r>
              <a:rPr lang="en">
                <a:latin typeface="Artifika"/>
                <a:ea typeface="Artifika"/>
                <a:cs typeface="Artifika"/>
                <a:sym typeface="Artifika"/>
              </a:rPr>
              <a:t> for the purpose of </a:t>
            </a:r>
            <a:r>
              <a:rPr b="1" lang="en">
                <a:latin typeface="Artifika"/>
                <a:ea typeface="Artifika"/>
                <a:cs typeface="Artifika"/>
                <a:sym typeface="Artifika"/>
              </a:rPr>
              <a:t>TRANSITION</a:t>
            </a:r>
            <a:r>
              <a:rPr lang="en">
                <a:latin typeface="Artifika"/>
                <a:ea typeface="Artifika"/>
                <a:cs typeface="Artifika"/>
                <a:sym typeface="Artifika"/>
              </a:rPr>
              <a:t>.  Any word changes (to eliminate profane language must be indicated clearly in ink  </a:t>
            </a:r>
            <a:r>
              <a:rPr b="1" lang="en">
                <a:latin typeface="Artifika"/>
                <a:ea typeface="Artifika"/>
                <a:cs typeface="Artifika"/>
                <a:sym typeface="Artifika"/>
              </a:rPr>
              <a:t>Failure to clearly indicate the addition of words will be subject to disqualification.</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Transitions may be used to clarify the logical sequence of ideas.  They are not to be used for the purpose of embellishing the humorous or dramatic effect of the literature.</a:t>
            </a:r>
            <a:endParaRPr>
              <a:latin typeface="Artifika"/>
              <a:ea typeface="Artifika"/>
              <a:cs typeface="Artifika"/>
              <a:sym typeface="Artifika"/>
            </a:endParaRPr>
          </a:p>
          <a:p>
            <a:pPr indent="-342900" lvl="0" marL="457200" rtl="0" algn="l">
              <a:spcBef>
                <a:spcPts val="0"/>
              </a:spcBef>
              <a:spcAft>
                <a:spcPts val="0"/>
              </a:spcAft>
              <a:buSzPts val="1800"/>
              <a:buFont typeface="Artifika"/>
              <a:buChar char="●"/>
            </a:pPr>
            <a:r>
              <a:rPr lang="en">
                <a:latin typeface="Artifika"/>
                <a:ea typeface="Artifika"/>
                <a:cs typeface="Artifika"/>
                <a:sym typeface="Artifika"/>
              </a:rPr>
              <a:t>The intact manuscript may be used by the contestant as a prop, so as it remains in the contestant’s control at all times.  No costume or props other than the manuscript are permitted.  The contestant must address the script.  Introduction and transitional material may be memorized.  </a:t>
            </a:r>
            <a:r>
              <a:rPr b="1" lang="en">
                <a:latin typeface="Artifika"/>
                <a:ea typeface="Artifika"/>
                <a:cs typeface="Artifika"/>
                <a:sym typeface="Artifika"/>
              </a:rPr>
              <a:t>No visuals inside the binder.</a:t>
            </a:r>
            <a:endParaRPr b="1">
              <a:latin typeface="Artifika"/>
              <a:ea typeface="Artifika"/>
              <a:cs typeface="Artifika"/>
              <a:sym typeface="Artifika"/>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