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9" r:id="rId3"/>
    <p:sldId id="261" r:id="rId4"/>
    <p:sldId id="260" r:id="rId5"/>
    <p:sldId id="257" r:id="rId6"/>
    <p:sldId id="264" r:id="rId7"/>
    <p:sldId id="258" r:id="rId8"/>
    <p:sldId id="265" r:id="rId9"/>
    <p:sldId id="262" r:id="rId10"/>
    <p:sldId id="26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9CE37-B132-4C6B-9075-47F132DDAD33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6BA69-8C9A-49CE-998C-2C4B5F8C6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3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CAMPAIGN CONTACTS</a:t>
            </a:r>
            <a:r>
              <a:rPr lang="en-US" smtClean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27429-967E-9647-95E3-EECF8C0A337D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6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27429-967E-9647-95E3-EECF8C0A337D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8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C273-35E3-4BDB-B7BD-B6717A30E02E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AF8-7AE4-4D96-B4E3-0CB5C520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4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C273-35E3-4BDB-B7BD-B6717A30E02E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AF8-7AE4-4D96-B4E3-0CB5C520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48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C273-35E3-4BDB-B7BD-B6717A30E02E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AF8-7AE4-4D96-B4E3-0CB5C520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476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0954" y="278352"/>
            <a:ext cx="11379200" cy="971693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0954" y="1322297"/>
            <a:ext cx="10260834" cy="5155017"/>
          </a:xfrm>
        </p:spPr>
        <p:txBody>
          <a:bodyPr numCol="1">
            <a:normAutofit/>
          </a:bodyPr>
          <a:lstStyle>
            <a:lvl1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buClr>
                <a:schemeClr val="accent2"/>
              </a:buClr>
              <a:buSzPct val="80000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472407" indent="-228584">
              <a:buFont typeface="Arial" panose="020B0604020202020204" pitchFamily="34" charset="0"/>
              <a:buChar char="̵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761944" indent="-228584"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249BDD-0274-7040-BEFA-A93CCA7AA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9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8131" y="1321336"/>
            <a:ext cx="5692423" cy="5079999"/>
          </a:xfrm>
        </p:spPr>
        <p:txBody>
          <a:bodyPr lIns="0" rIns="91440" numCol="1">
            <a:noAutofit/>
          </a:bodyPr>
          <a:lstStyle>
            <a:lvl1pPr marL="6351" indent="0">
              <a:buClr>
                <a:srgbClr val="C00000"/>
              </a:buClr>
              <a:buFont typeface="LucidaGrande" charset="0"/>
              <a:buNone/>
              <a:tabLst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230712" indent="-224361">
              <a:buClr>
                <a:srgbClr val="C00000"/>
              </a:buClr>
              <a:buFont typeface="LucidaGrande" charset="0"/>
              <a:buChar char="▶"/>
              <a:tabLst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marL="230712" indent="-224361">
              <a:buClr>
                <a:srgbClr val="C00000"/>
              </a:buClr>
              <a:buSzPct val="80000"/>
              <a:buFont typeface="LucidaGrande" charset="0"/>
              <a:buChar char="▶"/>
              <a:tabLst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marL="230712" indent="-224361">
              <a:buClr>
                <a:srgbClr val="C00000"/>
              </a:buClr>
              <a:buFont typeface="LucidaGrande" charset="0"/>
              <a:buChar char="▶"/>
              <a:tabLst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marL="230712" indent="-224361">
              <a:buClr>
                <a:srgbClr val="C00000"/>
              </a:buClr>
              <a:buFont typeface="LucidaGrande" charset="0"/>
              <a:buChar char="▶"/>
              <a:tabLst/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667235" y="6555318"/>
            <a:ext cx="1118366" cy="164148"/>
          </a:xfrm>
        </p:spPr>
        <p:txBody>
          <a:bodyPr/>
          <a:lstStyle/>
          <a:p>
            <a:fld id="{47249BDD-0274-7040-BEFA-A93CCA7AA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8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BDD-0274-7040-BEFA-A93CCA7AA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66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249BDD-0274-7040-BEFA-A93CCA7AA8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8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7738A6-74F8-A34D-9712-DA84B46D7A5E}" type="datetimeFigureOut">
              <a:rPr lang="en-US">
                <a:solidFill>
                  <a:srgbClr val="272727"/>
                </a:solidFill>
              </a:rPr>
              <a:pPr/>
              <a:t>9/12/2016</a:t>
            </a:fld>
            <a:endParaRPr lang="en-US">
              <a:solidFill>
                <a:srgbClr val="27272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27272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5B5F-D331-D24D-8DF3-1D8E18350E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76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7372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C273-35E3-4BDB-B7BD-B6717A30E02E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AF8-7AE4-4D96-B4E3-0CB5C520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4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C273-35E3-4BDB-B7BD-B6717A30E02E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AF8-7AE4-4D96-B4E3-0CB5C520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3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C273-35E3-4BDB-B7BD-B6717A30E02E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AF8-7AE4-4D96-B4E3-0CB5C520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13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C273-35E3-4BDB-B7BD-B6717A30E02E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AF8-7AE4-4D96-B4E3-0CB5C520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6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C273-35E3-4BDB-B7BD-B6717A30E02E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AF8-7AE4-4D96-B4E3-0CB5C520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39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C273-35E3-4BDB-B7BD-B6717A30E02E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AF8-7AE4-4D96-B4E3-0CB5C520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4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C273-35E3-4BDB-B7BD-B6717A30E02E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AF8-7AE4-4D96-B4E3-0CB5C520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25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C273-35E3-4BDB-B7BD-B6717A30E02E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81AF8-7AE4-4D96-B4E3-0CB5C520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2C273-35E3-4BDB-B7BD-B6717A30E02E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81AF8-7AE4-4D96-B4E3-0CB5C520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0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 userDrawn="1"/>
        </p:nvSpPr>
        <p:spPr>
          <a:xfrm>
            <a:off x="1320936" y="6405202"/>
            <a:ext cx="10871062" cy="45719"/>
          </a:xfrm>
          <a:prstGeom prst="rect">
            <a:avLst/>
          </a:prstGeom>
          <a:gradFill flip="none" rotWithShape="1">
            <a:gsLst>
              <a:gs pos="0">
                <a:srgbClr val="035CA8">
                  <a:shade val="30000"/>
                  <a:satMod val="115000"/>
                </a:srgbClr>
              </a:gs>
              <a:gs pos="50000">
                <a:srgbClr val="035CA8">
                  <a:shade val="67500"/>
                  <a:satMod val="115000"/>
                </a:srgbClr>
              </a:gs>
              <a:gs pos="100000">
                <a:srgbClr val="035CA8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51427"/>
            <a:endParaRPr lang="en-US" sz="2857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3735" y="1447090"/>
            <a:ext cx="11379200" cy="725927"/>
          </a:xfrm>
          <a:prstGeom prst="rect">
            <a:avLst/>
          </a:prstGeom>
        </p:spPr>
        <p:txBody>
          <a:bodyPr vert="horz" lIns="0" tIns="0" rIns="0" bIns="0" numCol="1" spcCol="2286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10862108" y="6501443"/>
            <a:ext cx="1118366" cy="1641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67" b="1" i="0">
                <a:solidFill>
                  <a:srgbClr val="073E87"/>
                </a:solidFill>
                <a:latin typeface="Majesti Banner" charset="0"/>
                <a:ea typeface="Majesti Banner" charset="0"/>
                <a:cs typeface="Majesti Banner" charset="0"/>
              </a:defRPr>
            </a:lvl1pPr>
          </a:lstStyle>
          <a:p>
            <a:pPr defTabSz="1451427"/>
            <a:fld id="{47249BDD-0274-7040-BEFA-A93CCA7AA8A5}" type="slidenum">
              <a:rPr lang="en-US" smtClean="0"/>
              <a:pPr defTabSz="1451427"/>
              <a:t>‹#›</a:t>
            </a:fld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82" y="6190531"/>
            <a:ext cx="349523" cy="47506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735" y="276185"/>
            <a:ext cx="11379200" cy="971693"/>
          </a:xfrm>
          <a:prstGeom prst="rect">
            <a:avLst/>
          </a:prstGeom>
          <a:noFill/>
          <a:effectLst/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 rot="2700000">
            <a:off x="1195171" y="6342742"/>
            <a:ext cx="170639" cy="17063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51427"/>
            <a:endParaRPr lang="en-US" sz="2857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727" y="6266959"/>
            <a:ext cx="322209" cy="32220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rot="10800000">
            <a:off x="-3" y="6405202"/>
            <a:ext cx="541211" cy="45719"/>
          </a:xfrm>
          <a:prstGeom prst="rect">
            <a:avLst/>
          </a:prstGeom>
          <a:solidFill>
            <a:srgbClr val="005DB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451427"/>
            <a:endParaRPr lang="en-US" sz="285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58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1219108" rtl="0" eaLnBrk="1" latinLnBrk="0" hangingPunct="1">
        <a:lnSpc>
          <a:spcPct val="100000"/>
        </a:lnSpc>
        <a:spcBef>
          <a:spcPct val="0"/>
        </a:spcBef>
        <a:buNone/>
        <a:defRPr sz="4000" b="0" i="0" kern="1200">
          <a:solidFill>
            <a:srgbClr val="C00000"/>
          </a:solidFill>
          <a:latin typeface="Gotham Book" charset="0"/>
          <a:ea typeface="Gotham Book" charset="0"/>
          <a:cs typeface="Gotham Book" charset="0"/>
        </a:defRPr>
      </a:lvl1pPr>
    </p:titleStyle>
    <p:bodyStyle>
      <a:lvl1pPr marL="6349" indent="0" algn="l" defTabSz="1219108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Clr>
          <a:srgbClr val="003DA6"/>
        </a:buClr>
        <a:buFont typeface="Arial" charset="0"/>
        <a:buNone/>
        <a:tabLst/>
        <a:defRPr sz="1600" b="0" i="0" kern="1200">
          <a:solidFill>
            <a:schemeClr val="tx1">
              <a:lumMod val="90000"/>
              <a:lumOff val="10000"/>
            </a:schemeClr>
          </a:solidFill>
          <a:latin typeface="Gotham Light" charset="0"/>
          <a:ea typeface="Gotham Light" charset="0"/>
          <a:cs typeface="Gotham Light" charset="0"/>
        </a:defRPr>
      </a:lvl1pPr>
      <a:lvl2pPr marL="152396" indent="-146047" algn="l" defTabSz="1219108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Clr>
          <a:srgbClr val="003DA6"/>
        </a:buClr>
        <a:buFont typeface="Arial" charset="0"/>
        <a:buChar char="•"/>
        <a:tabLst/>
        <a:defRPr sz="1600" b="0" i="0" kern="1200">
          <a:solidFill>
            <a:schemeClr val="tx1">
              <a:lumMod val="90000"/>
              <a:lumOff val="10000"/>
            </a:schemeClr>
          </a:solidFill>
          <a:latin typeface="Gotham Light" charset="0"/>
          <a:ea typeface="Gotham Light" charset="0"/>
          <a:cs typeface="Gotham Light" charset="0"/>
        </a:defRPr>
      </a:lvl2pPr>
      <a:lvl3pPr marL="152396" indent="-146047" algn="l" defTabSz="1219108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Clr>
          <a:srgbClr val="003DA6"/>
        </a:buClr>
        <a:buSzPct val="80000"/>
        <a:buFont typeface="Arial" charset="0"/>
        <a:buChar char="•"/>
        <a:tabLst/>
        <a:defRPr sz="1600" b="0" i="0" kern="1200">
          <a:solidFill>
            <a:schemeClr val="bg2">
              <a:lumMod val="50000"/>
            </a:schemeClr>
          </a:solidFill>
          <a:latin typeface="Gotham Light" charset="0"/>
          <a:ea typeface="Gotham Light" charset="0"/>
          <a:cs typeface="Gotham Light" charset="0"/>
        </a:defRPr>
      </a:lvl3pPr>
      <a:lvl4pPr marL="152396" indent="-146047" algn="l" defTabSz="1219108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Clr>
          <a:srgbClr val="003DA6"/>
        </a:buClr>
        <a:buSzPct val="80000"/>
        <a:buFont typeface="Arial" charset="0"/>
        <a:buChar char="•"/>
        <a:tabLst/>
        <a:defRPr sz="1600" b="0" i="0" kern="1200">
          <a:solidFill>
            <a:schemeClr val="bg2">
              <a:lumMod val="50000"/>
            </a:schemeClr>
          </a:solidFill>
          <a:latin typeface="Gotham Light" charset="0"/>
          <a:ea typeface="Gotham Light" charset="0"/>
          <a:cs typeface="Gotham Light" charset="0"/>
        </a:defRPr>
      </a:lvl4pPr>
      <a:lvl5pPr marL="152396" indent="-146047" algn="l" defTabSz="1219108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Clr>
          <a:srgbClr val="003DA6"/>
        </a:buClr>
        <a:buSzPct val="50000"/>
        <a:buFont typeface="Arial" charset="0"/>
        <a:buChar char="•"/>
        <a:tabLst/>
        <a:defRPr sz="1600" b="0" i="0" kern="1200">
          <a:solidFill>
            <a:schemeClr val="bg2">
              <a:lumMod val="50000"/>
            </a:schemeClr>
          </a:solidFill>
          <a:latin typeface="Gotham Light" charset="0"/>
          <a:ea typeface="Gotham Light" charset="0"/>
          <a:cs typeface="Gotham Light" charset="0"/>
        </a:defRPr>
      </a:lvl5pPr>
      <a:lvl6pPr marL="335254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8" algn="l" defTabSz="121910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0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5B5F-D331-D24D-8DF3-1D8E18350EB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4" name="Picture 3" descr="MyReasonWhy_Flag_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8" y="2253343"/>
            <a:ext cx="9880824" cy="15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5B5F-D331-D24D-8DF3-1D8E18350EB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 descr="MyReasonWhy_Flag_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78" y="2253343"/>
            <a:ext cx="9880824" cy="154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5B5F-D331-D24D-8DF3-1D8E18350EB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Placeholder 1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" b="173"/>
          <a:stretch>
            <a:fillRect/>
          </a:stretch>
        </p:blipFill>
        <p:spPr>
          <a:xfrm>
            <a:off x="4209841" y="1703591"/>
            <a:ext cx="1594159" cy="2121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58" y="1703591"/>
            <a:ext cx="1589372" cy="2116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136" y="1705935"/>
            <a:ext cx="1693376" cy="2116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791"/>
          <a:stretch/>
        </p:blipFill>
        <p:spPr>
          <a:xfrm>
            <a:off x="6127329" y="1703591"/>
            <a:ext cx="1600200" cy="2121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907179" y="3979122"/>
            <a:ext cx="21662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>
                <a:solidFill>
                  <a:srgbClr val="005CB2"/>
                </a:solidFill>
                <a:latin typeface="Gotham"/>
              </a:rPr>
              <a:t>Emily Marks</a:t>
            </a:r>
          </a:p>
          <a:p>
            <a:pPr algn="ctr"/>
            <a:r>
              <a:rPr lang="en-US" sz="1300" b="1" dirty="0" smtClean="0">
                <a:solidFill>
                  <a:srgbClr val="005CB2"/>
                </a:solidFill>
                <a:latin typeface="Gotham"/>
              </a:rPr>
              <a:t>Execution Lead</a:t>
            </a:r>
            <a:endParaRPr lang="en-US" sz="1300" b="1" dirty="0">
              <a:solidFill>
                <a:srgbClr val="005CB2"/>
              </a:solidFill>
              <a:latin typeface="Gotham"/>
            </a:endParaRPr>
          </a:p>
          <a:p>
            <a:pPr algn="ctr"/>
            <a:r>
              <a:rPr lang="en-US" sz="1300" dirty="0" smtClean="0">
                <a:solidFill>
                  <a:srgbClr val="005CB2"/>
                </a:solidFill>
                <a:latin typeface="Gotham"/>
              </a:rPr>
              <a:t>Senior Account Supervisor</a:t>
            </a:r>
          </a:p>
          <a:p>
            <a:pPr algn="ctr"/>
            <a:r>
              <a:rPr lang="en-US" sz="1300" dirty="0" smtClean="0">
                <a:solidFill>
                  <a:srgbClr val="005CB2"/>
                </a:solidFill>
                <a:latin typeface="Gotham"/>
              </a:rPr>
              <a:t>Edelman </a:t>
            </a:r>
            <a:endParaRPr lang="en-US" sz="1300" dirty="0">
              <a:solidFill>
                <a:srgbClr val="005CB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0553" y="3970109"/>
            <a:ext cx="153273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rgbClr val="005CB2"/>
                </a:solidFill>
                <a:latin typeface="Gotham"/>
              </a:rPr>
              <a:t>Melinda Schnell</a:t>
            </a:r>
          </a:p>
          <a:p>
            <a:pPr algn="ctr"/>
            <a:r>
              <a:rPr lang="en-US" sz="1300" b="1" dirty="0" smtClean="0">
                <a:solidFill>
                  <a:srgbClr val="005CB2"/>
                </a:solidFill>
                <a:latin typeface="Gotham"/>
              </a:rPr>
              <a:t>Account Lead</a:t>
            </a:r>
          </a:p>
          <a:p>
            <a:pPr algn="ctr"/>
            <a:r>
              <a:rPr lang="en-US" sz="1300" dirty="0" smtClean="0">
                <a:solidFill>
                  <a:srgbClr val="005CB2"/>
                </a:solidFill>
                <a:latin typeface="Gotham"/>
              </a:rPr>
              <a:t>Vice President </a:t>
            </a:r>
          </a:p>
          <a:p>
            <a:pPr algn="ctr"/>
            <a:r>
              <a:rPr lang="en-US" sz="1300" dirty="0" smtClean="0">
                <a:solidFill>
                  <a:srgbClr val="005CB2"/>
                </a:solidFill>
                <a:latin typeface="Gotham"/>
              </a:rPr>
              <a:t>Edelman</a:t>
            </a:r>
            <a:endParaRPr lang="en-US" sz="1300" dirty="0">
              <a:solidFill>
                <a:srgbClr val="005CB2"/>
              </a:solidFill>
              <a:latin typeface="Gotha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7679" y="3988038"/>
            <a:ext cx="19595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rgbClr val="005CB2"/>
                </a:solidFill>
                <a:latin typeface="Gotham"/>
              </a:rPr>
              <a:t>JT Anderson</a:t>
            </a:r>
          </a:p>
          <a:p>
            <a:pPr algn="ctr"/>
            <a:r>
              <a:rPr lang="en-US" sz="1300" b="1" dirty="0" smtClean="0">
                <a:solidFill>
                  <a:srgbClr val="005CB2"/>
                </a:solidFill>
                <a:latin typeface="Gotham"/>
              </a:rPr>
              <a:t>Creative Lead</a:t>
            </a:r>
          </a:p>
          <a:p>
            <a:pPr algn="ctr"/>
            <a:r>
              <a:rPr lang="en-US" sz="1300" dirty="0" smtClean="0">
                <a:solidFill>
                  <a:srgbClr val="005CB2"/>
                </a:solidFill>
                <a:latin typeface="Gotham"/>
              </a:rPr>
              <a:t>Senior Vice President </a:t>
            </a:r>
          </a:p>
          <a:p>
            <a:pPr algn="ctr"/>
            <a:r>
              <a:rPr lang="en-US" sz="1300" dirty="0" smtClean="0">
                <a:solidFill>
                  <a:srgbClr val="005CB2"/>
                </a:solidFill>
                <a:latin typeface="Gotham"/>
              </a:rPr>
              <a:t>Edelman</a:t>
            </a:r>
            <a:endParaRPr lang="en-US" sz="1300" dirty="0">
              <a:solidFill>
                <a:srgbClr val="005CB2"/>
              </a:solidFill>
              <a:latin typeface="Gotham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65187" y="3948523"/>
            <a:ext cx="19492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dirty="0" smtClean="0">
                <a:solidFill>
                  <a:srgbClr val="005CB2"/>
                </a:solidFill>
                <a:latin typeface="Gotham"/>
              </a:rPr>
              <a:t>Mark </a:t>
            </a:r>
            <a:r>
              <a:rPr lang="en-US" sz="1300" dirty="0" err="1" smtClean="0">
                <a:solidFill>
                  <a:srgbClr val="005CB2"/>
                </a:solidFill>
                <a:latin typeface="Gotham"/>
              </a:rPr>
              <a:t>Koski</a:t>
            </a:r>
            <a:endParaRPr lang="en-US" sz="1300" dirty="0" smtClean="0">
              <a:solidFill>
                <a:srgbClr val="005CB2"/>
              </a:solidFill>
              <a:latin typeface="Gotham"/>
            </a:endParaRPr>
          </a:p>
          <a:p>
            <a:pPr algn="ctr"/>
            <a:r>
              <a:rPr lang="en-US" sz="1300" dirty="0" smtClean="0">
                <a:solidFill>
                  <a:srgbClr val="005CB2"/>
                </a:solidFill>
                <a:latin typeface="Gotham"/>
              </a:rPr>
              <a:t>Director </a:t>
            </a:r>
            <a:r>
              <a:rPr lang="en-US" sz="1300" dirty="0">
                <a:solidFill>
                  <a:srgbClr val="005CB2"/>
                </a:solidFill>
                <a:latin typeface="Gotham"/>
              </a:rPr>
              <a:t>of Sports, Events </a:t>
            </a:r>
            <a:r>
              <a:rPr lang="en-US" sz="1300" dirty="0" smtClean="0">
                <a:solidFill>
                  <a:srgbClr val="005CB2"/>
                </a:solidFill>
                <a:latin typeface="Gotham"/>
              </a:rPr>
              <a:t>&amp; Development</a:t>
            </a:r>
          </a:p>
          <a:p>
            <a:pPr algn="ctr"/>
            <a:r>
              <a:rPr lang="en-US" sz="1300" dirty="0" smtClean="0">
                <a:solidFill>
                  <a:srgbClr val="005CB2"/>
                </a:solidFill>
                <a:latin typeface="Gotham"/>
              </a:rPr>
              <a:t>NFHS</a:t>
            </a:r>
            <a:endParaRPr lang="en-US" sz="1300" dirty="0">
              <a:solidFill>
                <a:srgbClr val="005CB2"/>
              </a:solidFill>
              <a:latin typeface="Gotham"/>
            </a:endParaRPr>
          </a:p>
        </p:txBody>
      </p:sp>
      <p:pic>
        <p:nvPicPr>
          <p:cNvPr id="18" name="Picture 17" descr="MyReasonWhy_Flag_red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72" y="390755"/>
            <a:ext cx="4877147" cy="76313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003" y="5217800"/>
            <a:ext cx="12191999" cy="540743"/>
          </a:xfrm>
          <a:prstGeom prst="rect">
            <a:avLst/>
          </a:prstGeom>
          <a:solidFill>
            <a:srgbClr val="000000">
              <a:alpha val="3490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rgbClr val="C00000"/>
                </a:solidFill>
                <a:latin typeface="Gotham"/>
                <a:cs typeface="Arial" panose="020B0604020202020204" pitchFamily="34" charset="0"/>
              </a:rPr>
              <a:t>Your Team </a:t>
            </a:r>
            <a:endParaRPr lang="en-US" sz="2500" b="1" dirty="0" smtClean="0">
              <a:solidFill>
                <a:srgbClr val="C00000"/>
              </a:solidFill>
              <a:latin typeface="Gotham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5B5F-D331-D24D-8DF3-1D8E18350EB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4" descr="https://noblemanbeta.files.wordpress.com/2014/10/aa7v624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4" b="26667"/>
          <a:stretch/>
        </p:blipFill>
        <p:spPr bwMode="auto">
          <a:xfrm>
            <a:off x="-45720" y="0"/>
            <a:ext cx="122377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" y="4822371"/>
            <a:ext cx="12191999" cy="2035629"/>
          </a:xfrm>
          <a:prstGeom prst="rect">
            <a:avLst/>
          </a:prstGeom>
          <a:solidFill>
            <a:srgbClr val="000000">
              <a:alpha val="3490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spcBef>
                <a:spcPts val="0"/>
              </a:spcBef>
              <a:buNone/>
            </a:pPr>
            <a:endParaRPr lang="en-US" sz="3600" dirty="0" smtClean="0">
              <a:solidFill>
                <a:schemeClr val="bg1"/>
              </a:solidFill>
              <a:latin typeface="Gotham"/>
              <a:cs typeface="Arial" panose="020B0604020202020204" pitchFamily="34" charset="0"/>
            </a:endParaRPr>
          </a:p>
          <a:p>
            <a:pPr marL="400050" lvl="1" indent="0" algn="ctr">
              <a:spcBef>
                <a:spcPts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latin typeface="Gotham"/>
                <a:cs typeface="Arial" panose="020B0604020202020204" pitchFamily="34" charset="0"/>
              </a:rPr>
              <a:t>Key Messaging</a:t>
            </a:r>
          </a:p>
        </p:txBody>
      </p:sp>
      <p:pic>
        <p:nvPicPr>
          <p:cNvPr id="9" name="Picture 8" descr="MyReasonWhy_Fla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50" y="4919926"/>
            <a:ext cx="5025297" cy="7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9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5B5F-D331-D24D-8DF3-1D8E18350E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2876" y="1384456"/>
            <a:ext cx="10972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49" lvl="3" indent="-4572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Gotham"/>
              </a:rPr>
              <a:t>#</a:t>
            </a:r>
            <a:r>
              <a:rPr lang="en-US" sz="2400" dirty="0" err="1">
                <a:latin typeface="Gotham"/>
              </a:rPr>
              <a:t>MyReasonWhy</a:t>
            </a:r>
            <a:r>
              <a:rPr lang="en-US" sz="2400" dirty="0">
                <a:latin typeface="Gotham"/>
              </a:rPr>
              <a:t> will highlight the value and </a:t>
            </a:r>
            <a:r>
              <a:rPr lang="en-US" sz="2400" dirty="0" smtClean="0">
                <a:latin typeface="Gotham"/>
              </a:rPr>
              <a:t>benefits </a:t>
            </a:r>
            <a:r>
              <a:rPr lang="en-US" sz="2400" dirty="0">
                <a:latin typeface="Gotham"/>
              </a:rPr>
              <a:t>of participating in high school sports and </a:t>
            </a:r>
            <a:r>
              <a:rPr lang="en-US" sz="2400" dirty="0" smtClean="0">
                <a:latin typeface="Gotham"/>
              </a:rPr>
              <a:t>activities</a:t>
            </a:r>
          </a:p>
          <a:p>
            <a:pPr marL="6349" lvl="3" fontAlgn="base"/>
            <a:r>
              <a:rPr lang="en-US" sz="2400" dirty="0" smtClean="0">
                <a:latin typeface="Gotham"/>
              </a:rPr>
              <a:t> </a:t>
            </a:r>
          </a:p>
          <a:p>
            <a:pPr marL="463549" lvl="3" indent="-4572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/>
              </a:rPr>
              <a:t>Will do so through </a:t>
            </a:r>
            <a:r>
              <a:rPr lang="en-US" sz="2400" dirty="0">
                <a:latin typeface="Gotham"/>
              </a:rPr>
              <a:t>real and engaging stories from students, parents, coaches and the community </a:t>
            </a:r>
            <a:r>
              <a:rPr lang="en-US" sz="2400" dirty="0" smtClean="0">
                <a:latin typeface="Gotham"/>
              </a:rPr>
              <a:t>at-large</a:t>
            </a:r>
          </a:p>
          <a:p>
            <a:pPr marL="6349" lvl="3" fontAlgn="base"/>
            <a:endParaRPr lang="en-US" sz="2400" dirty="0">
              <a:latin typeface="Gotham"/>
            </a:endParaRPr>
          </a:p>
          <a:p>
            <a:pPr marL="463549" lvl="3" indent="-4572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/>
              </a:rPr>
              <a:t>Engage our target audience via a multi-channeled, </a:t>
            </a:r>
            <a:r>
              <a:rPr lang="en-US" sz="2400" dirty="0">
                <a:latin typeface="Gotham"/>
              </a:rPr>
              <a:t>multi-year communications </a:t>
            </a:r>
            <a:r>
              <a:rPr lang="en-US" sz="2400" dirty="0" smtClean="0">
                <a:latin typeface="Gotham"/>
              </a:rPr>
              <a:t>campaign</a:t>
            </a:r>
          </a:p>
          <a:p>
            <a:pPr marL="6349" lvl="3" fontAlgn="base"/>
            <a:endParaRPr lang="en-US" sz="2400" dirty="0" smtClean="0">
              <a:latin typeface="Gotham"/>
            </a:endParaRPr>
          </a:p>
          <a:p>
            <a:pPr marL="463549" lvl="3" indent="-4572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/>
              </a:rPr>
              <a:t>NFHS looks to strengthen </a:t>
            </a:r>
            <a:r>
              <a:rPr lang="en-US" sz="2400" dirty="0">
                <a:latin typeface="Gotham"/>
              </a:rPr>
              <a:t>support for </a:t>
            </a:r>
            <a:r>
              <a:rPr lang="en-US" sz="2400" dirty="0">
                <a:latin typeface="Gotham"/>
                <a:ea typeface="Gotham Book" charset="0"/>
                <a:cs typeface="Gotham Book" charset="0"/>
              </a:rPr>
              <a:t>high school athletics and activities</a:t>
            </a:r>
            <a:r>
              <a:rPr lang="en-US" sz="2400" dirty="0">
                <a:latin typeface="Gotham"/>
              </a:rPr>
              <a:t> while also showcasing the outstanding work of our 51 state </a:t>
            </a:r>
            <a:r>
              <a:rPr lang="en-US" sz="2400" dirty="0" smtClean="0">
                <a:latin typeface="Gotham"/>
              </a:rPr>
              <a:t>associations</a:t>
            </a:r>
          </a:p>
          <a:p>
            <a:pPr marL="6349" lvl="3" fontAlgn="base"/>
            <a:endParaRPr lang="en-US" sz="2400" dirty="0" smtClean="0">
              <a:latin typeface="Gotham"/>
            </a:endParaRPr>
          </a:p>
          <a:p>
            <a:pPr marL="463549" lvl="3" indent="-4572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otham"/>
              </a:rPr>
              <a:t>The NFHS aims to </a:t>
            </a:r>
            <a:r>
              <a:rPr lang="en-US" sz="2400" dirty="0">
                <a:latin typeface="Gotham"/>
              </a:rPr>
              <a:t>drive participation</a:t>
            </a:r>
          </a:p>
        </p:txBody>
      </p:sp>
      <p:pic>
        <p:nvPicPr>
          <p:cNvPr id="6" name="Picture 5" descr="MyReasonWhy_Flag_r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72" y="390755"/>
            <a:ext cx="4877147" cy="7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5B5F-D331-D24D-8DF3-1D8E18350EB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 descr="http://juniororangebowl.org/wp-content/uploads/2013/09/05681-JrOB13-CrossCountryHighSchoo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 t="16584" r="-1" b="4023"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" y="4822371"/>
            <a:ext cx="12191999" cy="2035629"/>
          </a:xfrm>
          <a:prstGeom prst="rect">
            <a:avLst/>
          </a:prstGeom>
          <a:solidFill>
            <a:srgbClr val="000000">
              <a:alpha val="3490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 pitchFamily="-106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6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 algn="ctr">
              <a:spcBef>
                <a:spcPts val="0"/>
              </a:spcBef>
              <a:buFont typeface="Arial" pitchFamily="34" charset="0"/>
              <a:buNone/>
            </a:pPr>
            <a:endParaRPr lang="en-US" sz="3600" dirty="0" smtClean="0">
              <a:solidFill>
                <a:prstClr val="white"/>
              </a:solidFill>
              <a:latin typeface="Gotham"/>
              <a:cs typeface="Arial" panose="020B0604020202020204" pitchFamily="34" charset="0"/>
            </a:endParaRPr>
          </a:p>
          <a:p>
            <a:pPr marL="400050" lvl="1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3600" dirty="0" smtClean="0">
                <a:solidFill>
                  <a:prstClr val="white"/>
                </a:solidFill>
                <a:latin typeface="Gotham"/>
                <a:cs typeface="Arial" panose="020B0604020202020204" pitchFamily="34" charset="0"/>
              </a:rPr>
              <a:t>Rollout + Milestones</a:t>
            </a:r>
          </a:p>
        </p:txBody>
      </p:sp>
      <p:pic>
        <p:nvPicPr>
          <p:cNvPr id="5" name="Picture 4" descr="MyReasonWhy_Fla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50" y="4919926"/>
            <a:ext cx="5025297" cy="78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8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5B5F-D331-D24D-8DF3-1D8E18350EB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7756" y="1567934"/>
            <a:ext cx="11492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73E87"/>
                </a:solidFill>
                <a:latin typeface="Gotham"/>
              </a:rPr>
              <a:t>September </a:t>
            </a:r>
            <a:r>
              <a:rPr lang="en-US" sz="2400" b="1" dirty="0">
                <a:solidFill>
                  <a:srgbClr val="073E87"/>
                </a:solidFill>
                <a:latin typeface="Gotham"/>
              </a:rPr>
              <a:t>16</a:t>
            </a:r>
            <a:r>
              <a:rPr lang="en-US" sz="2400" b="1" baseline="30000" dirty="0">
                <a:solidFill>
                  <a:srgbClr val="073E87"/>
                </a:solidFill>
                <a:latin typeface="Gotham"/>
              </a:rPr>
              <a:t>th</a:t>
            </a:r>
            <a:r>
              <a:rPr lang="en-US" sz="2400" b="1" dirty="0">
                <a:solidFill>
                  <a:srgbClr val="073E87"/>
                </a:solidFill>
                <a:latin typeface="Gotham"/>
              </a:rPr>
              <a:t>, 2016</a:t>
            </a:r>
            <a:r>
              <a:rPr lang="en-US" sz="2400" dirty="0">
                <a:solidFill>
                  <a:srgbClr val="272727"/>
                </a:solidFill>
                <a:latin typeface="Gotham"/>
              </a:rPr>
              <a:t>	</a:t>
            </a:r>
          </a:p>
          <a:p>
            <a:r>
              <a:rPr lang="en-US" sz="2400" dirty="0">
                <a:solidFill>
                  <a:srgbClr val="272727"/>
                </a:solidFill>
                <a:latin typeface="Gotham"/>
              </a:rPr>
              <a:t>State Associations Toolkit Delivery</a:t>
            </a:r>
          </a:p>
          <a:p>
            <a:endParaRPr lang="en-US" sz="2400" dirty="0">
              <a:solidFill>
                <a:srgbClr val="272727"/>
              </a:solidFill>
              <a:latin typeface="Gotham"/>
            </a:endParaRPr>
          </a:p>
          <a:p>
            <a:r>
              <a:rPr lang="en-US" sz="2400" b="1" dirty="0">
                <a:solidFill>
                  <a:srgbClr val="073E87"/>
                </a:solidFill>
                <a:latin typeface="Gotham"/>
              </a:rPr>
              <a:t>October 3</a:t>
            </a:r>
            <a:r>
              <a:rPr lang="en-US" sz="2400" b="1" baseline="30000" dirty="0">
                <a:solidFill>
                  <a:srgbClr val="073E87"/>
                </a:solidFill>
                <a:latin typeface="Gotham"/>
              </a:rPr>
              <a:t>rd</a:t>
            </a:r>
            <a:r>
              <a:rPr lang="en-US" sz="2400" b="1" dirty="0">
                <a:solidFill>
                  <a:srgbClr val="073E87"/>
                </a:solidFill>
                <a:latin typeface="Gotham"/>
              </a:rPr>
              <a:t>, 2016 </a:t>
            </a:r>
            <a:r>
              <a:rPr lang="en-US" sz="2400" dirty="0">
                <a:solidFill>
                  <a:srgbClr val="272727"/>
                </a:solidFill>
                <a:latin typeface="Gotham"/>
              </a:rPr>
              <a:t>		</a:t>
            </a:r>
          </a:p>
          <a:p>
            <a:r>
              <a:rPr lang="en-US" sz="2400" dirty="0">
                <a:solidFill>
                  <a:srgbClr val="272727"/>
                </a:solidFill>
                <a:latin typeface="Gotham"/>
              </a:rPr>
              <a:t>Nationwide Coordinated</a:t>
            </a:r>
            <a:r>
              <a:rPr lang="en-US" sz="2400" b="1" dirty="0">
                <a:solidFill>
                  <a:srgbClr val="272727"/>
                </a:solidFill>
                <a:latin typeface="Gotham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Gotham"/>
              </a:rPr>
              <a:t>#</a:t>
            </a:r>
            <a:r>
              <a:rPr lang="en-US" sz="2400" b="1" dirty="0" err="1">
                <a:solidFill>
                  <a:srgbClr val="C00000"/>
                </a:solidFill>
                <a:latin typeface="Gotham"/>
              </a:rPr>
              <a:t>MyReasonWhy</a:t>
            </a:r>
            <a:r>
              <a:rPr lang="en-US" sz="2400" b="1" dirty="0">
                <a:solidFill>
                  <a:srgbClr val="C00000"/>
                </a:solidFill>
                <a:latin typeface="Gotham"/>
              </a:rPr>
              <a:t> </a:t>
            </a:r>
            <a:r>
              <a:rPr lang="en-US" sz="2400" dirty="0">
                <a:solidFill>
                  <a:srgbClr val="272727"/>
                </a:solidFill>
                <a:latin typeface="Gotham"/>
              </a:rPr>
              <a:t>Campaign Launch</a:t>
            </a:r>
          </a:p>
          <a:p>
            <a:endParaRPr lang="en-US" sz="2400" dirty="0">
              <a:solidFill>
                <a:srgbClr val="272727"/>
              </a:solidFill>
              <a:latin typeface="Gotham"/>
            </a:endParaRPr>
          </a:p>
          <a:p>
            <a:r>
              <a:rPr lang="en-US" sz="2400" b="1" dirty="0">
                <a:solidFill>
                  <a:srgbClr val="073E87"/>
                </a:solidFill>
                <a:latin typeface="Gotham"/>
              </a:rPr>
              <a:t>October thru November</a:t>
            </a:r>
            <a:r>
              <a:rPr lang="en-US" sz="2400" dirty="0">
                <a:solidFill>
                  <a:srgbClr val="272727"/>
                </a:solidFill>
                <a:latin typeface="Gotham"/>
              </a:rPr>
              <a:t> </a:t>
            </a:r>
            <a:r>
              <a:rPr lang="en-US" sz="2400" b="1" dirty="0">
                <a:solidFill>
                  <a:srgbClr val="073E87"/>
                </a:solidFill>
                <a:latin typeface="Gotham"/>
              </a:rPr>
              <a:t>2016</a:t>
            </a:r>
          </a:p>
          <a:p>
            <a:r>
              <a:rPr lang="en-US" sz="2400" dirty="0">
                <a:solidFill>
                  <a:srgbClr val="272727"/>
                </a:solidFill>
                <a:latin typeface="Gotham"/>
              </a:rPr>
              <a:t>Bi-Weekly email reminders from NFHS on content sharing and progress</a:t>
            </a:r>
          </a:p>
          <a:p>
            <a:endParaRPr lang="en-US" sz="2400" dirty="0">
              <a:solidFill>
                <a:srgbClr val="272727"/>
              </a:solidFill>
              <a:latin typeface="Gotham"/>
            </a:endParaRPr>
          </a:p>
          <a:p>
            <a:r>
              <a:rPr lang="en-US" sz="2400" b="1" dirty="0">
                <a:solidFill>
                  <a:srgbClr val="073E87"/>
                </a:solidFill>
                <a:latin typeface="Gotham"/>
              </a:rPr>
              <a:t>January 12</a:t>
            </a:r>
            <a:r>
              <a:rPr lang="en-US" sz="2400" b="1" baseline="30000" dirty="0">
                <a:solidFill>
                  <a:srgbClr val="073E87"/>
                </a:solidFill>
                <a:latin typeface="Gotham"/>
              </a:rPr>
              <a:t>th</a:t>
            </a:r>
            <a:r>
              <a:rPr lang="en-US" sz="2400" b="1" dirty="0">
                <a:solidFill>
                  <a:srgbClr val="073E87"/>
                </a:solidFill>
                <a:latin typeface="Gotham"/>
              </a:rPr>
              <a:t>, 2017</a:t>
            </a:r>
          </a:p>
          <a:p>
            <a:r>
              <a:rPr lang="en-US" sz="2400" dirty="0">
                <a:solidFill>
                  <a:srgbClr val="272727"/>
                </a:solidFill>
                <a:latin typeface="Gotham"/>
              </a:rPr>
              <a:t>2</a:t>
            </a:r>
            <a:r>
              <a:rPr lang="en-US" sz="2400" baseline="30000" dirty="0">
                <a:solidFill>
                  <a:srgbClr val="272727"/>
                </a:solidFill>
                <a:latin typeface="Gotham"/>
              </a:rPr>
              <a:t>nd</a:t>
            </a:r>
            <a:r>
              <a:rPr lang="en-US" sz="2400" dirty="0">
                <a:solidFill>
                  <a:srgbClr val="272727"/>
                </a:solidFill>
                <a:latin typeface="Gotham"/>
              </a:rPr>
              <a:t> State Association Webinar, gearing up for Spring sports and activities</a:t>
            </a:r>
            <a:endParaRPr lang="en-US" sz="2400" dirty="0">
              <a:solidFill>
                <a:srgbClr val="272727"/>
              </a:solidFill>
              <a:latin typeface="Gotham"/>
            </a:endParaRPr>
          </a:p>
          <a:p>
            <a:endParaRPr lang="en-US" sz="2400" dirty="0">
              <a:solidFill>
                <a:srgbClr val="272727"/>
              </a:solidFill>
              <a:latin typeface="Gotham"/>
            </a:endParaRPr>
          </a:p>
        </p:txBody>
      </p:sp>
      <p:pic>
        <p:nvPicPr>
          <p:cNvPr id="15" name="Picture 14" descr="MyReasonWhy_Flag_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72" y="390755"/>
            <a:ext cx="4877147" cy="7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5B5F-D331-D24D-8DF3-1D8E18350EB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6804" cy="573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43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5B5F-D331-D24D-8DF3-1D8E18350EB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 descr="MyReasonWhy_Flag_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72" y="390755"/>
            <a:ext cx="4877147" cy="7631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798" y="1693128"/>
            <a:ext cx="9245600" cy="1143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32" y="3326443"/>
            <a:ext cx="2896423" cy="28964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79" y="3326443"/>
            <a:ext cx="3505836" cy="292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9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75B5F-D331-D24D-8DF3-1D8E18350EB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 descr="MyReasonWhy_Flag_r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772" y="390755"/>
            <a:ext cx="4877147" cy="7631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0671" y="1153885"/>
            <a:ext cx="3970899" cy="50959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7020" y="1923727"/>
            <a:ext cx="4815463" cy="311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1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delman Theme 2013">
  <a:themeElements>
    <a:clrScheme name="Custom 61">
      <a:dk1>
        <a:srgbClr val="272727"/>
      </a:dk1>
      <a:lt1>
        <a:sysClr val="window" lastClr="FFFFFF"/>
      </a:lt1>
      <a:dk2>
        <a:srgbClr val="073E87"/>
      </a:dk2>
      <a:lt2>
        <a:srgbClr val="ACA7AF"/>
      </a:lt2>
      <a:accent1>
        <a:srgbClr val="2EB6FF"/>
      </a:accent1>
      <a:accent2>
        <a:srgbClr val="0D84D0"/>
      </a:accent2>
      <a:accent3>
        <a:srgbClr val="06A592"/>
      </a:accent3>
      <a:accent4>
        <a:srgbClr val="59AC0D"/>
      </a:accent4>
      <a:accent5>
        <a:srgbClr val="FF8000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134</Words>
  <Application>Microsoft Office PowerPoint</Application>
  <PresentationFormat>Widescreen</PresentationFormat>
  <Paragraphs>53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ＭＳ Ｐゴシック</vt:lpstr>
      <vt:lpstr>Arial</vt:lpstr>
      <vt:lpstr>Calibri</vt:lpstr>
      <vt:lpstr>Calibri Light</vt:lpstr>
      <vt:lpstr>Gotham</vt:lpstr>
      <vt:lpstr>Gotham Book</vt:lpstr>
      <vt:lpstr>Gotham Light</vt:lpstr>
      <vt:lpstr>LucidaGrande</vt:lpstr>
      <vt:lpstr>Majesti Banner</vt:lpstr>
      <vt:lpstr>Office Theme</vt:lpstr>
      <vt:lpstr>1_Edelman Theme 2013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DJE Holdings,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Schnell, Melinda</dc:creator>
  <cp:lastModifiedBy>Schnell, Melinda</cp:lastModifiedBy>
  <cp:revision>8</cp:revision>
  <dcterms:created xsi:type="dcterms:W3CDTF">2016-09-12T13:20:35Z</dcterms:created>
  <dcterms:modified xsi:type="dcterms:W3CDTF">2016-09-12T14:21:13Z</dcterms:modified>
</cp:coreProperties>
</file>