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handoutMasterIdLst>
    <p:handoutMasterId r:id="rId22"/>
  </p:handoutMasterIdLst>
  <p:sldIdLst>
    <p:sldId id="284" r:id="rId2"/>
    <p:sldId id="275" r:id="rId3"/>
    <p:sldId id="258" r:id="rId4"/>
    <p:sldId id="262" r:id="rId5"/>
    <p:sldId id="266" r:id="rId6"/>
    <p:sldId id="259" r:id="rId7"/>
    <p:sldId id="277" r:id="rId8"/>
    <p:sldId id="267" r:id="rId9"/>
    <p:sldId id="270" r:id="rId10"/>
    <p:sldId id="268" r:id="rId11"/>
    <p:sldId id="278" r:id="rId12"/>
    <p:sldId id="285" r:id="rId13"/>
    <p:sldId id="279" r:id="rId14"/>
    <p:sldId id="286" r:id="rId15"/>
    <p:sldId id="287" r:id="rId16"/>
    <p:sldId id="288" r:id="rId17"/>
    <p:sldId id="289" r:id="rId18"/>
    <p:sldId id="290" r:id="rId19"/>
    <p:sldId id="291"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9" d="100"/>
          <a:sy n="99" d="100"/>
        </p:scale>
        <p:origin x="176"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15C5E-22FF-4D87-B339-E5AA9019144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82A0DED-2374-4AD6-A2F9-3CE5FF7873F1}">
      <dgm:prSet phldrT="[Text]"/>
      <dgm:spPr/>
      <dgm:t>
        <a:bodyPr/>
        <a:lstStyle/>
        <a:p>
          <a:r>
            <a:rPr lang="en-US" dirty="0" smtClean="0"/>
            <a:t>Experience</a:t>
          </a:r>
          <a:endParaRPr lang="en-US" dirty="0"/>
        </a:p>
      </dgm:t>
    </dgm:pt>
    <dgm:pt modelId="{1C2C3686-95ED-4B46-BF33-BC544A7E4081}" type="parTrans" cxnId="{28D7632D-9E61-40EA-91C6-6147BCDA5761}">
      <dgm:prSet/>
      <dgm:spPr/>
      <dgm:t>
        <a:bodyPr/>
        <a:lstStyle/>
        <a:p>
          <a:endParaRPr lang="en-US"/>
        </a:p>
      </dgm:t>
    </dgm:pt>
    <dgm:pt modelId="{0B7EAE56-753E-4578-AAEA-283FFD42D558}" type="sibTrans" cxnId="{28D7632D-9E61-40EA-91C6-6147BCDA5761}">
      <dgm:prSet/>
      <dgm:spPr/>
      <dgm:t>
        <a:bodyPr/>
        <a:lstStyle/>
        <a:p>
          <a:endParaRPr lang="en-US"/>
        </a:p>
      </dgm:t>
    </dgm:pt>
    <dgm:pt modelId="{D846FDD0-1938-49D3-8004-A1423DCDA602}">
      <dgm:prSet phldrT="[Text]"/>
      <dgm:spPr/>
      <dgm:t>
        <a:bodyPr/>
        <a:lstStyle/>
        <a:p>
          <a:r>
            <a:rPr lang="en-US" dirty="0" smtClean="0"/>
            <a:t>Teacher/Coach</a:t>
          </a:r>
          <a:endParaRPr lang="en-US" dirty="0"/>
        </a:p>
      </dgm:t>
    </dgm:pt>
    <dgm:pt modelId="{5F275D75-14A2-40A3-B15E-57EB468BD5E5}" type="parTrans" cxnId="{93EC42A1-A2DF-4CB9-A628-AF18C2D95D20}">
      <dgm:prSet/>
      <dgm:spPr/>
      <dgm:t>
        <a:bodyPr/>
        <a:lstStyle/>
        <a:p>
          <a:endParaRPr lang="en-US"/>
        </a:p>
      </dgm:t>
    </dgm:pt>
    <dgm:pt modelId="{BD9986CA-A40E-4D33-911B-5D91716ACFA3}" type="sibTrans" cxnId="{93EC42A1-A2DF-4CB9-A628-AF18C2D95D20}">
      <dgm:prSet/>
      <dgm:spPr/>
      <dgm:t>
        <a:bodyPr/>
        <a:lstStyle/>
        <a:p>
          <a:endParaRPr lang="en-US"/>
        </a:p>
      </dgm:t>
    </dgm:pt>
    <dgm:pt modelId="{3473B283-2219-4E61-A3F0-FAFC169FFBFF}">
      <dgm:prSet phldrT="[Text]"/>
      <dgm:spPr/>
      <dgm:t>
        <a:bodyPr/>
        <a:lstStyle/>
        <a:p>
          <a:r>
            <a:rPr lang="en-US" dirty="0" smtClean="0"/>
            <a:t>Student</a:t>
          </a:r>
          <a:endParaRPr lang="en-US" dirty="0"/>
        </a:p>
      </dgm:t>
    </dgm:pt>
    <dgm:pt modelId="{8DE37387-7DE3-402C-886B-DBBDEF28748D}" type="parTrans" cxnId="{F674BC03-831B-4144-9845-456A98F105F5}">
      <dgm:prSet/>
      <dgm:spPr/>
      <dgm:t>
        <a:bodyPr/>
        <a:lstStyle/>
        <a:p>
          <a:endParaRPr lang="en-US"/>
        </a:p>
      </dgm:t>
    </dgm:pt>
    <dgm:pt modelId="{C0920717-49B9-4B75-A7B9-840B8B5EA115}" type="sibTrans" cxnId="{F674BC03-831B-4144-9845-456A98F105F5}">
      <dgm:prSet/>
      <dgm:spPr/>
      <dgm:t>
        <a:bodyPr/>
        <a:lstStyle/>
        <a:p>
          <a:endParaRPr lang="en-US"/>
        </a:p>
      </dgm:t>
    </dgm:pt>
    <dgm:pt modelId="{3D352A6A-90A4-4ED0-8A5A-BB0D84E1A8E6}">
      <dgm:prSet phldrT="[Text]"/>
      <dgm:spPr/>
      <dgm:t>
        <a:bodyPr/>
        <a:lstStyle/>
        <a:p>
          <a:r>
            <a:rPr lang="en-US" dirty="0" smtClean="0"/>
            <a:t>Curriculum</a:t>
          </a:r>
          <a:endParaRPr lang="en-US" dirty="0"/>
        </a:p>
      </dgm:t>
    </dgm:pt>
    <dgm:pt modelId="{20F3C313-1E20-43A5-BA36-236B77287D47}" type="parTrans" cxnId="{A55201FC-580A-446A-9A26-4ED936EF7625}">
      <dgm:prSet/>
      <dgm:spPr/>
      <dgm:t>
        <a:bodyPr/>
        <a:lstStyle/>
        <a:p>
          <a:endParaRPr lang="en-US"/>
        </a:p>
      </dgm:t>
    </dgm:pt>
    <dgm:pt modelId="{994C64AE-AB02-4A51-82E5-9A0662CCBDEF}" type="sibTrans" cxnId="{A55201FC-580A-446A-9A26-4ED936EF7625}">
      <dgm:prSet/>
      <dgm:spPr/>
      <dgm:t>
        <a:bodyPr/>
        <a:lstStyle/>
        <a:p>
          <a:endParaRPr lang="en-US"/>
        </a:p>
      </dgm:t>
    </dgm:pt>
    <dgm:pt modelId="{59A66758-6706-4900-A4A3-231F59B98FB5}" type="pres">
      <dgm:prSet presAssocID="{C1915C5E-22FF-4D87-B339-E5AA90191444}" presName="cycle" presStyleCnt="0">
        <dgm:presLayoutVars>
          <dgm:chMax val="1"/>
          <dgm:dir/>
          <dgm:animLvl val="ctr"/>
          <dgm:resizeHandles val="exact"/>
        </dgm:presLayoutVars>
      </dgm:prSet>
      <dgm:spPr/>
      <dgm:t>
        <a:bodyPr/>
        <a:lstStyle/>
        <a:p>
          <a:endParaRPr lang="en-US"/>
        </a:p>
      </dgm:t>
    </dgm:pt>
    <dgm:pt modelId="{53837143-630A-4AEF-95C7-DB215849B3EC}" type="pres">
      <dgm:prSet presAssocID="{C82A0DED-2374-4AD6-A2F9-3CE5FF7873F1}" presName="centerShape" presStyleLbl="node0" presStyleIdx="0" presStyleCnt="1"/>
      <dgm:spPr/>
      <dgm:t>
        <a:bodyPr/>
        <a:lstStyle/>
        <a:p>
          <a:endParaRPr lang="en-US"/>
        </a:p>
      </dgm:t>
    </dgm:pt>
    <dgm:pt modelId="{6E6071AC-68EA-43D2-8DE4-14F6B5D55E5C}" type="pres">
      <dgm:prSet presAssocID="{5F275D75-14A2-40A3-B15E-57EB468BD5E5}" presName="parTrans" presStyleLbl="bgSibTrans2D1" presStyleIdx="0" presStyleCnt="3"/>
      <dgm:spPr/>
      <dgm:t>
        <a:bodyPr/>
        <a:lstStyle/>
        <a:p>
          <a:endParaRPr lang="en-US"/>
        </a:p>
      </dgm:t>
    </dgm:pt>
    <dgm:pt modelId="{569F8C60-7F07-4894-81A7-AF4ED3661758}" type="pres">
      <dgm:prSet presAssocID="{D846FDD0-1938-49D3-8004-A1423DCDA602}" presName="node" presStyleLbl="node1" presStyleIdx="0" presStyleCnt="3">
        <dgm:presLayoutVars>
          <dgm:bulletEnabled val="1"/>
        </dgm:presLayoutVars>
      </dgm:prSet>
      <dgm:spPr/>
      <dgm:t>
        <a:bodyPr/>
        <a:lstStyle/>
        <a:p>
          <a:endParaRPr lang="en-US"/>
        </a:p>
      </dgm:t>
    </dgm:pt>
    <dgm:pt modelId="{07512670-61FE-4047-8649-CB9DDF3E3CDA}" type="pres">
      <dgm:prSet presAssocID="{8DE37387-7DE3-402C-886B-DBBDEF28748D}" presName="parTrans" presStyleLbl="bgSibTrans2D1" presStyleIdx="1" presStyleCnt="3"/>
      <dgm:spPr/>
      <dgm:t>
        <a:bodyPr/>
        <a:lstStyle/>
        <a:p>
          <a:endParaRPr lang="en-US"/>
        </a:p>
      </dgm:t>
    </dgm:pt>
    <dgm:pt modelId="{9707A9C4-3712-4610-AF26-B3A2EABC7DD7}" type="pres">
      <dgm:prSet presAssocID="{3473B283-2219-4E61-A3F0-FAFC169FFBFF}" presName="node" presStyleLbl="node1" presStyleIdx="1" presStyleCnt="3">
        <dgm:presLayoutVars>
          <dgm:bulletEnabled val="1"/>
        </dgm:presLayoutVars>
      </dgm:prSet>
      <dgm:spPr/>
      <dgm:t>
        <a:bodyPr/>
        <a:lstStyle/>
        <a:p>
          <a:endParaRPr lang="en-US"/>
        </a:p>
      </dgm:t>
    </dgm:pt>
    <dgm:pt modelId="{FA60F8A4-48F4-4D84-88AE-A1866F3F43AA}" type="pres">
      <dgm:prSet presAssocID="{20F3C313-1E20-43A5-BA36-236B77287D47}" presName="parTrans" presStyleLbl="bgSibTrans2D1" presStyleIdx="2" presStyleCnt="3"/>
      <dgm:spPr/>
      <dgm:t>
        <a:bodyPr/>
        <a:lstStyle/>
        <a:p>
          <a:endParaRPr lang="en-US"/>
        </a:p>
      </dgm:t>
    </dgm:pt>
    <dgm:pt modelId="{B50B5C3B-2284-43EB-8A39-0169521BA4D4}" type="pres">
      <dgm:prSet presAssocID="{3D352A6A-90A4-4ED0-8A5A-BB0D84E1A8E6}" presName="node" presStyleLbl="node1" presStyleIdx="2" presStyleCnt="3">
        <dgm:presLayoutVars>
          <dgm:bulletEnabled val="1"/>
        </dgm:presLayoutVars>
      </dgm:prSet>
      <dgm:spPr/>
      <dgm:t>
        <a:bodyPr/>
        <a:lstStyle/>
        <a:p>
          <a:endParaRPr lang="en-US"/>
        </a:p>
      </dgm:t>
    </dgm:pt>
  </dgm:ptLst>
  <dgm:cxnLst>
    <dgm:cxn modelId="{93EC42A1-A2DF-4CB9-A628-AF18C2D95D20}" srcId="{C82A0DED-2374-4AD6-A2F9-3CE5FF7873F1}" destId="{D846FDD0-1938-49D3-8004-A1423DCDA602}" srcOrd="0" destOrd="0" parTransId="{5F275D75-14A2-40A3-B15E-57EB468BD5E5}" sibTransId="{BD9986CA-A40E-4D33-911B-5D91716ACFA3}"/>
    <dgm:cxn modelId="{A55201FC-580A-446A-9A26-4ED936EF7625}" srcId="{C82A0DED-2374-4AD6-A2F9-3CE5FF7873F1}" destId="{3D352A6A-90A4-4ED0-8A5A-BB0D84E1A8E6}" srcOrd="2" destOrd="0" parTransId="{20F3C313-1E20-43A5-BA36-236B77287D47}" sibTransId="{994C64AE-AB02-4A51-82E5-9A0662CCBDEF}"/>
    <dgm:cxn modelId="{C5A94068-4E26-414E-9E52-EF907DAD772E}" type="presOf" srcId="{3D352A6A-90A4-4ED0-8A5A-BB0D84E1A8E6}" destId="{B50B5C3B-2284-43EB-8A39-0169521BA4D4}" srcOrd="0" destOrd="0" presId="urn:microsoft.com/office/officeart/2005/8/layout/radial4"/>
    <dgm:cxn modelId="{051497DB-92C8-429F-97DF-CC187A474CB3}" type="presOf" srcId="{C1915C5E-22FF-4D87-B339-E5AA90191444}" destId="{59A66758-6706-4900-A4A3-231F59B98FB5}" srcOrd="0" destOrd="0" presId="urn:microsoft.com/office/officeart/2005/8/layout/radial4"/>
    <dgm:cxn modelId="{7BBC9313-9513-42D2-9CA5-621BD7EB8744}" type="presOf" srcId="{20F3C313-1E20-43A5-BA36-236B77287D47}" destId="{FA60F8A4-48F4-4D84-88AE-A1866F3F43AA}" srcOrd="0" destOrd="0" presId="urn:microsoft.com/office/officeart/2005/8/layout/radial4"/>
    <dgm:cxn modelId="{420F84F9-EEBD-4715-B6EA-A7E946DE7B43}" type="presOf" srcId="{C82A0DED-2374-4AD6-A2F9-3CE5FF7873F1}" destId="{53837143-630A-4AEF-95C7-DB215849B3EC}" srcOrd="0" destOrd="0" presId="urn:microsoft.com/office/officeart/2005/8/layout/radial4"/>
    <dgm:cxn modelId="{5539B690-24FC-48D6-BEAA-FD92228D4512}" type="presOf" srcId="{3473B283-2219-4E61-A3F0-FAFC169FFBFF}" destId="{9707A9C4-3712-4610-AF26-B3A2EABC7DD7}" srcOrd="0" destOrd="0" presId="urn:microsoft.com/office/officeart/2005/8/layout/radial4"/>
    <dgm:cxn modelId="{F674BC03-831B-4144-9845-456A98F105F5}" srcId="{C82A0DED-2374-4AD6-A2F9-3CE5FF7873F1}" destId="{3473B283-2219-4E61-A3F0-FAFC169FFBFF}" srcOrd="1" destOrd="0" parTransId="{8DE37387-7DE3-402C-886B-DBBDEF28748D}" sibTransId="{C0920717-49B9-4B75-A7B9-840B8B5EA115}"/>
    <dgm:cxn modelId="{28D7632D-9E61-40EA-91C6-6147BCDA5761}" srcId="{C1915C5E-22FF-4D87-B339-E5AA90191444}" destId="{C82A0DED-2374-4AD6-A2F9-3CE5FF7873F1}" srcOrd="0" destOrd="0" parTransId="{1C2C3686-95ED-4B46-BF33-BC544A7E4081}" sibTransId="{0B7EAE56-753E-4578-AAEA-283FFD42D558}"/>
    <dgm:cxn modelId="{A7B2ADC1-ADD6-48B7-95D2-3677439104CA}" type="presOf" srcId="{D846FDD0-1938-49D3-8004-A1423DCDA602}" destId="{569F8C60-7F07-4894-81A7-AF4ED3661758}" srcOrd="0" destOrd="0" presId="urn:microsoft.com/office/officeart/2005/8/layout/radial4"/>
    <dgm:cxn modelId="{527D83FF-F8C5-4509-963F-752BA3A9D018}" type="presOf" srcId="{5F275D75-14A2-40A3-B15E-57EB468BD5E5}" destId="{6E6071AC-68EA-43D2-8DE4-14F6B5D55E5C}" srcOrd="0" destOrd="0" presId="urn:microsoft.com/office/officeart/2005/8/layout/radial4"/>
    <dgm:cxn modelId="{DFB53C98-2EAC-4593-A12C-B23FC1AA9D1D}" type="presOf" srcId="{8DE37387-7DE3-402C-886B-DBBDEF28748D}" destId="{07512670-61FE-4047-8649-CB9DDF3E3CDA}" srcOrd="0" destOrd="0" presId="urn:microsoft.com/office/officeart/2005/8/layout/radial4"/>
    <dgm:cxn modelId="{B7055F42-1086-47E1-81F5-C088D8136585}" type="presParOf" srcId="{59A66758-6706-4900-A4A3-231F59B98FB5}" destId="{53837143-630A-4AEF-95C7-DB215849B3EC}" srcOrd="0" destOrd="0" presId="urn:microsoft.com/office/officeart/2005/8/layout/radial4"/>
    <dgm:cxn modelId="{F0F3DFB9-E4A1-4A07-AF55-D1C0D288361B}" type="presParOf" srcId="{59A66758-6706-4900-A4A3-231F59B98FB5}" destId="{6E6071AC-68EA-43D2-8DE4-14F6B5D55E5C}" srcOrd="1" destOrd="0" presId="urn:microsoft.com/office/officeart/2005/8/layout/radial4"/>
    <dgm:cxn modelId="{0F385A62-FD18-4A7A-9188-9D109C8B39D4}" type="presParOf" srcId="{59A66758-6706-4900-A4A3-231F59B98FB5}" destId="{569F8C60-7F07-4894-81A7-AF4ED3661758}" srcOrd="2" destOrd="0" presId="urn:microsoft.com/office/officeart/2005/8/layout/radial4"/>
    <dgm:cxn modelId="{7ED6668F-D40F-4FAD-9AD0-B8B4201BAA3F}" type="presParOf" srcId="{59A66758-6706-4900-A4A3-231F59B98FB5}" destId="{07512670-61FE-4047-8649-CB9DDF3E3CDA}" srcOrd="3" destOrd="0" presId="urn:microsoft.com/office/officeart/2005/8/layout/radial4"/>
    <dgm:cxn modelId="{D4514DCB-C869-46B5-8108-934D0D1E2896}" type="presParOf" srcId="{59A66758-6706-4900-A4A3-231F59B98FB5}" destId="{9707A9C4-3712-4610-AF26-B3A2EABC7DD7}" srcOrd="4" destOrd="0" presId="urn:microsoft.com/office/officeart/2005/8/layout/radial4"/>
    <dgm:cxn modelId="{10498ADB-EA8C-44C3-876D-6D44169D7DDE}" type="presParOf" srcId="{59A66758-6706-4900-A4A3-231F59B98FB5}" destId="{FA60F8A4-48F4-4D84-88AE-A1866F3F43AA}" srcOrd="5" destOrd="0" presId="urn:microsoft.com/office/officeart/2005/8/layout/radial4"/>
    <dgm:cxn modelId="{78562B19-8651-4F81-9BFE-9E88E2766901}" type="presParOf" srcId="{59A66758-6706-4900-A4A3-231F59B98FB5}" destId="{B50B5C3B-2284-43EB-8A39-0169521BA4D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37143-630A-4AEF-95C7-DB215849B3EC}">
      <dsp:nvSpPr>
        <dsp:cNvPr id="0" name=""/>
        <dsp:cNvSpPr/>
      </dsp:nvSpPr>
      <dsp:spPr>
        <a:xfrm>
          <a:off x="2030349" y="1912723"/>
          <a:ext cx="1501902" cy="15019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Experience</a:t>
          </a:r>
          <a:endParaRPr lang="en-US" sz="1800" kern="1200" dirty="0"/>
        </a:p>
      </dsp:txBody>
      <dsp:txXfrm>
        <a:off x="2250297" y="2132671"/>
        <a:ext cx="1062006" cy="1062006"/>
      </dsp:txXfrm>
    </dsp:sp>
    <dsp:sp modelId="{6E6071AC-68EA-43D2-8DE4-14F6B5D55E5C}">
      <dsp:nvSpPr>
        <dsp:cNvPr id="0" name=""/>
        <dsp:cNvSpPr/>
      </dsp:nvSpPr>
      <dsp:spPr>
        <a:xfrm rot="12900000">
          <a:off x="953694" y="1613394"/>
          <a:ext cx="1266608" cy="4280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F8C60-7F07-4894-81A7-AF4ED3661758}">
      <dsp:nvSpPr>
        <dsp:cNvPr id="0" name=""/>
        <dsp:cNvSpPr/>
      </dsp:nvSpPr>
      <dsp:spPr>
        <a:xfrm>
          <a:off x="354822" y="893444"/>
          <a:ext cx="1426807" cy="11414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Teacher/Coach</a:t>
          </a:r>
          <a:endParaRPr lang="en-US" sz="1600" kern="1200" dirty="0"/>
        </a:p>
      </dsp:txBody>
      <dsp:txXfrm>
        <a:off x="388254" y="926876"/>
        <a:ext cx="1359943" cy="1074581"/>
      </dsp:txXfrm>
    </dsp:sp>
    <dsp:sp modelId="{07512670-61FE-4047-8649-CB9DDF3E3CDA}">
      <dsp:nvSpPr>
        <dsp:cNvPr id="0" name=""/>
        <dsp:cNvSpPr/>
      </dsp:nvSpPr>
      <dsp:spPr>
        <a:xfrm rot="16200000">
          <a:off x="2147996" y="991680"/>
          <a:ext cx="1266608" cy="4280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07A9C4-3712-4610-AF26-B3A2EABC7DD7}">
      <dsp:nvSpPr>
        <dsp:cNvPr id="0" name=""/>
        <dsp:cNvSpPr/>
      </dsp:nvSpPr>
      <dsp:spPr>
        <a:xfrm>
          <a:off x="2067896" y="1674"/>
          <a:ext cx="1426807" cy="11414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Student</a:t>
          </a:r>
          <a:endParaRPr lang="en-US" sz="1600" kern="1200" dirty="0"/>
        </a:p>
      </dsp:txBody>
      <dsp:txXfrm>
        <a:off x="2101328" y="35106"/>
        <a:ext cx="1359943" cy="1074581"/>
      </dsp:txXfrm>
    </dsp:sp>
    <dsp:sp modelId="{FA60F8A4-48F4-4D84-88AE-A1866F3F43AA}">
      <dsp:nvSpPr>
        <dsp:cNvPr id="0" name=""/>
        <dsp:cNvSpPr/>
      </dsp:nvSpPr>
      <dsp:spPr>
        <a:xfrm rot="19500000">
          <a:off x="3342298" y="1613394"/>
          <a:ext cx="1266608" cy="42804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0B5C3B-2284-43EB-8A39-0169521BA4D4}">
      <dsp:nvSpPr>
        <dsp:cNvPr id="0" name=""/>
        <dsp:cNvSpPr/>
      </dsp:nvSpPr>
      <dsp:spPr>
        <a:xfrm>
          <a:off x="3780970" y="893444"/>
          <a:ext cx="1426807" cy="114144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Curriculum</a:t>
          </a:r>
          <a:endParaRPr lang="en-US" sz="1600" kern="1200" dirty="0"/>
        </a:p>
      </dsp:txBody>
      <dsp:txXfrm>
        <a:off x="3814402" y="926876"/>
        <a:ext cx="1359943" cy="10745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EE5BFA-E018-4823-A6A7-55C788FD00D8}" type="datetimeFigureOut">
              <a:rPr lang="en-US" smtClean="0"/>
              <a:t>9/19/16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EB7BB6-DE48-4EE1-97D6-17683AF9933F}" type="slidenum">
              <a:rPr lang="en-US" smtClean="0"/>
              <a:t>‹#›</a:t>
            </a:fld>
            <a:endParaRPr lang="en-US" dirty="0"/>
          </a:p>
        </p:txBody>
      </p:sp>
    </p:spTree>
    <p:extLst>
      <p:ext uri="{BB962C8B-B14F-4D97-AF65-F5344CB8AC3E}">
        <p14:creationId xmlns:p14="http://schemas.microsoft.com/office/powerpoint/2010/main" val="34492008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1903B579-6BC8-4FAD-AE2F-DAEDA2D772DF}"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68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DD7CF-4B17-4F9A-9939-536264BE8569}"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3B579-6BC8-4FAD-AE2F-DAEDA2D772DF}" type="slidenum">
              <a:rPr lang="en-US" smtClean="0"/>
              <a:t>‹#›</a:t>
            </a:fld>
            <a:endParaRPr lang="en-US" dirty="0"/>
          </a:p>
        </p:txBody>
      </p:sp>
    </p:spTree>
    <p:extLst>
      <p:ext uri="{BB962C8B-B14F-4D97-AF65-F5344CB8AC3E}">
        <p14:creationId xmlns:p14="http://schemas.microsoft.com/office/powerpoint/2010/main" val="127129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3B579-6BC8-4FAD-AE2F-DAEDA2D772DF}"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57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3B579-6BC8-4FAD-AE2F-DAEDA2D772DF}"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3147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3B579-6BC8-4FAD-AE2F-DAEDA2D772DF}" type="slidenum">
              <a:rPr lang="en-US" smtClean="0"/>
              <a:t>‹#›</a:t>
            </a:fld>
            <a:endParaRPr lang="en-US" dirty="0"/>
          </a:p>
        </p:txBody>
      </p:sp>
    </p:spTree>
    <p:extLst>
      <p:ext uri="{BB962C8B-B14F-4D97-AF65-F5344CB8AC3E}">
        <p14:creationId xmlns:p14="http://schemas.microsoft.com/office/powerpoint/2010/main" val="2311130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3B579-6BC8-4FAD-AE2F-DAEDA2D772DF}"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962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3B579-6BC8-4FAD-AE2F-DAEDA2D772DF}"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45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3B579-6BC8-4FAD-AE2F-DAEDA2D772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3943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3B579-6BC8-4FAD-AE2F-DAEDA2D772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93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3B579-6BC8-4FAD-AE2F-DAEDA2D772DF}" type="slidenum">
              <a:rPr lang="en-US" smtClean="0"/>
              <a:t>‹#›</a:t>
            </a:fld>
            <a:endParaRPr lang="en-US" dirty="0"/>
          </a:p>
        </p:txBody>
      </p:sp>
    </p:spTree>
    <p:extLst>
      <p:ext uri="{BB962C8B-B14F-4D97-AF65-F5344CB8AC3E}">
        <p14:creationId xmlns:p14="http://schemas.microsoft.com/office/powerpoint/2010/main" val="109274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DD7CF-4B17-4F9A-9939-536264BE8569}"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3B579-6BC8-4FAD-AE2F-DAEDA2D772DF}"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83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9DD7CF-4B17-4F9A-9939-536264BE8569}"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3B579-6BC8-4FAD-AE2F-DAEDA2D772DF}"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96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9DD7CF-4B17-4F9A-9939-536264BE8569}" type="datetimeFigureOut">
              <a:rPr lang="en-US" smtClean="0"/>
              <a:t>9/19/16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03B579-6BC8-4FAD-AE2F-DAEDA2D772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69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9DD7CF-4B17-4F9A-9939-536264BE8569}" type="datetimeFigureOut">
              <a:rPr lang="en-US" smtClean="0"/>
              <a:t>9/19/16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03B579-6BC8-4FAD-AE2F-DAEDA2D772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65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DD7CF-4B17-4F9A-9939-536264BE8569}" type="datetimeFigureOut">
              <a:rPr lang="en-US" smtClean="0"/>
              <a:t>9/19/16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03B579-6BC8-4FAD-AE2F-DAEDA2D772DF}" type="slidenum">
              <a:rPr lang="en-US" smtClean="0"/>
              <a:t>‹#›</a:t>
            </a:fld>
            <a:endParaRPr lang="en-US" dirty="0"/>
          </a:p>
        </p:txBody>
      </p:sp>
    </p:spTree>
    <p:extLst>
      <p:ext uri="{BB962C8B-B14F-4D97-AF65-F5344CB8AC3E}">
        <p14:creationId xmlns:p14="http://schemas.microsoft.com/office/powerpoint/2010/main" val="364026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DD7CF-4B17-4F9A-9939-536264BE8569}"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3B579-6BC8-4FAD-AE2F-DAEDA2D772DF}"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24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DD7CF-4B17-4F9A-9939-536264BE8569}"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3B579-6BC8-4FAD-AE2F-DAEDA2D772DF}" type="slidenum">
              <a:rPr lang="en-US" smtClean="0"/>
              <a:t>‹#›</a:t>
            </a:fld>
            <a:endParaRPr lang="en-US" dirty="0"/>
          </a:p>
        </p:txBody>
      </p:sp>
    </p:spTree>
    <p:extLst>
      <p:ext uri="{BB962C8B-B14F-4D97-AF65-F5344CB8AC3E}">
        <p14:creationId xmlns:p14="http://schemas.microsoft.com/office/powerpoint/2010/main" val="211499629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9DD7CF-4B17-4F9A-9939-536264BE8569}" type="datetimeFigureOut">
              <a:rPr lang="en-US" smtClean="0"/>
              <a:t>9/19/16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03B579-6BC8-4FAD-AE2F-DAEDA2D772DF}" type="slidenum">
              <a:rPr lang="en-US" smtClean="0"/>
              <a:t>‹#›</a:t>
            </a:fld>
            <a:endParaRPr lang="en-US" dirty="0"/>
          </a:p>
        </p:txBody>
      </p:sp>
    </p:spTree>
    <p:extLst>
      <p:ext uri="{BB962C8B-B14F-4D97-AF65-F5344CB8AC3E}">
        <p14:creationId xmlns:p14="http://schemas.microsoft.com/office/powerpoint/2010/main" val="53086858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scottbaker01@gmail.com"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9712" y="2065864"/>
            <a:ext cx="7456867" cy="1515533"/>
          </a:xfrm>
        </p:spPr>
        <p:txBody>
          <a:bodyPr/>
          <a:lstStyle/>
          <a:p>
            <a:r>
              <a:rPr lang="en-US" sz="4000" dirty="0" smtClean="0"/>
              <a:t>Three </a:t>
            </a:r>
            <a:r>
              <a:rPr lang="en-US" sz="4000" dirty="0"/>
              <a:t>elements </a:t>
            </a:r>
            <a:r>
              <a:rPr lang="en-US" sz="4000" dirty="0" smtClean="0"/>
              <a:t>of</a:t>
            </a:r>
            <a:br>
              <a:rPr lang="en-US" sz="4000" dirty="0" smtClean="0"/>
            </a:br>
            <a:r>
              <a:rPr lang="en-US" sz="4000" dirty="0" smtClean="0"/>
              <a:t>forensic </a:t>
            </a:r>
            <a:r>
              <a:rPr lang="en-US" sz="4000" dirty="0" smtClean="0"/>
              <a:t>competition: </a:t>
            </a:r>
            <a:r>
              <a:rPr lang="en-US" sz="4000" dirty="0" smtClean="0"/>
              <a:t/>
            </a:r>
            <a:br>
              <a:rPr lang="en-US" sz="4000" dirty="0" smtClean="0"/>
            </a:br>
            <a:r>
              <a:rPr lang="en-US" sz="4000" dirty="0" smtClean="0"/>
              <a:t>coach</a:t>
            </a:r>
            <a:r>
              <a:rPr lang="en-US" sz="4000" dirty="0" smtClean="0"/>
              <a:t>, content, and students</a:t>
            </a:r>
            <a:endParaRPr lang="en-US" sz="4000" dirty="0"/>
          </a:p>
        </p:txBody>
      </p:sp>
      <p:sp>
        <p:nvSpPr>
          <p:cNvPr id="3" name="Subtitle 2"/>
          <p:cNvSpPr>
            <a:spLocks noGrp="1"/>
          </p:cNvSpPr>
          <p:nvPr>
            <p:ph type="subTitle" idx="1"/>
          </p:nvPr>
        </p:nvSpPr>
        <p:spPr>
          <a:xfrm>
            <a:off x="2692398" y="3657597"/>
            <a:ext cx="6897095" cy="1320802"/>
          </a:xfrm>
        </p:spPr>
        <p:txBody>
          <a:bodyPr>
            <a:normAutofit/>
          </a:bodyPr>
          <a:lstStyle/>
          <a:p>
            <a:r>
              <a:rPr lang="en-US" sz="2800" dirty="0" smtClean="0"/>
              <a:t>J. Scott </a:t>
            </a:r>
            <a:r>
              <a:rPr lang="en-US" sz="2800" dirty="0" smtClean="0"/>
              <a:t>Baker,</a:t>
            </a:r>
          </a:p>
          <a:p>
            <a:r>
              <a:rPr lang="en-US" sz="2800" dirty="0" smtClean="0"/>
              <a:t>University of Wisconsin-La Crosse</a:t>
            </a:r>
            <a:endParaRPr lang="en-US" sz="2800" dirty="0"/>
          </a:p>
        </p:txBody>
      </p:sp>
    </p:spTree>
    <p:extLst>
      <p:ext uri="{BB962C8B-B14F-4D97-AF65-F5344CB8AC3E}">
        <p14:creationId xmlns:p14="http://schemas.microsoft.com/office/powerpoint/2010/main" val="20388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Specializations</a:t>
            </a:r>
            <a:endParaRPr lang="en-US" dirty="0"/>
          </a:p>
        </p:txBody>
      </p:sp>
      <p:sp>
        <p:nvSpPr>
          <p:cNvPr id="3" name="Content Placeholder 2"/>
          <p:cNvSpPr>
            <a:spLocks noGrp="1"/>
          </p:cNvSpPr>
          <p:nvPr>
            <p:ph idx="1"/>
          </p:nvPr>
        </p:nvSpPr>
        <p:spPr>
          <a:xfrm>
            <a:off x="877870" y="2616997"/>
            <a:ext cx="5928958" cy="3434157"/>
          </a:xfrm>
        </p:spPr>
        <p:txBody>
          <a:bodyPr>
            <a:normAutofit/>
          </a:bodyPr>
          <a:lstStyle/>
          <a:p>
            <a:pPr marL="0" indent="0">
              <a:buNone/>
            </a:pPr>
            <a:r>
              <a:rPr lang="en-US" sz="2800" dirty="0"/>
              <a:t>R</a:t>
            </a:r>
            <a:r>
              <a:rPr lang="en-US" sz="2800" dirty="0" smtClean="0"/>
              <a:t>esponses are categorized by debate, public speaking, and oral interpretation event specializations.  Since students in these three foci differ in their experiences, are there are any correlations with the different types of specialization in post-secondary benefits for students?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876" y="2725363"/>
            <a:ext cx="4117394" cy="2742184"/>
          </a:xfrm>
          <a:prstGeom prst="rect">
            <a:avLst/>
          </a:prstGeom>
        </p:spPr>
      </p:pic>
    </p:spTree>
    <p:extLst>
      <p:ext uri="{BB962C8B-B14F-4D97-AF65-F5344CB8AC3E}">
        <p14:creationId xmlns:p14="http://schemas.microsoft.com/office/powerpoint/2010/main" val="327080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Diverse Populations</a:t>
            </a:r>
            <a:endParaRPr lang="en-US" dirty="0"/>
          </a:p>
        </p:txBody>
      </p:sp>
      <p:sp>
        <p:nvSpPr>
          <p:cNvPr id="3" name="Content Placeholder 2"/>
          <p:cNvSpPr>
            <a:spLocks noGrp="1"/>
          </p:cNvSpPr>
          <p:nvPr>
            <p:ph idx="1"/>
          </p:nvPr>
        </p:nvSpPr>
        <p:spPr>
          <a:xfrm>
            <a:off x="1295401" y="2597778"/>
            <a:ext cx="9601196" cy="3318936"/>
          </a:xfrm>
        </p:spPr>
        <p:txBody>
          <a:bodyPr>
            <a:noAutofit/>
          </a:bodyPr>
          <a:lstStyle/>
          <a:p>
            <a:r>
              <a:rPr lang="en-US" sz="2800" dirty="0" smtClean="0"/>
              <a:t>All diverse classifications: Black, Hispanic, LGBTIQ, persons with a disability, and FIT presented a strong positive attitude regarding experiences.</a:t>
            </a:r>
          </a:p>
          <a:p>
            <a:r>
              <a:rPr lang="en-US" sz="2800" dirty="0" smtClean="0"/>
              <a:t>All diverse classifications, except FIT presented a strong positive perceived influence on life post-secondary education.</a:t>
            </a:r>
          </a:p>
          <a:p>
            <a:r>
              <a:rPr lang="en-US" sz="2800" dirty="0" smtClean="0"/>
              <a:t>FIT population was significantly different, yet showed a positive perceived influence.</a:t>
            </a:r>
          </a:p>
        </p:txBody>
      </p:sp>
    </p:spTree>
    <p:extLst>
      <p:ext uri="{BB962C8B-B14F-4D97-AF65-F5344CB8AC3E}">
        <p14:creationId xmlns:p14="http://schemas.microsoft.com/office/powerpoint/2010/main" val="173796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from Diverse Populations</a:t>
            </a:r>
            <a:endParaRPr lang="en-US" dirty="0"/>
          </a:p>
        </p:txBody>
      </p:sp>
      <p:sp>
        <p:nvSpPr>
          <p:cNvPr id="3" name="Content Placeholder 2"/>
          <p:cNvSpPr>
            <a:spLocks noGrp="1"/>
          </p:cNvSpPr>
          <p:nvPr>
            <p:ph idx="1"/>
          </p:nvPr>
        </p:nvSpPr>
        <p:spPr>
          <a:xfrm>
            <a:off x="360609" y="2466304"/>
            <a:ext cx="11256135" cy="3561955"/>
          </a:xfrm>
        </p:spPr>
        <p:txBody>
          <a:bodyPr>
            <a:noAutofit/>
          </a:bodyPr>
          <a:lstStyle/>
          <a:p>
            <a:pPr marL="457200" lvl="1" indent="0">
              <a:buNone/>
            </a:pPr>
            <a:r>
              <a:rPr lang="en-US" b="1" dirty="0" smtClean="0"/>
              <a:t>Voice: </a:t>
            </a:r>
            <a:r>
              <a:rPr lang="en-US" dirty="0" smtClean="0"/>
              <a:t>“</a:t>
            </a:r>
            <a:r>
              <a:rPr lang="en-US" dirty="0"/>
              <a:t>It not only gave me a voice, it taught me how to amplify it in order to speak my respective truths.” </a:t>
            </a:r>
            <a:endParaRPr lang="en-US" dirty="0" smtClean="0"/>
          </a:p>
          <a:p>
            <a:pPr marL="457200" lvl="1" indent="0">
              <a:buNone/>
            </a:pPr>
            <a:r>
              <a:rPr lang="en-US" b="1" dirty="0" smtClean="0"/>
              <a:t>Family: </a:t>
            </a:r>
            <a:r>
              <a:rPr lang="en-US" dirty="0" smtClean="0"/>
              <a:t>“It helped me find my footing, my family. I made friends and found a home on the speech team.”  </a:t>
            </a:r>
          </a:p>
          <a:p>
            <a:pPr marL="457200" lvl="1" indent="0">
              <a:buNone/>
            </a:pPr>
            <a:r>
              <a:rPr lang="en-US" b="1" dirty="0" smtClean="0"/>
              <a:t>Skills: </a:t>
            </a:r>
            <a:r>
              <a:rPr lang="en-US" dirty="0" smtClean="0"/>
              <a:t>“I learned research and critical thinking skills.”</a:t>
            </a:r>
          </a:p>
          <a:p>
            <a:pPr marL="457200" lvl="1" indent="0">
              <a:buNone/>
            </a:pPr>
            <a:r>
              <a:rPr lang="en-US" b="1" dirty="0" smtClean="0"/>
              <a:t>Home: </a:t>
            </a:r>
            <a:r>
              <a:rPr lang="en-US" dirty="0" smtClean="0"/>
              <a:t>“</a:t>
            </a:r>
            <a:r>
              <a:rPr lang="en-US" dirty="0"/>
              <a:t>being a member of the team made me feel like I had a home within school, a </a:t>
            </a:r>
            <a:r>
              <a:rPr lang="en-US" dirty="0" smtClean="0"/>
              <a:t>family of </a:t>
            </a:r>
            <a:r>
              <a:rPr lang="en-US" dirty="0"/>
              <a:t>peers who were like-minded.” </a:t>
            </a:r>
            <a:endParaRPr lang="en-US" dirty="0" smtClean="0"/>
          </a:p>
          <a:p>
            <a:pPr marL="457200" lvl="1" indent="0">
              <a:buNone/>
            </a:pPr>
            <a:r>
              <a:rPr lang="en-US" b="1" dirty="0" smtClean="0"/>
              <a:t>Confidence: </a:t>
            </a:r>
            <a:r>
              <a:rPr lang="en-US" dirty="0" smtClean="0"/>
              <a:t>“I </a:t>
            </a:r>
            <a:r>
              <a:rPr lang="en-US" dirty="0"/>
              <a:t>have my experiences in high school forensics to thank for the poise and </a:t>
            </a:r>
            <a:r>
              <a:rPr lang="en-US" dirty="0" smtClean="0"/>
              <a:t>confidence </a:t>
            </a:r>
            <a:r>
              <a:rPr lang="en-US" dirty="0"/>
              <a:t>I’m consistently able to project.” </a:t>
            </a:r>
            <a:endParaRPr lang="en-US" dirty="0" smtClean="0"/>
          </a:p>
          <a:p>
            <a:pPr marL="457200" lvl="1" indent="0">
              <a:buNone/>
            </a:pPr>
            <a:r>
              <a:rPr lang="en-US" b="1" dirty="0" smtClean="0"/>
              <a:t>Friendship: </a:t>
            </a:r>
            <a:r>
              <a:rPr lang="en-US" dirty="0" smtClean="0"/>
              <a:t>“</a:t>
            </a:r>
            <a:r>
              <a:rPr lang="en-US" dirty="0"/>
              <a:t>I am now 67 years old and several of my closest friends are people I first met in </a:t>
            </a:r>
            <a:r>
              <a:rPr lang="en-US" dirty="0" smtClean="0"/>
              <a:t>HS </a:t>
            </a:r>
            <a:r>
              <a:rPr lang="en-US" dirty="0"/>
              <a:t>forensics.” </a:t>
            </a:r>
          </a:p>
          <a:p>
            <a:endParaRPr lang="en-US" sz="2000" dirty="0"/>
          </a:p>
        </p:txBody>
      </p:sp>
    </p:spTree>
    <p:extLst>
      <p:ext uri="{BB962C8B-B14F-4D97-AF65-F5344CB8AC3E}">
        <p14:creationId xmlns:p14="http://schemas.microsoft.com/office/powerpoint/2010/main" val="37239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Event Preferences</a:t>
            </a:r>
            <a:endParaRPr lang="en-US" dirty="0"/>
          </a:p>
        </p:txBody>
      </p:sp>
      <p:sp>
        <p:nvSpPr>
          <p:cNvPr id="3" name="Content Placeholder 2"/>
          <p:cNvSpPr>
            <a:spLocks noGrp="1"/>
          </p:cNvSpPr>
          <p:nvPr>
            <p:ph idx="1"/>
          </p:nvPr>
        </p:nvSpPr>
        <p:spPr/>
        <p:txBody>
          <a:bodyPr/>
          <a:lstStyle/>
          <a:p>
            <a:r>
              <a:rPr lang="en-US" dirty="0" smtClean="0"/>
              <a:t>All classifications of event preferences: debate, public speaking, and oral interpretation showed a strong positive attitude regarding experience.</a:t>
            </a:r>
          </a:p>
          <a:p>
            <a:r>
              <a:rPr lang="en-US" dirty="0" smtClean="0"/>
              <a:t>All classifications of event preferences: debate, public speaking, and oral interpretation showed a strong positive </a:t>
            </a:r>
            <a:r>
              <a:rPr lang="en-US" dirty="0"/>
              <a:t>perceived influence on life post-secondary education.</a:t>
            </a:r>
          </a:p>
          <a:p>
            <a:r>
              <a:rPr lang="en-US" dirty="0" smtClean="0"/>
              <a:t>Themes were not evaluated by event preference. </a:t>
            </a:r>
            <a:endParaRPr lang="en-US" dirty="0"/>
          </a:p>
        </p:txBody>
      </p:sp>
    </p:spTree>
    <p:extLst>
      <p:ext uri="{BB962C8B-B14F-4D97-AF65-F5344CB8AC3E}">
        <p14:creationId xmlns:p14="http://schemas.microsoft.com/office/powerpoint/2010/main" val="146850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 Participants</a:t>
            </a:r>
            <a:endParaRPr lang="en-US" dirty="0"/>
          </a:p>
        </p:txBody>
      </p:sp>
      <p:sp>
        <p:nvSpPr>
          <p:cNvPr id="3" name="Content Placeholder 2"/>
          <p:cNvSpPr>
            <a:spLocks noGrp="1"/>
          </p:cNvSpPr>
          <p:nvPr>
            <p:ph idx="1"/>
          </p:nvPr>
        </p:nvSpPr>
        <p:spPr/>
        <p:txBody>
          <a:bodyPr>
            <a:normAutofit/>
          </a:bodyPr>
          <a:lstStyle/>
          <a:p>
            <a:r>
              <a:rPr lang="en-US" sz="2800" dirty="0" smtClean="0"/>
              <a:t>434 Total Coach Participants:</a:t>
            </a:r>
          </a:p>
          <a:p>
            <a:r>
              <a:rPr lang="en-US" sz="2800" dirty="0" smtClean="0"/>
              <a:t>(1)	Texas:				64			(5)		California:			17</a:t>
            </a:r>
          </a:p>
          <a:p>
            <a:r>
              <a:rPr lang="en-US" sz="2800" dirty="0" smtClean="0"/>
              <a:t>(2)	Kansas: 			57			(6)		Colorado:				16</a:t>
            </a:r>
          </a:p>
          <a:p>
            <a:r>
              <a:rPr lang="en-US" sz="2800" dirty="0" smtClean="0"/>
              <a:t>(3)	Nebraska:		47			(7)		North Dakota:		15</a:t>
            </a:r>
          </a:p>
          <a:p>
            <a:r>
              <a:rPr lang="en-US" sz="2800" dirty="0" smtClean="0"/>
              <a:t>(4)	Illinois:			28			(7)		Wisconsin:			15</a:t>
            </a:r>
            <a:r>
              <a:rPr lang="en-US" dirty="0" smtClean="0"/>
              <a:t>			</a:t>
            </a:r>
          </a:p>
          <a:p>
            <a:endParaRPr lang="en-US" dirty="0"/>
          </a:p>
        </p:txBody>
      </p:sp>
    </p:spTree>
    <p:extLst>
      <p:ext uri="{BB962C8B-B14F-4D97-AF65-F5344CB8AC3E}">
        <p14:creationId xmlns:p14="http://schemas.microsoft.com/office/powerpoint/2010/main" val="139504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Alumni Participants</a:t>
            </a:r>
            <a:endParaRPr lang="en-US" dirty="0"/>
          </a:p>
        </p:txBody>
      </p:sp>
      <p:sp>
        <p:nvSpPr>
          <p:cNvPr id="3" name="Content Placeholder 2"/>
          <p:cNvSpPr>
            <a:spLocks noGrp="1"/>
          </p:cNvSpPr>
          <p:nvPr>
            <p:ph idx="1"/>
          </p:nvPr>
        </p:nvSpPr>
        <p:spPr>
          <a:xfrm>
            <a:off x="1295401" y="2425148"/>
            <a:ext cx="9601196" cy="3450720"/>
          </a:xfrm>
        </p:spPr>
        <p:txBody>
          <a:bodyPr>
            <a:normAutofit lnSpcReduction="10000"/>
          </a:bodyPr>
          <a:lstStyle/>
          <a:p>
            <a:r>
              <a:rPr lang="en-US" sz="2800" dirty="0" smtClean="0"/>
              <a:t>1,050 Total Alumni </a:t>
            </a:r>
            <a:r>
              <a:rPr lang="en-US" sz="2800" dirty="0"/>
              <a:t>P</a:t>
            </a:r>
            <a:r>
              <a:rPr lang="en-US" sz="2800" dirty="0" smtClean="0"/>
              <a:t>articipants:</a:t>
            </a:r>
          </a:p>
          <a:p>
            <a:r>
              <a:rPr lang="en-US" sz="2800" dirty="0" smtClean="0"/>
              <a:t>(1)	Texas:				229		(6)		Wisconsin:			45</a:t>
            </a:r>
          </a:p>
          <a:p>
            <a:r>
              <a:rPr lang="en-US" sz="2800" dirty="0" smtClean="0"/>
              <a:t>(2)	Kansas: 			142		(7)		Nebraska:			36</a:t>
            </a:r>
          </a:p>
          <a:p>
            <a:r>
              <a:rPr lang="en-US" sz="2800" dirty="0" smtClean="0"/>
              <a:t>(3)	Oklahoma:		58			(8)		Minnesota:			35</a:t>
            </a:r>
          </a:p>
          <a:p>
            <a:r>
              <a:rPr lang="en-US" sz="2800" dirty="0" smtClean="0"/>
              <a:t>(4)	California:		47			(9)		Indiana:				33</a:t>
            </a:r>
          </a:p>
          <a:p>
            <a:r>
              <a:rPr lang="en-US" sz="2800" dirty="0" smtClean="0"/>
              <a:t>(4)	Missouri:			47			(10)	CO/FL:				29</a:t>
            </a:r>
            <a:endParaRPr lang="en-US" sz="2800" dirty="0"/>
          </a:p>
        </p:txBody>
      </p:sp>
    </p:spTree>
    <p:extLst>
      <p:ext uri="{BB962C8B-B14F-4D97-AF65-F5344CB8AC3E}">
        <p14:creationId xmlns:p14="http://schemas.microsoft.com/office/powerpoint/2010/main" val="132092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dirty="0" smtClean="0"/>
              <a:t>Distribution #1</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“If You Don't Believe the Teachers, Ask Students about Benefits of Speech &amp; Debate”</a:t>
            </a:r>
          </a:p>
          <a:p>
            <a:pPr lvl="2"/>
            <a:r>
              <a:rPr lang="en-US" sz="2600" i="1" dirty="0" smtClean="0"/>
              <a:t>Texas Speech Communication Journal</a:t>
            </a:r>
            <a:r>
              <a:rPr lang="en-US" sz="2600" dirty="0" smtClean="0"/>
              <a:t>, focuses on responses of Texas alumni.</a:t>
            </a:r>
          </a:p>
          <a:p>
            <a:r>
              <a:rPr lang="en-US" sz="3200" dirty="0" smtClean="0"/>
              <a:t>“Are our best advocates not fully advocating for us?”</a:t>
            </a:r>
          </a:p>
          <a:p>
            <a:pPr lvl="2"/>
            <a:r>
              <a:rPr lang="en-US" sz="2600" i="1" dirty="0" smtClean="0"/>
              <a:t>Rostrum</a:t>
            </a:r>
            <a:r>
              <a:rPr lang="en-US" sz="2600" dirty="0" smtClean="0"/>
              <a:t>, focuses on alumni influence S&amp;D has on students WHILE in High School.</a:t>
            </a:r>
          </a:p>
          <a:p>
            <a:pPr lvl="1"/>
            <a:endParaRPr lang="en-US" dirty="0" smtClean="0"/>
          </a:p>
          <a:p>
            <a:pPr lvl="2"/>
            <a:endParaRPr lang="en-US" dirty="0" smtClean="0"/>
          </a:p>
        </p:txBody>
      </p:sp>
    </p:spTree>
    <p:extLst>
      <p:ext uri="{BB962C8B-B14F-4D97-AF65-F5344CB8AC3E}">
        <p14:creationId xmlns:p14="http://schemas.microsoft.com/office/powerpoint/2010/main" val="39904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Distribution # 2</a:t>
            </a:r>
            <a:endParaRPr lang="en-US" dirty="0"/>
          </a:p>
        </p:txBody>
      </p:sp>
      <p:sp>
        <p:nvSpPr>
          <p:cNvPr id="3" name="Content Placeholder 2"/>
          <p:cNvSpPr>
            <a:spLocks noGrp="1"/>
          </p:cNvSpPr>
          <p:nvPr>
            <p:ph idx="1"/>
          </p:nvPr>
        </p:nvSpPr>
        <p:spPr/>
        <p:txBody>
          <a:bodyPr/>
          <a:lstStyle/>
          <a:p>
            <a:r>
              <a:rPr lang="en-US" sz="3200" dirty="0"/>
              <a:t>“Interpreting Poetic Inquiry: Authenticity realized from alumni performers' </a:t>
            </a:r>
            <a:r>
              <a:rPr lang="en-US" sz="3200" dirty="0" smtClean="0"/>
              <a:t>narratives”</a:t>
            </a:r>
          </a:p>
          <a:p>
            <a:pPr lvl="1"/>
            <a:r>
              <a:rPr lang="en-US" sz="2400" i="1" dirty="0" smtClean="0"/>
              <a:t>Journal of Curriculum &amp; Pedagogy</a:t>
            </a:r>
            <a:r>
              <a:rPr lang="en-US" sz="2400" dirty="0" smtClean="0"/>
              <a:t>, focuses on OI preferred alumni.</a:t>
            </a:r>
          </a:p>
          <a:p>
            <a:r>
              <a:rPr lang="en-US" sz="3200" dirty="0"/>
              <a:t>“Title I </a:t>
            </a:r>
            <a:r>
              <a:rPr lang="en-US" sz="3200" dirty="0" smtClean="0"/>
              <a:t>Alumni</a:t>
            </a:r>
            <a:r>
              <a:rPr lang="en-US" sz="3200" dirty="0"/>
              <a:t>: Perceived Influence of Speech &amp; Debate programs while in High </a:t>
            </a:r>
            <a:r>
              <a:rPr lang="en-US" sz="3200" dirty="0" smtClean="0"/>
              <a:t>School”</a:t>
            </a:r>
          </a:p>
          <a:p>
            <a:pPr lvl="1"/>
            <a:r>
              <a:rPr lang="en-US" sz="2400" dirty="0" smtClean="0"/>
              <a:t>AERA conference (Spring 2017), focuses on alumni from Title I schools.</a:t>
            </a:r>
            <a:endParaRPr lang="en-US" sz="2400" dirty="0"/>
          </a:p>
        </p:txBody>
      </p:sp>
    </p:spTree>
    <p:extLst>
      <p:ext uri="{BB962C8B-B14F-4D97-AF65-F5344CB8AC3E}">
        <p14:creationId xmlns:p14="http://schemas.microsoft.com/office/powerpoint/2010/main" val="1525549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Distribution # 3</a:t>
            </a:r>
            <a:endParaRPr lang="en-US" dirty="0"/>
          </a:p>
        </p:txBody>
      </p:sp>
      <p:sp>
        <p:nvSpPr>
          <p:cNvPr id="3" name="Content Placeholder 2"/>
          <p:cNvSpPr>
            <a:spLocks noGrp="1"/>
          </p:cNvSpPr>
          <p:nvPr>
            <p:ph idx="1"/>
          </p:nvPr>
        </p:nvSpPr>
        <p:spPr>
          <a:xfrm>
            <a:off x="1295401" y="2584174"/>
            <a:ext cx="9601196" cy="3291694"/>
          </a:xfrm>
        </p:spPr>
        <p:txBody>
          <a:bodyPr>
            <a:normAutofit/>
          </a:bodyPr>
          <a:lstStyle/>
          <a:p>
            <a:r>
              <a:rPr lang="en-US" sz="3200" dirty="0"/>
              <a:t>“A Candid Conversation about Speech &amp; Debate </a:t>
            </a:r>
            <a:r>
              <a:rPr lang="en-US" sz="3200" dirty="0" smtClean="0"/>
              <a:t>Coaches”</a:t>
            </a:r>
          </a:p>
          <a:p>
            <a:pPr lvl="1"/>
            <a:r>
              <a:rPr lang="en-US" sz="2400" i="1" dirty="0" smtClean="0"/>
              <a:t>High School Today</a:t>
            </a:r>
            <a:r>
              <a:rPr lang="en-US" sz="2400" dirty="0" smtClean="0"/>
              <a:t>, rejected for length and point of view, submitting to Principal Leadership Oct 2016, focuses on Texas alumni</a:t>
            </a:r>
          </a:p>
          <a:p>
            <a:r>
              <a:rPr lang="en-US" sz="3200" dirty="0"/>
              <a:t>“Confidently Speaking about Experiences”</a:t>
            </a:r>
          </a:p>
          <a:p>
            <a:pPr lvl="1"/>
            <a:r>
              <a:rPr lang="en-US" sz="2400" i="1" dirty="0"/>
              <a:t>UIL Leaguer</a:t>
            </a:r>
            <a:r>
              <a:rPr lang="en-US" sz="2400" dirty="0"/>
              <a:t>, focuses on confidence in Texas alumni.</a:t>
            </a:r>
          </a:p>
          <a:p>
            <a:endParaRPr lang="en-US" dirty="0"/>
          </a:p>
        </p:txBody>
      </p:sp>
    </p:spTree>
    <p:extLst>
      <p:ext uri="{BB962C8B-B14F-4D97-AF65-F5344CB8AC3E}">
        <p14:creationId xmlns:p14="http://schemas.microsoft.com/office/powerpoint/2010/main" val="35011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Distribution # 4</a:t>
            </a:r>
            <a:endParaRPr lang="en-US" dirty="0"/>
          </a:p>
        </p:txBody>
      </p:sp>
      <p:sp>
        <p:nvSpPr>
          <p:cNvPr id="3" name="Content Placeholder 2"/>
          <p:cNvSpPr>
            <a:spLocks noGrp="1"/>
          </p:cNvSpPr>
          <p:nvPr>
            <p:ph idx="1"/>
          </p:nvPr>
        </p:nvSpPr>
        <p:spPr/>
        <p:txBody>
          <a:bodyPr>
            <a:normAutofit/>
          </a:bodyPr>
          <a:lstStyle/>
          <a:p>
            <a:r>
              <a:rPr lang="en-US" sz="3200" dirty="0" smtClean="0"/>
              <a:t>“An </a:t>
            </a:r>
            <a:r>
              <a:rPr lang="en-US" sz="3200" dirty="0"/>
              <a:t>Educational Play: The Lives of Speech &amp; Debate </a:t>
            </a:r>
            <a:r>
              <a:rPr lang="en-US" sz="3200" dirty="0" smtClean="0"/>
              <a:t>Coaches”</a:t>
            </a:r>
          </a:p>
          <a:p>
            <a:pPr lvl="1"/>
            <a:r>
              <a:rPr lang="en-US" sz="2400" dirty="0" smtClean="0"/>
              <a:t>Reader’s Theater workshop at Texas Speech Communication Association in Oct 2016, presentation of Article 2 play on coach experiences. </a:t>
            </a:r>
            <a:endParaRPr lang="en-US" sz="2400" dirty="0"/>
          </a:p>
          <a:p>
            <a:r>
              <a:rPr lang="en-US" sz="3200" dirty="0"/>
              <a:t>To Be Named:  “Event Preferences”</a:t>
            </a:r>
          </a:p>
          <a:p>
            <a:pPr lvl="1"/>
            <a:r>
              <a:rPr lang="en-US" sz="2400" i="1" dirty="0"/>
              <a:t>Rostrum</a:t>
            </a:r>
            <a:r>
              <a:rPr lang="en-US" sz="2400" dirty="0"/>
              <a:t>, submit Oct 2016, focuses on event preferences of alumni.</a:t>
            </a:r>
          </a:p>
        </p:txBody>
      </p:sp>
    </p:spTree>
    <p:extLst>
      <p:ext uri="{BB962C8B-B14F-4D97-AF65-F5344CB8AC3E}">
        <p14:creationId xmlns:p14="http://schemas.microsoft.com/office/powerpoint/2010/main" val="84709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Rationale</a:t>
            </a:r>
            <a:endParaRPr lang="en-US" dirty="0"/>
          </a:p>
        </p:txBody>
      </p:sp>
      <p:sp>
        <p:nvSpPr>
          <p:cNvPr id="3" name="Content Placeholder 2"/>
          <p:cNvSpPr>
            <a:spLocks noGrp="1"/>
          </p:cNvSpPr>
          <p:nvPr>
            <p:ph idx="1"/>
          </p:nvPr>
        </p:nvSpPr>
        <p:spPr/>
        <p:txBody>
          <a:bodyPr>
            <a:normAutofit fontScale="92500"/>
          </a:bodyPr>
          <a:lstStyle/>
          <a:p>
            <a:r>
              <a:rPr lang="en-US" sz="3600" dirty="0"/>
              <a:t>Limited prior </a:t>
            </a:r>
            <a:r>
              <a:rPr lang="en-US" sz="3600" i="1" dirty="0"/>
              <a:t>PURE </a:t>
            </a:r>
            <a:r>
              <a:rPr lang="en-US" sz="3600" dirty="0"/>
              <a:t>research:</a:t>
            </a:r>
          </a:p>
          <a:p>
            <a:pPr marL="228600" lvl="1" indent="0">
              <a:buNone/>
            </a:pPr>
            <a:endParaRPr lang="en-US" sz="1100" dirty="0"/>
          </a:p>
          <a:p>
            <a:pPr lvl="1"/>
            <a:r>
              <a:rPr lang="en-US" sz="3400" dirty="0"/>
              <a:t>Difficult to explain what we do</a:t>
            </a:r>
          </a:p>
          <a:p>
            <a:pPr lvl="1"/>
            <a:r>
              <a:rPr lang="en-US" sz="3400" dirty="0"/>
              <a:t>Difficult to categorize what we do</a:t>
            </a:r>
          </a:p>
          <a:p>
            <a:pPr lvl="1"/>
            <a:r>
              <a:rPr lang="en-US" sz="3400" dirty="0"/>
              <a:t>Difficult to speak/write across multi-state organizations</a:t>
            </a:r>
          </a:p>
          <a:p>
            <a:endParaRPr lang="en-US" dirty="0"/>
          </a:p>
        </p:txBody>
      </p:sp>
    </p:spTree>
    <p:extLst>
      <p:ext uri="{BB962C8B-B14F-4D97-AF65-F5344CB8AC3E}">
        <p14:creationId xmlns:p14="http://schemas.microsoft.com/office/powerpoint/2010/main" val="653611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p:txBody>
          <a:bodyPr/>
          <a:lstStyle/>
          <a:p>
            <a:r>
              <a:rPr lang="en-US" sz="3200" dirty="0" smtClean="0"/>
              <a:t>Ideas, </a:t>
            </a:r>
            <a:r>
              <a:rPr lang="en-US" sz="3200" dirty="0" smtClean="0"/>
              <a:t>places you want to see data distributed for your state, etc.</a:t>
            </a:r>
          </a:p>
          <a:p>
            <a:r>
              <a:rPr lang="en-US" sz="3200" dirty="0" smtClean="0"/>
              <a:t>Email:  </a:t>
            </a:r>
            <a:r>
              <a:rPr lang="en-US" sz="3200" dirty="0" smtClean="0">
                <a:hlinkClick r:id="rId2"/>
              </a:rPr>
              <a:t>jscottbaker01@gmail.com</a:t>
            </a:r>
            <a:endParaRPr lang="en-US" sz="3200" dirty="0" smtClean="0"/>
          </a:p>
          <a:p>
            <a:endParaRPr lang="en-US" dirty="0" smtClean="0"/>
          </a:p>
          <a:p>
            <a:endParaRPr lang="en-US" dirty="0"/>
          </a:p>
        </p:txBody>
      </p:sp>
    </p:spTree>
    <p:extLst>
      <p:ext uri="{BB962C8B-B14F-4D97-AF65-F5344CB8AC3E}">
        <p14:creationId xmlns:p14="http://schemas.microsoft.com/office/powerpoint/2010/main" val="184065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Article Format Justification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4079491"/>
              </p:ext>
            </p:extLst>
          </p:nvPr>
        </p:nvGraphicFramePr>
        <p:xfrm>
          <a:off x="5791199" y="2561263"/>
          <a:ext cx="5562601"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52500" y="2688013"/>
            <a:ext cx="4969583" cy="3108544"/>
          </a:xfrm>
          <a:prstGeom prst="rect">
            <a:avLst/>
          </a:prstGeom>
          <a:noFill/>
        </p:spPr>
        <p:txBody>
          <a:bodyPr wrap="square" rtlCol="0">
            <a:spAutoFit/>
          </a:bodyPr>
          <a:lstStyle/>
          <a:p>
            <a:r>
              <a:rPr lang="en-US" sz="2800" dirty="0" smtClean="0"/>
              <a:t>In any educational experience, 3 key factors play into success: student, curriculum, and teacher  (in the case of forensics, a coach).  </a:t>
            </a:r>
          </a:p>
          <a:p>
            <a:endParaRPr lang="en-US" sz="2800" dirty="0"/>
          </a:p>
          <a:p>
            <a:r>
              <a:rPr lang="en-US" sz="2800" dirty="0" smtClean="0"/>
              <a:t>All 3 elements are vital to prepare a student for his/her/their future.</a:t>
            </a:r>
            <a:endParaRPr lang="en-US" sz="2800" dirty="0"/>
          </a:p>
        </p:txBody>
      </p:sp>
    </p:spTree>
    <p:extLst>
      <p:ext uri="{BB962C8B-B14F-4D97-AF65-F5344CB8AC3E}">
        <p14:creationId xmlns:p14="http://schemas.microsoft.com/office/powerpoint/2010/main" val="369657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a:t>
            </a:r>
            <a:r>
              <a:rPr lang="en-US" dirty="0"/>
              <a:t>1</a:t>
            </a:r>
            <a:r>
              <a:rPr lang="en-US" dirty="0" smtClean="0"/>
              <a:t>: Curriculum and Forensics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557463"/>
            <a:ext cx="8724900" cy="3317875"/>
          </a:xfrm>
        </p:spPr>
      </p:pic>
      <p:sp>
        <p:nvSpPr>
          <p:cNvPr id="5" name="TextBox 4"/>
          <p:cNvSpPr txBox="1"/>
          <p:nvPr/>
        </p:nvSpPr>
        <p:spPr>
          <a:xfrm>
            <a:off x="1783759" y="2516465"/>
            <a:ext cx="8661939" cy="1938992"/>
          </a:xfrm>
          <a:prstGeom prst="rect">
            <a:avLst/>
          </a:prstGeom>
          <a:noFill/>
        </p:spPr>
        <p:txBody>
          <a:bodyPr wrap="square" rtlCol="0">
            <a:spAutoFit/>
          </a:bodyPr>
          <a:lstStyle/>
          <a:p>
            <a:r>
              <a:rPr lang="en-US" sz="2400" dirty="0" smtClean="0"/>
              <a:t>Article 1 discusses how forensics plays into a high-stakes testing educational setting.  By analyzing current issues around mandated testing, what role does forensics have in the curriculum?  </a:t>
            </a:r>
          </a:p>
          <a:p>
            <a:r>
              <a:rPr lang="en-US" sz="2400" dirty="0" smtClean="0"/>
              <a:t>The article uses </a:t>
            </a:r>
            <a:r>
              <a:rPr lang="en-US" sz="2400" i="1" dirty="0" smtClean="0"/>
              <a:t>The Wizard of Oz </a:t>
            </a:r>
            <a:r>
              <a:rPr lang="en-US" sz="2400" dirty="0" smtClean="0"/>
              <a:t>as an analogy to what is happening </a:t>
            </a:r>
          </a:p>
          <a:p>
            <a:r>
              <a:rPr lang="en-US" sz="2400" dirty="0" smtClean="0"/>
              <a:t>		in schools today…</a:t>
            </a:r>
            <a:endParaRPr lang="en-US" sz="2400" dirty="0"/>
          </a:p>
        </p:txBody>
      </p:sp>
    </p:spTree>
    <p:extLst>
      <p:ext uri="{BB962C8B-B14F-4D97-AF65-F5344CB8AC3E}">
        <p14:creationId xmlns:p14="http://schemas.microsoft.com/office/powerpoint/2010/main" val="80037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Technicolor Solutions</a:t>
            </a:r>
            <a:endParaRPr lang="en-US" dirty="0"/>
          </a:p>
        </p:txBody>
      </p:sp>
      <p:sp>
        <p:nvSpPr>
          <p:cNvPr id="3" name="Content Placeholder 2"/>
          <p:cNvSpPr>
            <a:spLocks noGrp="1"/>
          </p:cNvSpPr>
          <p:nvPr>
            <p:ph idx="1"/>
          </p:nvPr>
        </p:nvSpPr>
        <p:spPr>
          <a:xfrm>
            <a:off x="4166862" y="2699621"/>
            <a:ext cx="6729733" cy="3318936"/>
          </a:xfrm>
        </p:spPr>
        <p:txBody>
          <a:bodyPr>
            <a:normAutofit/>
          </a:bodyPr>
          <a:lstStyle/>
          <a:p>
            <a:r>
              <a:rPr lang="en-US" sz="2800" dirty="0" smtClean="0"/>
              <a:t>Article 1 describes how forensic participation keeps students involved in school.  Forensic </a:t>
            </a:r>
            <a:r>
              <a:rPr lang="en-US" sz="2800" dirty="0"/>
              <a:t>participation </a:t>
            </a:r>
            <a:r>
              <a:rPr lang="en-US" sz="2800" dirty="0" smtClean="0"/>
              <a:t>provides:</a:t>
            </a:r>
          </a:p>
          <a:p>
            <a:pPr lvl="1"/>
            <a:r>
              <a:rPr lang="en-US" sz="2400" dirty="0" smtClean="0"/>
              <a:t>Dialogue</a:t>
            </a:r>
          </a:p>
          <a:p>
            <a:pPr lvl="1"/>
            <a:r>
              <a:rPr lang="en-US" sz="2400" dirty="0" smtClean="0"/>
              <a:t>Diversity </a:t>
            </a:r>
            <a:r>
              <a:rPr lang="en-US" sz="2400" dirty="0"/>
              <a:t>of Literature</a:t>
            </a:r>
          </a:p>
          <a:p>
            <a:pPr lvl="1"/>
            <a:r>
              <a:rPr lang="en-US" sz="2400" dirty="0"/>
              <a:t>Original Thought</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2971800"/>
            <a:ext cx="2952750" cy="2286000"/>
          </a:xfrm>
          <a:prstGeom prst="rect">
            <a:avLst/>
          </a:prstGeom>
        </p:spPr>
      </p:pic>
    </p:spTree>
    <p:extLst>
      <p:ext uri="{BB962C8B-B14F-4D97-AF65-F5344CB8AC3E}">
        <p14:creationId xmlns:p14="http://schemas.microsoft.com/office/powerpoint/2010/main" val="241344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67863"/>
            <a:ext cx="9601196" cy="1303867"/>
          </a:xfrm>
        </p:spPr>
        <p:txBody>
          <a:bodyPr/>
          <a:lstStyle/>
          <a:p>
            <a:r>
              <a:rPr lang="en-US" dirty="0" smtClean="0"/>
              <a:t>Article #2: Lives of Forensic Coaches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654300"/>
            <a:ext cx="4622800" cy="3048000"/>
          </a:xfrm>
        </p:spPr>
      </p:pic>
      <p:sp>
        <p:nvSpPr>
          <p:cNvPr id="5" name="TextBox 4"/>
          <p:cNvSpPr txBox="1"/>
          <p:nvPr/>
        </p:nvSpPr>
        <p:spPr>
          <a:xfrm>
            <a:off x="6095999" y="2512631"/>
            <a:ext cx="5417713" cy="3539430"/>
          </a:xfrm>
          <a:prstGeom prst="rect">
            <a:avLst/>
          </a:prstGeom>
          <a:noFill/>
        </p:spPr>
        <p:txBody>
          <a:bodyPr wrap="square" rtlCol="0">
            <a:spAutoFit/>
          </a:bodyPr>
          <a:lstStyle/>
          <a:p>
            <a:r>
              <a:rPr lang="en-US" sz="2800" dirty="0" smtClean="0"/>
              <a:t>Reponses from 434 participant speech &amp; debate coaches are used to create a performance ethnography.  The scene takes place as if respondents are auditioning for a </a:t>
            </a:r>
            <a:r>
              <a:rPr lang="en-US" sz="2800" dirty="0" smtClean="0"/>
              <a:t>role.  </a:t>
            </a:r>
            <a:r>
              <a:rPr lang="en-US" sz="2800" dirty="0" smtClean="0"/>
              <a:t>The director </a:t>
            </a:r>
            <a:r>
              <a:rPr lang="en-US" sz="2800" dirty="0" smtClean="0"/>
              <a:t>brings them on </a:t>
            </a:r>
            <a:r>
              <a:rPr lang="en-US" sz="2800" dirty="0" smtClean="0"/>
              <a:t>stage to ask </a:t>
            </a:r>
            <a:r>
              <a:rPr lang="en-US" sz="2800" dirty="0" smtClean="0"/>
              <a:t>questions </a:t>
            </a:r>
            <a:r>
              <a:rPr lang="en-US" sz="2800" dirty="0" smtClean="0"/>
              <a:t>regarding their lived experiences.</a:t>
            </a:r>
            <a:endParaRPr lang="en-US" sz="2800" dirty="0"/>
          </a:p>
        </p:txBody>
      </p:sp>
    </p:spTree>
    <p:extLst>
      <p:ext uri="{BB962C8B-B14F-4D97-AF65-F5344CB8AC3E}">
        <p14:creationId xmlns:p14="http://schemas.microsoft.com/office/powerpoint/2010/main" val="45834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 Response Themes</a:t>
            </a:r>
            <a:endParaRPr lang="en-US" dirty="0"/>
          </a:p>
        </p:txBody>
      </p:sp>
      <p:sp>
        <p:nvSpPr>
          <p:cNvPr id="3" name="Content Placeholder 2"/>
          <p:cNvSpPr>
            <a:spLocks noGrp="1"/>
          </p:cNvSpPr>
          <p:nvPr>
            <p:ph idx="1"/>
          </p:nvPr>
        </p:nvSpPr>
        <p:spPr/>
        <p:txBody>
          <a:bodyPr>
            <a:noAutofit/>
          </a:bodyPr>
          <a:lstStyle/>
          <a:p>
            <a:r>
              <a:rPr lang="en-US" sz="2800" dirty="0" smtClean="0"/>
              <a:t>Skill sets for students in multiple arenas.</a:t>
            </a:r>
          </a:p>
          <a:p>
            <a:r>
              <a:rPr lang="en-US" sz="2800" dirty="0" smtClean="0"/>
              <a:t>Higher level thinking than in other, standardized classrooms.</a:t>
            </a:r>
          </a:p>
          <a:p>
            <a:r>
              <a:rPr lang="en-US" sz="2800" dirty="0" smtClean="0"/>
              <a:t>Passion and love for the activity.</a:t>
            </a:r>
          </a:p>
          <a:p>
            <a:r>
              <a:rPr lang="en-US" sz="2800" dirty="0" smtClean="0"/>
              <a:t>Social Justice.</a:t>
            </a:r>
          </a:p>
          <a:p>
            <a:r>
              <a:rPr lang="en-US" sz="2800" dirty="0" smtClean="0"/>
              <a:t>College Preparedness.</a:t>
            </a:r>
          </a:p>
          <a:p>
            <a:r>
              <a:rPr lang="en-US" sz="2800" dirty="0" smtClean="0"/>
              <a:t>Inequality in funding and recognition.</a:t>
            </a:r>
          </a:p>
        </p:txBody>
      </p:sp>
    </p:spTree>
    <p:extLst>
      <p:ext uri="{BB962C8B-B14F-4D97-AF65-F5344CB8AC3E}">
        <p14:creationId xmlns:p14="http://schemas.microsoft.com/office/powerpoint/2010/main" val="176629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3: Survey of Former Competitors</a:t>
            </a:r>
            <a:endParaRPr lang="en-US" dirty="0"/>
          </a:p>
        </p:txBody>
      </p:sp>
      <p:sp>
        <p:nvSpPr>
          <p:cNvPr id="3" name="Content Placeholder 2"/>
          <p:cNvSpPr>
            <a:spLocks noGrp="1"/>
          </p:cNvSpPr>
          <p:nvPr>
            <p:ph idx="1"/>
          </p:nvPr>
        </p:nvSpPr>
        <p:spPr>
          <a:xfrm>
            <a:off x="1295401" y="2556932"/>
            <a:ext cx="8242299" cy="3318936"/>
          </a:xfrm>
        </p:spPr>
        <p:txBody>
          <a:bodyPr>
            <a:normAutofit/>
          </a:bodyPr>
          <a:lstStyle/>
          <a:p>
            <a:r>
              <a:rPr lang="en-US" sz="2800" dirty="0" smtClean="0"/>
              <a:t>Article 3 attempts to determine individual student benefits for participation in forensics. Using a survey to question participants, the research identifies perceived  benefits former competitors feel participation afforded them. </a:t>
            </a:r>
          </a:p>
          <a:p>
            <a:r>
              <a:rPr lang="en-US" sz="2800" dirty="0" smtClean="0"/>
              <a:t>1,050 Responses from 43 states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100" y="3098800"/>
            <a:ext cx="2019300" cy="2019300"/>
          </a:xfrm>
          <a:prstGeom prst="rect">
            <a:avLst/>
          </a:prstGeom>
        </p:spPr>
      </p:pic>
    </p:spTree>
    <p:extLst>
      <p:ext uri="{BB962C8B-B14F-4D97-AF65-F5344CB8AC3E}">
        <p14:creationId xmlns:p14="http://schemas.microsoft.com/office/powerpoint/2010/main" val="38420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288799" y="4594236"/>
            <a:ext cx="5903201" cy="2263764"/>
          </a:xfrm>
          <a:prstGeom prst="rect">
            <a:avLst/>
          </a:prstGeom>
        </p:spPr>
      </p:pic>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a:xfrm>
            <a:off x="927100" y="2468032"/>
            <a:ext cx="10426700" cy="3318936"/>
          </a:xfrm>
        </p:spPr>
        <p:txBody>
          <a:bodyPr>
            <a:normAutofit/>
          </a:bodyPr>
          <a:lstStyle/>
          <a:p>
            <a:pPr marL="0" indent="0">
              <a:buNone/>
            </a:pPr>
            <a:r>
              <a:rPr lang="en-US" sz="3200" dirty="0" smtClean="0"/>
              <a:t>The survey focused </a:t>
            </a:r>
            <a:r>
              <a:rPr lang="en-US" sz="3200" dirty="0"/>
              <a:t>on diverse </a:t>
            </a:r>
            <a:r>
              <a:rPr lang="en-US" sz="3200" dirty="0" smtClean="0"/>
              <a:t>alumni populations</a:t>
            </a:r>
            <a:r>
              <a:rPr lang="en-US" sz="3200" dirty="0"/>
              <a:t>, since debate is often seen as a White male dominated activity. </a:t>
            </a:r>
            <a:r>
              <a:rPr lang="en-US" sz="3200" dirty="0" smtClean="0"/>
              <a:t>The </a:t>
            </a:r>
            <a:r>
              <a:rPr lang="en-US" sz="3200" dirty="0"/>
              <a:t>survey results </a:t>
            </a:r>
            <a:r>
              <a:rPr lang="en-US" sz="3200" dirty="0" smtClean="0"/>
              <a:t>are </a:t>
            </a:r>
            <a:r>
              <a:rPr lang="en-US" sz="3200" dirty="0"/>
              <a:t>analyzed overall as well as broken down into </a:t>
            </a:r>
            <a:r>
              <a:rPr lang="en-US" sz="3200" dirty="0" smtClean="0"/>
              <a:t>populations underrepresented </a:t>
            </a:r>
            <a:r>
              <a:rPr lang="en-US" sz="3200" dirty="0"/>
              <a:t>in </a:t>
            </a:r>
            <a:r>
              <a:rPr lang="en-US" sz="3200" dirty="0" smtClean="0"/>
              <a:t>extracurricular </a:t>
            </a:r>
            <a:r>
              <a:rPr lang="en-US" sz="3200" dirty="0" smtClean="0"/>
              <a:t>activities: </a:t>
            </a:r>
            <a:r>
              <a:rPr lang="en-US" sz="3200" dirty="0"/>
              <a:t>Black, Hispanic, </a:t>
            </a:r>
            <a:r>
              <a:rPr lang="en-US" sz="3200" dirty="0" smtClean="0"/>
              <a:t>LGBTIQ, persons </a:t>
            </a:r>
            <a:r>
              <a:rPr lang="en-US" sz="3200" dirty="0"/>
              <a:t>with a </a:t>
            </a:r>
            <a:r>
              <a:rPr lang="en-US" sz="3200" dirty="0" smtClean="0"/>
              <a:t>disability, and FIT (female, intersex and transgender).</a:t>
            </a:r>
            <a:endParaRPr lang="en-US" sz="3200" dirty="0"/>
          </a:p>
          <a:p>
            <a:endParaRPr lang="en-US" sz="2800" dirty="0"/>
          </a:p>
        </p:txBody>
      </p:sp>
    </p:spTree>
    <p:extLst>
      <p:ext uri="{BB962C8B-B14F-4D97-AF65-F5344CB8AC3E}">
        <p14:creationId xmlns:p14="http://schemas.microsoft.com/office/powerpoint/2010/main" val="4033684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407</TotalTime>
  <Words>935</Words>
  <Application>Microsoft Macintosh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Garamond</vt:lpstr>
      <vt:lpstr>Arial</vt:lpstr>
      <vt:lpstr>Organic</vt:lpstr>
      <vt:lpstr>Three elements of forensic competition:  coach, content, and students</vt:lpstr>
      <vt:lpstr>Research Rationale</vt:lpstr>
      <vt:lpstr>3 Article Format Justification</vt:lpstr>
      <vt:lpstr>Article 1: Curriculum and Forensics</vt:lpstr>
      <vt:lpstr>Technicolor Solutions</vt:lpstr>
      <vt:lpstr>Article #2: Lives of Forensic Coaches</vt:lpstr>
      <vt:lpstr>Coach Response Themes</vt:lpstr>
      <vt:lpstr>Article 3: Survey of Former Competitors</vt:lpstr>
      <vt:lpstr>Diversity</vt:lpstr>
      <vt:lpstr>Event Specializations</vt:lpstr>
      <vt:lpstr>Results for Diverse Populations</vt:lpstr>
      <vt:lpstr>Themes from Diverse Populations</vt:lpstr>
      <vt:lpstr>Results for Event Preferences</vt:lpstr>
      <vt:lpstr>Coach Participants</vt:lpstr>
      <vt:lpstr>Alumni Participants</vt:lpstr>
      <vt:lpstr>Data Distribution #1</vt:lpstr>
      <vt:lpstr>Data Distribution # 2</vt:lpstr>
      <vt:lpstr>Data Distribution # 3</vt:lpstr>
      <vt:lpstr>Data Distribution # 4</vt:lpstr>
      <vt:lpstr>Where Do We Go From Here?</vt:lpstr>
    </vt:vector>
  </TitlesOfParts>
  <Company>Cy-Fair ISD</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Proposal</dc:title>
  <dc:creator>JOSEPH BAKER</dc:creator>
  <cp:lastModifiedBy>Adam Jacobi</cp:lastModifiedBy>
  <cp:revision>86</cp:revision>
  <dcterms:created xsi:type="dcterms:W3CDTF">2015-04-28T14:01:36Z</dcterms:created>
  <dcterms:modified xsi:type="dcterms:W3CDTF">2016-09-19T08:36:16Z</dcterms:modified>
</cp:coreProperties>
</file>