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883"/>
    <a:srgbClr val="414B56"/>
    <a:srgbClr val="006A4E"/>
    <a:srgbClr val="581963"/>
    <a:srgbClr val="E96B10"/>
    <a:srgbClr val="FFCE00"/>
    <a:srgbClr val="003798"/>
    <a:srgbClr val="F791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922F-828A-4F65-89C8-6DB40DA0A641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0687B-5710-4989-965A-FA88676A5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7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25A5B-D16F-43FE-A615-407C14EC3AD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25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25A5B-D16F-43FE-A615-407C14EC3AD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2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D21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228600" y="1863725"/>
            <a:ext cx="8653463" cy="17938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657600"/>
            <a:ext cx="8645525" cy="23447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>
                <a:solidFill>
                  <a:srgbClr val="F791A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pic>
        <p:nvPicPr>
          <p:cNvPr id="4107" name="Picture 11" descr="NFHS-Small-Logo-color-Tra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863" y="728663"/>
            <a:ext cx="673100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110163" y="6273800"/>
            <a:ext cx="4033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Take Part. </a:t>
            </a:r>
            <a:r>
              <a:rPr lang="en-US" altLang="en-US" sz="2000">
                <a:solidFill>
                  <a:srgbClr val="F791A4"/>
                </a:solidFill>
              </a:rPr>
              <a:t>Get Set For Life.™</a:t>
            </a:r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5072063" y="6362700"/>
            <a:ext cx="0" cy="4953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006600" y="138113"/>
            <a:ext cx="50927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  <a:spcBef>
                <a:spcPct val="20000"/>
              </a:spcBef>
              <a:buClr>
                <a:srgbClr val="003798"/>
              </a:buClr>
              <a:buFont typeface="Wingdings" pitchFamily="2" charset="2"/>
              <a:buNone/>
            </a:pPr>
            <a:r>
              <a:rPr lang="en-US" altLang="en-US" sz="1400">
                <a:solidFill>
                  <a:schemeClr val="bg1"/>
                </a:solidFill>
              </a:rPr>
              <a:t>National Federation of State</a:t>
            </a:r>
          </a:p>
          <a:p>
            <a:pPr algn="ctr">
              <a:lnSpc>
                <a:spcPct val="75000"/>
              </a:lnSpc>
              <a:spcBef>
                <a:spcPct val="20000"/>
              </a:spcBef>
              <a:buClr>
                <a:srgbClr val="003798"/>
              </a:buClr>
              <a:buFont typeface="Wingdings" pitchFamily="2" charset="2"/>
              <a:buNone/>
            </a:pPr>
            <a:r>
              <a:rPr lang="en-US" altLang="en-US" sz="1400">
                <a:solidFill>
                  <a:schemeClr val="bg1"/>
                </a:solidFill>
              </a:rPr>
              <a:t>High School Associations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11F456D7-08AF-424F-AABB-5A11A2B6D3C1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2793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6713" y="169863"/>
            <a:ext cx="2159000" cy="6438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6538" y="169863"/>
            <a:ext cx="6327775" cy="6438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32921202-58BA-462E-A867-7F814886D315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409323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9993D6F3-9F0C-4347-AD12-C0EFED3269F1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96433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70B19DC8-536D-4DA6-AC6F-4F4EE77344A6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198597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9825" y="1431925"/>
            <a:ext cx="3790950" cy="5176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175" y="1431925"/>
            <a:ext cx="3792538" cy="5176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E42C8336-F70B-4EC8-B87B-2240392A3348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133521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E3BD0D8A-D780-433F-B538-8A63AF9CD6F4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139631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919193AA-7715-436F-92AA-686423D9D9E1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170461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B0F643F2-3F5D-4E90-B209-C2C3BD4C75FF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375177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51DFE729-B72F-41FC-995E-5ADBF7865893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127152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| </a:t>
            </a:r>
            <a:fld id="{469922BD-0FE0-417A-9366-1157665FA60D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146213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08113"/>
          </a:xfrm>
          <a:prstGeom prst="rect">
            <a:avLst/>
          </a:prstGeom>
          <a:solidFill>
            <a:srgbClr val="00379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538" y="169863"/>
            <a:ext cx="86391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9825" y="1431925"/>
            <a:ext cx="7735888" cy="5176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250" y="6423025"/>
            <a:ext cx="736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3798"/>
                </a:solidFill>
              </a:defRPr>
            </a:lvl1pPr>
          </a:lstStyle>
          <a:p>
            <a:r>
              <a:rPr lang="en-US" altLang="en-US"/>
              <a:t>| </a:t>
            </a:r>
            <a:fld id="{05AD5B64-4C85-4FBA-AB98-153D27B06124}" type="slidenum">
              <a:rPr lang="en-US" altLang="en-US"/>
              <a:pPr/>
              <a:t>‹#›</a:t>
            </a:fld>
            <a:r>
              <a:rPr lang="en-US" altLang="en-US"/>
              <a:t> |</a:t>
            </a:r>
          </a:p>
        </p:txBody>
      </p:sp>
      <p:pic>
        <p:nvPicPr>
          <p:cNvPr id="1034" name="Picture 10" descr="NFHS-Small-Logo-color-Trans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5499100"/>
            <a:ext cx="57626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9pPr>
    </p:titleStyle>
    <p:bodyStyle>
      <a:lvl1pPr marL="284163" indent="-284163" algn="l" rtl="0" eaLnBrk="1" fontAlgn="base" hangingPunct="1">
        <a:spcBef>
          <a:spcPct val="20000"/>
        </a:spcBef>
        <a:spcAft>
          <a:spcPct val="0"/>
        </a:spcAft>
        <a:buClr>
          <a:srgbClr val="003798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D21034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CE00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538" y="647700"/>
            <a:ext cx="8639175" cy="769938"/>
          </a:xfrm>
        </p:spPr>
        <p:txBody>
          <a:bodyPr/>
          <a:lstStyle/>
          <a:p>
            <a:r>
              <a:rPr lang="en-US" dirty="0" smtClean="0"/>
              <a:t>Corrections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Pg</a:t>
            </a:r>
            <a:r>
              <a:rPr lang="en-US" dirty="0" smtClean="0"/>
              <a:t> 16, Rule 4-2-7 PENALTIES #4, For subsequent violations by the same team during the </a:t>
            </a:r>
            <a:r>
              <a:rPr lang="en-US" u="sng" dirty="0" smtClean="0"/>
              <a:t>set</a:t>
            </a:r>
            <a:r>
              <a:rPr lang="en-US" dirty="0" smtClean="0"/>
              <a:t> </a:t>
            </a:r>
            <a:r>
              <a:rPr lang="en-US" strike="sngStrike" dirty="0" smtClean="0"/>
              <a:t>match</a:t>
            </a:r>
            <a:r>
              <a:rPr lang="en-US" dirty="0" smtClean="0"/>
              <a:t>, a loss …</a:t>
            </a:r>
          </a:p>
          <a:p>
            <a:r>
              <a:rPr lang="en-US" dirty="0"/>
              <a:t> </a:t>
            </a:r>
            <a:r>
              <a:rPr lang="en-US" dirty="0" err="1"/>
              <a:t>Pg</a:t>
            </a:r>
            <a:r>
              <a:rPr lang="en-US" dirty="0"/>
              <a:t> 64 # 6 Net Fault or Net Serve</a:t>
            </a:r>
          </a:p>
          <a:p>
            <a:pPr marL="457200" lvl="1" indent="0">
              <a:buNone/>
            </a:pPr>
            <a:r>
              <a:rPr lang="en-US" dirty="0"/>
              <a:t>NOTE: The </a:t>
            </a:r>
            <a:r>
              <a:rPr lang="en-US" strike="sngStrike" dirty="0"/>
              <a:t>second</a:t>
            </a:r>
            <a:r>
              <a:rPr lang="en-US" dirty="0"/>
              <a:t> referee</a:t>
            </a:r>
            <a:r>
              <a:rPr lang="en-US" u="sng" dirty="0"/>
              <a:t>s</a:t>
            </a:r>
            <a:r>
              <a:rPr lang="en-US" dirty="0"/>
              <a:t> </a:t>
            </a:r>
            <a:r>
              <a:rPr lang="en-US" strike="sngStrike" dirty="0"/>
              <a:t>is</a:t>
            </a:r>
            <a:r>
              <a:rPr lang="en-US" dirty="0"/>
              <a:t> </a:t>
            </a:r>
            <a:r>
              <a:rPr lang="en-US" u="sng" dirty="0" smtClean="0"/>
              <a:t>are</a:t>
            </a:r>
            <a:r>
              <a:rPr lang="en-US" dirty="0" smtClean="0"/>
              <a:t> not </a:t>
            </a:r>
            <a:r>
              <a:rPr lang="en-US" dirty="0"/>
              <a:t>…</a:t>
            </a:r>
            <a:endParaRPr lang="en-US" dirty="0" smtClean="0"/>
          </a:p>
          <a:p>
            <a:r>
              <a:rPr lang="en-US" dirty="0" smtClean="0"/>
              <a:t>Officials </a:t>
            </a:r>
            <a:r>
              <a:rPr lang="en-US" dirty="0"/>
              <a:t>Manual, </a:t>
            </a:r>
            <a:r>
              <a:rPr lang="en-US" dirty="0" err="1"/>
              <a:t>Pg</a:t>
            </a:r>
            <a:r>
              <a:rPr lang="en-US" dirty="0"/>
              <a:t> 66, Introductions and National Anthem </a:t>
            </a:r>
            <a:r>
              <a:rPr lang="en-US" dirty="0" smtClean="0"/>
              <a:t>Protocol</a:t>
            </a:r>
          </a:p>
          <a:p>
            <a:pPr marL="285750" indent="0">
              <a:buNone/>
            </a:pPr>
            <a:r>
              <a:rPr lang="en-US" dirty="0" smtClean="0"/>
              <a:t>(Unless </a:t>
            </a:r>
            <a:r>
              <a:rPr lang="en-US" dirty="0" err="1" smtClean="0"/>
              <a:t>determin</a:t>
            </a:r>
            <a:r>
              <a:rPr lang="en-US" strike="sngStrike" dirty="0" err="1" smtClean="0"/>
              <a:t>d</a:t>
            </a:r>
            <a:r>
              <a:rPr lang="en-US" dirty="0" err="1" smtClean="0"/>
              <a:t>ed</a:t>
            </a:r>
            <a:r>
              <a:rPr lang="en-US" dirty="0" smtClean="0"/>
              <a:t> otherwise . . .)</a:t>
            </a:r>
          </a:p>
          <a:p>
            <a:pPr marL="285750" indent="-285750"/>
            <a:r>
              <a:rPr lang="en-US" dirty="0" smtClean="0"/>
              <a:t>Case Book, </a:t>
            </a:r>
            <a:r>
              <a:rPr lang="en-US" dirty="0" err="1" smtClean="0"/>
              <a:t>Pg</a:t>
            </a:r>
            <a:r>
              <a:rPr lang="en-US" dirty="0" smtClean="0"/>
              <a:t> 28, 7.1.2 SITUATION B, RULING: </a:t>
            </a:r>
            <a:r>
              <a:rPr lang="en-US" u="sng" dirty="0" smtClean="0"/>
              <a:t>(a) and </a:t>
            </a:r>
            <a:r>
              <a:rPr lang="en-US" dirty="0" smtClean="0"/>
              <a:t>(c) legal; (b) illegal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1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538" y="647700"/>
            <a:ext cx="8639175" cy="769938"/>
          </a:xfrm>
        </p:spPr>
        <p:txBody>
          <a:bodyPr/>
          <a:lstStyle/>
          <a:p>
            <a:r>
              <a:rPr lang="en-US" dirty="0" smtClean="0"/>
              <a:t>Corrections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Preseason Guide, </a:t>
            </a:r>
            <a:r>
              <a:rPr lang="en-US" dirty="0" err="1" smtClean="0"/>
              <a:t>Pg</a:t>
            </a:r>
            <a:r>
              <a:rPr lang="en-US" dirty="0" smtClean="0"/>
              <a:t> 10, Column 1, paragraph 2, line 5, delete </a:t>
            </a:r>
            <a:r>
              <a:rPr lang="en-US" strike="sngStrike" dirty="0" smtClean="0"/>
              <a:t>A ball rolling up a player’s arms – as long as the ball does not come to rest – is considered multiple contacts in one act of playing the ball.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07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NFHS Brand Style Presentation V3_07">
  <a:themeElements>
    <a:clrScheme name="NFHS Brand Style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FHS Brand Style Presentatio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FHS Brand Style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FHS Brand Style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FHS Brand Style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FHS Brand Style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FHS Brand Style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FHS Brand Style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FHS Brand Style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FHS Brand Style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FHS Brand Style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FHS Brand Style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FHS Brand Style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FHS Brand Style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NFHS Brand Style Presentation V3_07</Template>
  <TotalTime>1</TotalTime>
  <Words>137</Words>
  <Application>Microsoft Office PowerPoint</Application>
  <PresentationFormat>On-screen Show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Wingdings</vt:lpstr>
      <vt:lpstr>NFHS Brand Style Presentation V3_07</vt:lpstr>
      <vt:lpstr>Corrections</vt:lpstr>
      <vt:lpstr>Corrections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Corrections</dc:title>
  <dc:creator>Jason Haddix</dc:creator>
  <cp:lastModifiedBy>Jason Haddix</cp:lastModifiedBy>
  <cp:revision>1</cp:revision>
  <dcterms:created xsi:type="dcterms:W3CDTF">2015-07-23T19:57:51Z</dcterms:created>
  <dcterms:modified xsi:type="dcterms:W3CDTF">2015-07-23T19:58:52Z</dcterms:modified>
</cp:coreProperties>
</file>